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6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792039-D05E-4F59-BB10-0BEE881E1AFB}" type="datetimeFigureOut">
              <a:rPr lang="tr-TR" smtClean="0"/>
              <a:t>06.10.2016</a:t>
            </a:fld>
            <a:endParaRPr lang="tr-TR"/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099F7B-20F2-46D7-AF17-AF019FBEB31B}" type="slidenum">
              <a:rPr lang="tr-TR" smtClean="0"/>
              <a:t>‹#›</a:t>
            </a:fld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792039-D05E-4F59-BB10-0BEE881E1AFB}" type="datetimeFigureOut">
              <a:rPr lang="tr-TR" smtClean="0"/>
              <a:t>06.10.2016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099F7B-20F2-46D7-AF17-AF019FBEB31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792039-D05E-4F59-BB10-0BEE881E1AFB}" type="datetimeFigureOut">
              <a:rPr lang="tr-TR" smtClean="0"/>
              <a:t>06.10.2016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099F7B-20F2-46D7-AF17-AF019FBEB31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792039-D05E-4F59-BB10-0BEE881E1AFB}" type="datetimeFigureOut">
              <a:rPr lang="tr-TR" smtClean="0"/>
              <a:t>06.10.2016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099F7B-20F2-46D7-AF17-AF019FBEB31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792039-D05E-4F59-BB10-0BEE881E1AFB}" type="datetimeFigureOut">
              <a:rPr lang="tr-TR" smtClean="0"/>
              <a:t>06.10.2016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099F7B-20F2-46D7-AF17-AF019FBEB31B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792039-D05E-4F59-BB10-0BEE881E1AFB}" type="datetimeFigureOut">
              <a:rPr lang="tr-TR" smtClean="0"/>
              <a:t>06.10.2016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099F7B-20F2-46D7-AF17-AF019FBEB31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792039-D05E-4F59-BB10-0BEE881E1AFB}" type="datetimeFigureOut">
              <a:rPr lang="tr-TR" smtClean="0"/>
              <a:t>06.10.2016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099F7B-20F2-46D7-AF17-AF019FBEB31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792039-D05E-4F59-BB10-0BEE881E1AFB}" type="datetimeFigureOut">
              <a:rPr lang="tr-TR" smtClean="0"/>
              <a:t>06.10.2016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099F7B-20F2-46D7-AF17-AF019FBEB31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792039-D05E-4F59-BB10-0BEE881E1AFB}" type="datetimeFigureOut">
              <a:rPr lang="tr-TR" smtClean="0"/>
              <a:t>06.10.2016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099F7B-20F2-46D7-AF17-AF019FBEB31B}" type="slidenum">
              <a:rPr lang="tr-TR" smtClean="0"/>
              <a:t>‹#›</a:t>
            </a:fld>
            <a:endParaRPr lang="tr-TR"/>
          </a:p>
        </p:txBody>
      </p:sp>
      <p:sp>
        <p:nvSpPr>
          <p:cNvPr id="6" name="5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792039-D05E-4F59-BB10-0BEE881E1AFB}" type="datetimeFigureOut">
              <a:rPr lang="tr-TR" smtClean="0"/>
              <a:t>06.10.2016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099F7B-20F2-46D7-AF17-AF019FBEB31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792039-D05E-4F59-BB10-0BEE881E1AFB}" type="datetimeFigureOut">
              <a:rPr lang="tr-TR" smtClean="0"/>
              <a:t>06.10.2016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099F7B-20F2-46D7-AF17-AF019FBEB31B}" type="slidenum">
              <a:rPr lang="tr-TR" smtClean="0"/>
              <a:t>‹#›</a:t>
            </a:fld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8 Akış Çizelgesi: İşlem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Akış Çizelgesi: İşlem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3792039-D05E-4F59-BB10-0BEE881E1AFB}" type="datetimeFigureOut">
              <a:rPr lang="tr-TR" smtClean="0"/>
              <a:t>06.10.2016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6099F7B-20F2-46D7-AF17-AF019FBEB31B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14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45925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b="1" cap="small" dirty="0" smtClean="0"/>
              <a:t>AMAÇ</a:t>
            </a:r>
            <a:endParaRPr lang="tr-TR" dirty="0" smtClean="0"/>
          </a:p>
          <a:p>
            <a:pPr algn="just">
              <a:lnSpc>
                <a:spcPct val="150000"/>
              </a:lnSpc>
            </a:pPr>
            <a:r>
              <a:rPr lang="tr-TR" dirty="0" smtClean="0"/>
              <a:t>	Bilgisayarın donanım parçalarını öğrenebilmek.</a:t>
            </a:r>
          </a:p>
          <a:p>
            <a:pPr algn="just">
              <a:lnSpc>
                <a:spcPct val="150000"/>
              </a:lnSpc>
            </a:pPr>
            <a:r>
              <a:rPr lang="tr-TR" b="1" cap="small" dirty="0" smtClean="0"/>
              <a:t>ARAŞTIRMA</a:t>
            </a:r>
            <a:endParaRPr lang="tr-TR" dirty="0" smtClean="0"/>
          </a:p>
          <a:p>
            <a:pPr algn="just">
              <a:lnSpc>
                <a:spcPct val="150000"/>
              </a:lnSpc>
            </a:pPr>
            <a:r>
              <a:rPr lang="tr-TR" b="1" cap="small" dirty="0" smtClean="0"/>
              <a:t>	</a:t>
            </a:r>
            <a:r>
              <a:rPr lang="tr-TR" dirty="0" smtClean="0"/>
              <a:t>Bilgisayarın donanım parçaları hakkında bilgi toplayınız.</a:t>
            </a:r>
          </a:p>
          <a:p>
            <a:pPr algn="just">
              <a:lnSpc>
                <a:spcPct val="150000"/>
              </a:lnSpc>
            </a:pPr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BİLGİSAYAR DONANIMI DERSİ </a:t>
            </a:r>
            <a:r>
              <a:rPr lang="tr-TR" sz="1400" dirty="0" smtClean="0"/>
              <a:t>(4.HAFTA)</a:t>
            </a:r>
            <a:endParaRPr lang="tr-TR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tr-TR" sz="2400" dirty="0" smtClean="0"/>
              <a:t>IEE1394 </a:t>
            </a:r>
            <a:r>
              <a:rPr lang="tr-TR" sz="2400" dirty="0" err="1" smtClean="0"/>
              <a:t>Firewire</a:t>
            </a:r>
            <a:endParaRPr lang="tr-TR" sz="2400" dirty="0" smtClean="0"/>
          </a:p>
          <a:p>
            <a:pPr lvl="0" algn="just">
              <a:lnSpc>
                <a:spcPct val="150000"/>
              </a:lnSpc>
              <a:buNone/>
            </a:pPr>
            <a:r>
              <a:rPr lang="tr-TR" sz="2400" dirty="0" smtClean="0"/>
              <a:t>	Genelde </a:t>
            </a:r>
            <a:r>
              <a:rPr lang="tr-TR" sz="2400" dirty="0" smtClean="0"/>
              <a:t>ses, video, görüntü işleme ve DVD dünyasında kullanılan çok yüksek hızda veri aktarımı yapan yapılardır. </a:t>
            </a:r>
          </a:p>
          <a:p>
            <a:pPr algn="just"/>
            <a:endParaRPr lang="tr-TR" sz="2400" dirty="0"/>
          </a:p>
        </p:txBody>
      </p:sp>
      <p:pic>
        <p:nvPicPr>
          <p:cNvPr id="4" name="3 Resim" descr="http://img.misco.eu/Resources/images/Modules/InformationBlocks/1210/SRH/SRH-1/138606-Startech-2-Port-ExpressCard-IEEE-1394-Firewire-Card-02.jpg"/>
          <p:cNvPicPr/>
          <p:nvPr/>
        </p:nvPicPr>
        <p:blipFill>
          <a:blip r:embed="rId2" cstate="print"/>
          <a:srcRect l="7778" t="8000" r="7465" b="14500"/>
          <a:stretch>
            <a:fillRect/>
          </a:stretch>
        </p:blipFill>
        <p:spPr bwMode="auto">
          <a:xfrm>
            <a:off x="4788024" y="4725144"/>
            <a:ext cx="3963404" cy="164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tr-TR" sz="2400" dirty="0" smtClean="0"/>
              <a:t>PCMCIA veya PC </a:t>
            </a:r>
            <a:r>
              <a:rPr lang="tr-TR" sz="2400" dirty="0" err="1" smtClean="0"/>
              <a:t>Card</a:t>
            </a:r>
            <a:endParaRPr lang="tr-TR" sz="2400" dirty="0" smtClean="0"/>
          </a:p>
          <a:p>
            <a:pPr algn="just">
              <a:lnSpc>
                <a:spcPct val="150000"/>
              </a:lnSpc>
              <a:buNone/>
            </a:pPr>
            <a:r>
              <a:rPr lang="tr-TR" sz="2400" dirty="0" smtClean="0"/>
              <a:t>	</a:t>
            </a:r>
            <a:r>
              <a:rPr lang="tr-TR" sz="2400" dirty="0" smtClean="0"/>
              <a:t>Laptoplarda kullanılan genişleme yuvalarının takıldığı veri yoludur. Her bir sokete tek bir kartın takıldığı 32 bit genişliğinde paralel iletişime sahip yapılardır. Tak çalıştır özelliğine sahiptirler.</a:t>
            </a:r>
          </a:p>
          <a:p>
            <a:pPr algn="just">
              <a:lnSpc>
                <a:spcPct val="150000"/>
              </a:lnSpc>
              <a:buNone/>
            </a:pPr>
            <a:endParaRPr lang="tr-TR" sz="24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0013" y="4293443"/>
            <a:ext cx="53244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tr-TR" sz="2800" dirty="0" smtClean="0"/>
              <a:t>USB (</a:t>
            </a:r>
            <a:r>
              <a:rPr lang="tr-TR" sz="2800" dirty="0" err="1" smtClean="0"/>
              <a:t>Universal</a:t>
            </a:r>
            <a:r>
              <a:rPr lang="tr-TR" sz="2800" dirty="0" smtClean="0"/>
              <a:t> </a:t>
            </a:r>
            <a:r>
              <a:rPr lang="tr-TR" sz="2800" dirty="0" err="1" smtClean="0"/>
              <a:t>Serial</a:t>
            </a:r>
            <a:r>
              <a:rPr lang="tr-TR" sz="2800" dirty="0" smtClean="0"/>
              <a:t> </a:t>
            </a:r>
            <a:r>
              <a:rPr lang="tr-TR" sz="2800" dirty="0" err="1" smtClean="0"/>
              <a:t>Bus</a:t>
            </a:r>
            <a:r>
              <a:rPr lang="tr-TR" sz="2800" dirty="0" smtClean="0"/>
              <a:t>)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tr-TR" sz="2800" dirty="0" smtClean="0"/>
              <a:t>	Evrensel seri veri yolu anlamına gelmektedir. Tak çalıştır özelliğine sahiptir. Bir tek bilgisayara 127 adet harici donanım bağlamaya izin veren yapıdır. </a:t>
            </a:r>
          </a:p>
          <a:p>
            <a:pPr algn="just">
              <a:lnSpc>
                <a:spcPct val="150000"/>
              </a:lnSpc>
            </a:pPr>
            <a:endParaRPr lang="tr-TR" sz="2800" dirty="0"/>
          </a:p>
        </p:txBody>
      </p:sp>
      <p:pic>
        <p:nvPicPr>
          <p:cNvPr id="4" name="3 Resim" descr="https://cdn.sparkfun.com/assets/6/2/0/e/3/5113cf7fce395fb17e000000.JPG"/>
          <p:cNvPicPr/>
          <p:nvPr/>
        </p:nvPicPr>
        <p:blipFill>
          <a:blip r:embed="rId2" cstate="print"/>
          <a:srcRect l="4417" t="6278" r="9087" b="24160"/>
          <a:stretch>
            <a:fillRect/>
          </a:stretch>
        </p:blipFill>
        <p:spPr bwMode="auto">
          <a:xfrm>
            <a:off x="4716016" y="4653136"/>
            <a:ext cx="4063852" cy="17884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TEŞEKKÜRLER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tr-TR" sz="2800" b="1" cap="small" dirty="0" smtClean="0"/>
              <a:t>BİLGİSAYARIN DONANIM </a:t>
            </a:r>
            <a:r>
              <a:rPr lang="tr-TR" sz="2800" b="1" cap="small" dirty="0" smtClean="0"/>
              <a:t>PARÇALARI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None/>
            </a:pPr>
            <a:r>
              <a:rPr lang="tr-TR" sz="2400" b="1" dirty="0" err="1" smtClean="0"/>
              <a:t>Anakart</a:t>
            </a:r>
            <a:endParaRPr lang="tr-TR" sz="2400" b="1" dirty="0" smtClean="0"/>
          </a:p>
          <a:p>
            <a:pPr algn="just">
              <a:lnSpc>
                <a:spcPct val="150000"/>
              </a:lnSpc>
            </a:pPr>
            <a:r>
              <a:rPr lang="tr-TR" sz="2400" dirty="0" smtClean="0"/>
              <a:t>Tüm donanım birimlerinin dolaylı ya da dolaysız olarak bağlandığı elektronik parçadır. </a:t>
            </a:r>
            <a:endParaRPr lang="tr-TR" sz="2400" dirty="0" smtClean="0"/>
          </a:p>
          <a:p>
            <a:pPr algn="just">
              <a:lnSpc>
                <a:spcPct val="150000"/>
              </a:lnSpc>
            </a:pPr>
            <a:r>
              <a:rPr lang="tr-TR" sz="2400" dirty="0" smtClean="0"/>
              <a:t>Tüm donanım birimleri arasında haberleşmeyi </a:t>
            </a:r>
            <a:r>
              <a:rPr lang="tr-TR" sz="2400" dirty="0" smtClean="0"/>
              <a:t>sağlar. </a:t>
            </a:r>
            <a:endParaRPr lang="tr-TR" sz="2400" dirty="0" smtClean="0"/>
          </a:p>
          <a:p>
            <a:pPr algn="just">
              <a:lnSpc>
                <a:spcPct val="150000"/>
              </a:lnSpc>
            </a:pPr>
            <a:endParaRPr lang="tr-TR" sz="2400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077072"/>
            <a:ext cx="5472608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http://4.bp.blogspot.com/-Ia1ROIi7-xE/VGuoc-jUF2I/AAAAAAAAAc0/BkwxKAf5lsI/s1600/anaka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1664" y="908720"/>
            <a:ext cx="7816840" cy="517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None/>
            </a:pPr>
            <a:r>
              <a:rPr lang="tr-TR" sz="2000" b="1" dirty="0" err="1" smtClean="0"/>
              <a:t>Anakartın</a:t>
            </a:r>
            <a:r>
              <a:rPr lang="tr-TR" sz="2000" b="1" dirty="0" smtClean="0"/>
              <a:t> özellikleri ve bileşenleri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tr-TR" sz="2000" dirty="0" smtClean="0"/>
              <a:t>Form </a:t>
            </a:r>
            <a:r>
              <a:rPr lang="tr-TR" sz="2000" dirty="0" err="1" smtClean="0"/>
              <a:t>factor</a:t>
            </a:r>
            <a:r>
              <a:rPr lang="tr-TR" sz="2000" dirty="0" smtClean="0"/>
              <a:t> (</a:t>
            </a:r>
            <a:r>
              <a:rPr lang="tr-TR" sz="2000" dirty="0" err="1" smtClean="0"/>
              <a:t>Anakart</a:t>
            </a:r>
            <a:r>
              <a:rPr lang="tr-TR" sz="2000" dirty="0" smtClean="0"/>
              <a:t> yapısı</a:t>
            </a:r>
            <a:r>
              <a:rPr lang="tr-TR" sz="2000" dirty="0" smtClean="0"/>
              <a:t>): </a:t>
            </a:r>
            <a:r>
              <a:rPr lang="tr-TR" sz="2000" dirty="0" smtClean="0"/>
              <a:t>Form </a:t>
            </a:r>
            <a:r>
              <a:rPr lang="tr-TR" sz="2000" dirty="0" err="1" smtClean="0"/>
              <a:t>faktor</a:t>
            </a:r>
            <a:r>
              <a:rPr lang="tr-TR" sz="2000" dirty="0" smtClean="0"/>
              <a:t> yapısı sistem bileşenlerinin boyutlarını ve şeklini belirleyen standarttır.  Bu standart genellikle </a:t>
            </a:r>
            <a:r>
              <a:rPr lang="tr-TR" sz="2000" dirty="0" err="1" smtClean="0"/>
              <a:t>anakart</a:t>
            </a:r>
            <a:r>
              <a:rPr lang="tr-TR" sz="2000" dirty="0" smtClean="0"/>
              <a:t> için kullanılır. Bu standart </a:t>
            </a:r>
            <a:r>
              <a:rPr lang="tr-TR" sz="2000" dirty="0" err="1" smtClean="0"/>
              <a:t>anakart</a:t>
            </a:r>
            <a:r>
              <a:rPr lang="tr-TR" sz="2000" dirty="0" smtClean="0"/>
              <a:t> üzerindeki </a:t>
            </a:r>
            <a:r>
              <a:rPr lang="tr-TR" sz="2000" dirty="0" err="1" smtClean="0"/>
              <a:t>slot</a:t>
            </a:r>
            <a:r>
              <a:rPr lang="tr-TR" sz="2000" dirty="0" smtClean="0"/>
              <a:t> sayısını, elemanların dizilişini, montaj delik sayısı gibi özellikleri belirler. </a:t>
            </a:r>
            <a:endParaRPr lang="tr-TR" sz="2000" dirty="0" smtClean="0"/>
          </a:p>
          <a:p>
            <a:pPr algn="just">
              <a:lnSpc>
                <a:spcPct val="150000"/>
              </a:lnSpc>
              <a:buNone/>
            </a:pPr>
            <a:endParaRPr lang="tr-TR" sz="2000" dirty="0" smtClean="0"/>
          </a:p>
          <a:p>
            <a:pPr algn="just">
              <a:lnSpc>
                <a:spcPct val="150000"/>
              </a:lnSpc>
            </a:pPr>
            <a:endParaRPr lang="tr-TR" sz="2000" dirty="0"/>
          </a:p>
        </p:txBody>
      </p:sp>
      <p:pic>
        <p:nvPicPr>
          <p:cNvPr id="4" name="3 Resim" descr="http://www.mazotkacakcisi.com/wp-content/uploads/2015/10/anakart-%C3%A7e%C5%9Fitler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725144"/>
            <a:ext cx="5754430" cy="19874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 err="1" smtClean="0"/>
              <a:t>Bus</a:t>
            </a:r>
            <a:r>
              <a:rPr lang="tr-TR" sz="2400" dirty="0" smtClean="0"/>
              <a:t>:  Veri </a:t>
            </a:r>
            <a:r>
              <a:rPr lang="tr-TR" sz="2400" dirty="0" smtClean="0"/>
              <a:t>yolu anlamına gelmektedir. Birbirine paralel iletken tellerin bir araya gelmesiyle oluşmaktadır. </a:t>
            </a:r>
            <a:r>
              <a:rPr lang="tr-TR" sz="2400" dirty="0" err="1" smtClean="0"/>
              <a:t>Anakart</a:t>
            </a:r>
            <a:r>
              <a:rPr lang="tr-TR" sz="2400" dirty="0" smtClean="0"/>
              <a:t> üzerindeki tüm elemanları birbirine bağlar. </a:t>
            </a:r>
          </a:p>
          <a:p>
            <a:pPr algn="just">
              <a:lnSpc>
                <a:spcPct val="150000"/>
              </a:lnSpc>
            </a:pPr>
            <a:endParaRPr lang="tr-TR" sz="2400" dirty="0"/>
          </a:p>
        </p:txBody>
      </p:sp>
      <p:pic>
        <p:nvPicPr>
          <p:cNvPr id="4" name="3 Resim" descr="http://docplayer.biz.tr/docs-images/21/1078865/images/1-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068960"/>
            <a:ext cx="4824616" cy="36724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 err="1" smtClean="0"/>
              <a:t>Chipset</a:t>
            </a:r>
            <a:r>
              <a:rPr lang="tr-TR" sz="2400" dirty="0" smtClean="0"/>
              <a:t>: </a:t>
            </a:r>
            <a:r>
              <a:rPr lang="tr-TR" sz="2400" dirty="0" err="1" smtClean="0"/>
              <a:t>Yongaseti</a:t>
            </a:r>
            <a:r>
              <a:rPr lang="tr-TR" sz="2400" dirty="0" smtClean="0"/>
              <a:t> (</a:t>
            </a:r>
            <a:r>
              <a:rPr lang="tr-TR" sz="2400" dirty="0" err="1" smtClean="0"/>
              <a:t>chip</a:t>
            </a:r>
            <a:r>
              <a:rPr lang="tr-TR" sz="2400" dirty="0" smtClean="0"/>
              <a:t> set) </a:t>
            </a:r>
            <a:r>
              <a:rPr lang="tr-TR" sz="2400" dirty="0" err="1" smtClean="0"/>
              <a:t>anakartın</a:t>
            </a:r>
            <a:r>
              <a:rPr lang="tr-TR" sz="2400" dirty="0" smtClean="0"/>
              <a:t> "beynini" oluşturan entegre devrelerdir. Bunlara bilgisayarın trafik polisleri diyebiliriz: işlemci, önbellek, sistem veri yolları,  çevre birimleri kısacası PC içindeki her şey arasındaki veri akışını denetlerler. </a:t>
            </a:r>
          </a:p>
          <a:p>
            <a:pPr algn="just">
              <a:lnSpc>
                <a:spcPct val="150000"/>
              </a:lnSpc>
            </a:pPr>
            <a:endParaRPr lang="tr-TR" sz="2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941168"/>
            <a:ext cx="616898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 smtClean="0"/>
              <a:t>BIOS(</a:t>
            </a:r>
            <a:r>
              <a:rPr lang="tr-TR" sz="2400" dirty="0" err="1" smtClean="0"/>
              <a:t>Basic</a:t>
            </a:r>
            <a:r>
              <a:rPr lang="tr-TR" sz="2400" dirty="0" smtClean="0"/>
              <a:t> </a:t>
            </a:r>
            <a:r>
              <a:rPr lang="tr-TR" sz="2400" dirty="0" err="1" smtClean="0"/>
              <a:t>Input</a:t>
            </a:r>
            <a:r>
              <a:rPr lang="tr-TR" sz="2400" dirty="0" smtClean="0"/>
              <a:t> </a:t>
            </a:r>
            <a:r>
              <a:rPr lang="tr-TR" sz="2400" dirty="0" err="1" smtClean="0"/>
              <a:t>Output</a:t>
            </a:r>
            <a:r>
              <a:rPr lang="tr-TR" sz="2400" dirty="0" smtClean="0"/>
              <a:t> </a:t>
            </a:r>
            <a:r>
              <a:rPr lang="tr-TR" sz="2400" dirty="0" err="1" smtClean="0"/>
              <a:t>System</a:t>
            </a:r>
            <a:r>
              <a:rPr lang="tr-TR" sz="2400" dirty="0" smtClean="0"/>
              <a:t>): Giriş </a:t>
            </a:r>
            <a:r>
              <a:rPr lang="tr-TR" sz="2400" dirty="0" smtClean="0"/>
              <a:t>ve çıkış (donanım) aygıtlarını kontrol ederek sistemin açılmasını sağlar. BIOS, kalıcı bir yazılım olup ROM bellekte saklanır.</a:t>
            </a:r>
            <a:endParaRPr lang="tr-TR" sz="2400" dirty="0"/>
          </a:p>
        </p:txBody>
      </p:sp>
      <p:pic>
        <p:nvPicPr>
          <p:cNvPr id="4" name="3 Resim" descr="http://www.ozengen.com/wp-content/uploads/2013/06/bios-sifirlama-620x3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077072"/>
            <a:ext cx="4197236" cy="25216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 smtClean="0"/>
              <a:t>Veri </a:t>
            </a:r>
            <a:r>
              <a:rPr lang="tr-TR" sz="2400" dirty="0" smtClean="0"/>
              <a:t>yolları: </a:t>
            </a:r>
            <a:r>
              <a:rPr lang="tr-TR" sz="2400" dirty="0" smtClean="0"/>
              <a:t>Donanım birimleriyle işlemci arasındaki veri haberleşmesini sağlayan yapılardır. Bu yollara bağlanacak donanım aygıtları </a:t>
            </a:r>
            <a:r>
              <a:rPr lang="tr-TR" sz="2400" dirty="0" err="1" smtClean="0"/>
              <a:t>slot</a:t>
            </a:r>
            <a:r>
              <a:rPr lang="tr-TR" sz="2400" dirty="0" smtClean="0"/>
              <a:t> ve soket denilen geçmeli konektörler yardımıyla </a:t>
            </a:r>
            <a:r>
              <a:rPr lang="tr-TR" sz="2400" dirty="0" err="1" smtClean="0"/>
              <a:t>anakarta</a:t>
            </a:r>
            <a:r>
              <a:rPr lang="tr-TR" sz="2400" dirty="0" smtClean="0"/>
              <a:t> bağlanırlar</a:t>
            </a:r>
            <a:r>
              <a:rPr lang="tr-TR" sz="2400" dirty="0" smtClean="0"/>
              <a:t>. </a:t>
            </a:r>
            <a:r>
              <a:rPr lang="tr-TR" sz="2400" dirty="0" smtClean="0"/>
              <a:t>Bu veri yollarından bazılar, PCI, AGP, PCI Express, USB, SCSI, </a:t>
            </a:r>
            <a:r>
              <a:rPr lang="tr-TR" sz="2400" dirty="0" err="1" smtClean="0"/>
              <a:t>firewire</a:t>
            </a:r>
            <a:r>
              <a:rPr lang="tr-TR" sz="2400" dirty="0" smtClean="0"/>
              <a:t> ve PCMCIA gibi veri yollarıdır. </a:t>
            </a:r>
          </a:p>
          <a:p>
            <a:pPr algn="just">
              <a:lnSpc>
                <a:spcPct val="150000"/>
              </a:lnSpc>
            </a:pPr>
            <a:endParaRPr lang="tr-TR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tr-TR" sz="2400" dirty="0" smtClean="0"/>
              <a:t>Veri haberleşmesi bazen seri bazen de paralel olabilir.</a:t>
            </a:r>
          </a:p>
          <a:p>
            <a:pPr lvl="0" algn="just">
              <a:lnSpc>
                <a:spcPct val="150000"/>
              </a:lnSpc>
            </a:pPr>
            <a:r>
              <a:rPr lang="tr-TR" sz="2400" dirty="0" smtClean="0"/>
              <a:t>SCSI (</a:t>
            </a:r>
            <a:r>
              <a:rPr lang="tr-TR" sz="2400" dirty="0" err="1" smtClean="0"/>
              <a:t>Small</a:t>
            </a:r>
            <a:r>
              <a:rPr lang="tr-TR" sz="2400" dirty="0" smtClean="0"/>
              <a:t> </a:t>
            </a:r>
            <a:r>
              <a:rPr lang="tr-TR" sz="2400" dirty="0" err="1" smtClean="0"/>
              <a:t>Computer</a:t>
            </a:r>
            <a:r>
              <a:rPr lang="tr-TR" sz="2400" dirty="0" smtClean="0"/>
              <a:t> </a:t>
            </a:r>
            <a:r>
              <a:rPr lang="tr-TR" sz="2400" dirty="0" err="1" smtClean="0"/>
              <a:t>System</a:t>
            </a:r>
            <a:r>
              <a:rPr lang="tr-TR" sz="2400" dirty="0" smtClean="0"/>
              <a:t> </a:t>
            </a:r>
            <a:r>
              <a:rPr lang="tr-TR" sz="2400" dirty="0" err="1" smtClean="0"/>
              <a:t>Interface</a:t>
            </a:r>
            <a:r>
              <a:rPr lang="tr-TR" sz="2400" dirty="0" smtClean="0"/>
              <a:t>)</a:t>
            </a:r>
          </a:p>
          <a:p>
            <a:pPr algn="just">
              <a:lnSpc>
                <a:spcPct val="150000"/>
              </a:lnSpc>
              <a:buNone/>
            </a:pPr>
            <a:r>
              <a:rPr lang="tr-TR" sz="2400" dirty="0" smtClean="0"/>
              <a:t>	Çeşitli </a:t>
            </a:r>
            <a:r>
              <a:rPr lang="tr-TR" sz="2400" dirty="0" smtClean="0"/>
              <a:t>donanım birimlerinin ( </a:t>
            </a:r>
            <a:r>
              <a:rPr lang="tr-TR" sz="2400" dirty="0" err="1" smtClean="0"/>
              <a:t>yazıcıi</a:t>
            </a:r>
            <a:r>
              <a:rPr lang="tr-TR" sz="2400" dirty="0" smtClean="0"/>
              <a:t> </a:t>
            </a:r>
            <a:r>
              <a:rPr lang="tr-TR" sz="2400" dirty="0" err="1" smtClean="0"/>
              <a:t>cd</a:t>
            </a:r>
            <a:r>
              <a:rPr lang="tr-TR" sz="2400" dirty="0" smtClean="0"/>
              <a:t>-rom, sabit disk, tarayıcı..) bilgisayara bağlanmasına imkan veren yapıdır. </a:t>
            </a:r>
          </a:p>
          <a:p>
            <a:pPr lvl="0" algn="just">
              <a:lnSpc>
                <a:spcPct val="150000"/>
              </a:lnSpc>
              <a:buNone/>
            </a:pPr>
            <a:endParaRPr lang="tr-TR" sz="2400" dirty="0" smtClean="0"/>
          </a:p>
          <a:p>
            <a:pPr algn="just">
              <a:lnSpc>
                <a:spcPct val="150000"/>
              </a:lnSpc>
            </a:pPr>
            <a:endParaRPr lang="tr-TR" sz="2400" dirty="0"/>
          </a:p>
        </p:txBody>
      </p:sp>
      <p:pic>
        <p:nvPicPr>
          <p:cNvPr id="4" name="3 Resim" descr="http://www.scsishop.co.uk/external-connectors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789040"/>
            <a:ext cx="5004048" cy="30689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</TotalTime>
  <Words>226</Words>
  <Application>Microsoft Office PowerPoint</Application>
  <PresentationFormat>Ekran Gösterisi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Gündönümü</vt:lpstr>
      <vt:lpstr>BİLGİSAYAR DONANIMI DERSİ (4.HAFTA)</vt:lpstr>
      <vt:lpstr>BİLGİSAYARIN DONANIM PARÇALARI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TEŞEKKÜRLER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BİLGİSAYAR DONANIMI DERSİ (4.HAFTA)</dc:title>
  <dc:creator>ayata</dc:creator>
  <cp:lastModifiedBy>ayata</cp:lastModifiedBy>
  <cp:revision>3</cp:revision>
  <dcterms:created xsi:type="dcterms:W3CDTF">2016-10-06T08:12:20Z</dcterms:created>
  <dcterms:modified xsi:type="dcterms:W3CDTF">2016-10-06T08:31:29Z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7BC7F377-4DB3-4717-903F-EC1ABA8D334D</vt:lpwstr>
  </property>
  <property fmtid="{D5CDD505-2E9C-101B-9397-08002B2CF9AE}" pid="3" name="ArticulatePath">
    <vt:lpwstr>Sunu2</vt:lpwstr>
  </property>
</Properties>
</file>