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 id="260" r:id="rId6"/>
    <p:sldId id="261" r:id="rId7"/>
    <p:sldId id="263" r:id="rId8"/>
    <p:sldId id="264" r:id="rId9"/>
    <p:sldId id="265" r:id="rId10"/>
    <p:sldId id="266" r:id="rId11"/>
    <p:sldId id="26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custDataLst>
    <p:tags r:id="rId40"/>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360"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13461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545197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6069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67680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50368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359905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818744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34835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204920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BD28B92-8C64-42F1-82BA-1B5E63C5A6BE}" type="datetimeFigureOut">
              <a:rPr lang="tr-TR" smtClean="0"/>
              <a:t>29.12.2020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4111780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9892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BD28B92-8C64-42F1-82BA-1B5E63C5A6BE}" type="datetimeFigureOut">
              <a:rPr lang="tr-TR" smtClean="0"/>
              <a:t>29.12.2020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551542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BD28B92-8C64-42F1-82BA-1B5E63C5A6BE}" type="datetimeFigureOut">
              <a:rPr lang="tr-TR" smtClean="0"/>
              <a:t>29.12.2020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72653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28B92-8C64-42F1-82BA-1B5E63C5A6BE}" type="datetimeFigureOut">
              <a:rPr lang="tr-TR" smtClean="0"/>
              <a:t>29.12.2020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3198432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167201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BD28B92-8C64-42F1-82BA-1B5E63C5A6BE}" type="datetimeFigureOut">
              <a:rPr lang="tr-TR" smtClean="0"/>
              <a:t>29.12.2020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B7F998-47D5-4DAA-ACA7-5BB408F08E6B}" type="slidenum">
              <a:rPr lang="tr-TR" smtClean="0"/>
              <a:t>‹#›</a:t>
            </a:fld>
            <a:endParaRPr lang="tr-TR"/>
          </a:p>
        </p:txBody>
      </p:sp>
    </p:spTree>
    <p:extLst>
      <p:ext uri="{BB962C8B-B14F-4D97-AF65-F5344CB8AC3E}">
        <p14:creationId xmlns:p14="http://schemas.microsoft.com/office/powerpoint/2010/main" val="835030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D28B92-8C64-42F1-82BA-1B5E63C5A6BE}" type="datetimeFigureOut">
              <a:rPr lang="tr-TR" smtClean="0"/>
              <a:t>29.12.2020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B7F998-47D5-4DAA-ACA7-5BB408F08E6B}" type="slidenum">
              <a:rPr lang="tr-TR" smtClean="0"/>
              <a:t>‹#›</a:t>
            </a:fld>
            <a:endParaRPr lang="tr-TR"/>
          </a:p>
        </p:txBody>
      </p:sp>
    </p:spTree>
    <p:extLst>
      <p:ext uri="{BB962C8B-B14F-4D97-AF65-F5344CB8AC3E}">
        <p14:creationId xmlns:p14="http://schemas.microsoft.com/office/powerpoint/2010/main" val="1019086531"/>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visualstudio.com/download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Başkale Meslek Yüksekokulu</a:t>
            </a:r>
            <a:br>
              <a:rPr lang="tr-TR" sz="4000" dirty="0" smtClean="0"/>
            </a:br>
            <a:r>
              <a:rPr lang="tr-TR" sz="4000" dirty="0" smtClean="0"/>
              <a:t>Bilgisayar Programcılığı</a:t>
            </a:r>
            <a:br>
              <a:rPr lang="tr-TR" sz="4000" dirty="0" smtClean="0"/>
            </a:br>
            <a:r>
              <a:rPr lang="tr-TR" sz="4000" dirty="0" smtClean="0"/>
              <a:t>Görsel Programlama I</a:t>
            </a:r>
            <a:endParaRPr lang="tr-TR" sz="4000" dirty="0"/>
          </a:p>
        </p:txBody>
      </p:sp>
      <p:sp>
        <p:nvSpPr>
          <p:cNvPr id="3" name="Alt Başlık 2"/>
          <p:cNvSpPr>
            <a:spLocks noGrp="1"/>
          </p:cNvSpPr>
          <p:nvPr>
            <p:ph type="subTitle" idx="1"/>
          </p:nvPr>
        </p:nvSpPr>
        <p:spPr/>
        <p:txBody>
          <a:bodyPr/>
          <a:lstStyle/>
          <a:p>
            <a:r>
              <a:rPr lang="tr-TR" dirty="0"/>
              <a:t>Hafta-1-2  Görsel Programlama Editörü Kurma Ve Ayarlarını Yapma </a:t>
            </a:r>
            <a:endParaRPr lang="tr-TR" dirty="0" smtClean="0"/>
          </a:p>
          <a:p>
            <a:r>
              <a:rPr lang="tr-TR" dirty="0" err="1" smtClean="0"/>
              <a:t>Öğr</a:t>
            </a:r>
            <a:r>
              <a:rPr lang="tr-TR" dirty="0" smtClean="0"/>
              <a:t>. Gör. </a:t>
            </a:r>
            <a:r>
              <a:rPr lang="tr-TR" smtClean="0"/>
              <a:t>Faruk AYATA</a:t>
            </a:r>
            <a:endParaRPr lang="tr-TR" dirty="0"/>
          </a:p>
        </p:txBody>
      </p:sp>
    </p:spTree>
    <p:extLst>
      <p:ext uri="{BB962C8B-B14F-4D97-AF65-F5344CB8AC3E}">
        <p14:creationId xmlns:p14="http://schemas.microsoft.com/office/powerpoint/2010/main" val="71045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1.2.	Visual Studio </a:t>
            </a:r>
            <a:r>
              <a:rPr lang="en-US" dirty="0" err="1"/>
              <a:t>Tarafından</a:t>
            </a:r>
            <a:r>
              <a:rPr lang="en-US" dirty="0"/>
              <a:t> </a:t>
            </a:r>
            <a:r>
              <a:rPr lang="en-US" dirty="0" err="1"/>
              <a:t>Desteklenen</a:t>
            </a:r>
            <a:r>
              <a:rPr lang="en-US" dirty="0"/>
              <a:t> </a:t>
            </a:r>
            <a:r>
              <a:rPr lang="en-US" dirty="0" err="1"/>
              <a:t>Ürünler</a:t>
            </a:r>
            <a:endParaRPr lang="en-US" dirty="0"/>
          </a:p>
        </p:txBody>
      </p:sp>
      <p:sp>
        <p:nvSpPr>
          <p:cNvPr id="3" name="İçerik Yer Tutucusu 2"/>
          <p:cNvSpPr>
            <a:spLocks noGrp="1"/>
          </p:cNvSpPr>
          <p:nvPr>
            <p:ph idx="1"/>
          </p:nvPr>
        </p:nvSpPr>
        <p:spPr/>
        <p:txBody>
          <a:bodyPr/>
          <a:lstStyle/>
          <a:p>
            <a:r>
              <a:rPr lang="tr-TR" b="1" dirty="0"/>
              <a:t>1.2.5. Team Foundation Server</a:t>
            </a:r>
            <a:r>
              <a:rPr lang="tr-TR" dirty="0"/>
              <a:t>, sadece Visual Studio Team </a:t>
            </a:r>
            <a:r>
              <a:rPr lang="tr-TR" dirty="0" err="1"/>
              <a:t>System</a:t>
            </a:r>
            <a:r>
              <a:rPr lang="tr-TR" dirty="0"/>
              <a:t> ile birlikte gelen Team Foundation Server, işbirlikçi uygulama geliştirme için planlanmış olup, sunucu tarafında arka uç kaynak kontrolü, veri toplama, raporlama ve proje izleme işlevselliği sağlamak gibi işlemler için tasarlanmıştır.</a:t>
            </a:r>
            <a:endParaRPr lang="en-US" dirty="0"/>
          </a:p>
        </p:txBody>
      </p:sp>
    </p:spTree>
    <p:extLst>
      <p:ext uri="{BB962C8B-B14F-4D97-AF65-F5344CB8AC3E}">
        <p14:creationId xmlns:p14="http://schemas.microsoft.com/office/powerpoint/2010/main" val="2873557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lstStyle/>
          <a:p>
            <a:r>
              <a:rPr lang="tr-TR" b="1" dirty="0"/>
              <a:t>1.3.1.Visual Studio </a:t>
            </a:r>
            <a:r>
              <a:rPr lang="tr-TR" b="1" dirty="0" err="1"/>
              <a:t>Community</a:t>
            </a:r>
            <a:endParaRPr lang="en-US" dirty="0"/>
          </a:p>
          <a:p>
            <a:r>
              <a:rPr lang="tr-TR" dirty="0"/>
              <a:t>12 </a:t>
            </a:r>
            <a:r>
              <a:rPr lang="tr-TR" dirty="0" err="1"/>
              <a:t>Kaım</a:t>
            </a:r>
            <a:r>
              <a:rPr lang="tr-TR" dirty="0"/>
              <a:t> 2014 tarihinde; Microsoft tarafından Visual Studio </a:t>
            </a:r>
            <a:r>
              <a:rPr lang="tr-TR" dirty="0" err="1"/>
              <a:t>Community</a:t>
            </a:r>
            <a:r>
              <a:rPr lang="tr-TR" dirty="0"/>
              <a:t> Versiyonu </a:t>
            </a:r>
            <a:r>
              <a:rPr lang="tr-TR" dirty="0" err="1"/>
              <a:t>duyrulmuştur</a:t>
            </a:r>
            <a:r>
              <a:rPr lang="tr-TR" dirty="0"/>
              <a:t>. Yeni ücretsiz versiyonun Visual Studio Professional ile işlevselliği benzerdir. Visual Studio Express'in tersine, Visual Studio </a:t>
            </a:r>
            <a:r>
              <a:rPr lang="tr-TR" dirty="0" err="1"/>
              <a:t>Community</a:t>
            </a:r>
            <a:r>
              <a:rPr lang="tr-TR" dirty="0"/>
              <a:t> çoklu dil ve uzantılara destek sağlar. Bireysel geliştiriciler ve küçük geliştirme gruplarına yöneliktir. </a:t>
            </a:r>
            <a:endParaRPr lang="en-US" dirty="0"/>
          </a:p>
          <a:p>
            <a:endParaRPr lang="en-US" dirty="0"/>
          </a:p>
        </p:txBody>
      </p:sp>
    </p:spTree>
    <p:extLst>
      <p:ext uri="{BB962C8B-B14F-4D97-AF65-F5344CB8AC3E}">
        <p14:creationId xmlns:p14="http://schemas.microsoft.com/office/powerpoint/2010/main" val="3182069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lnSpcReduction="10000"/>
          </a:bodyPr>
          <a:lstStyle/>
          <a:p>
            <a:r>
              <a:rPr lang="tr-TR" b="1" dirty="0"/>
              <a:t>1.3.2. Visual Studio Express</a:t>
            </a:r>
            <a:endParaRPr lang="en-US" dirty="0"/>
          </a:p>
          <a:p>
            <a:r>
              <a:rPr lang="tr-TR" dirty="0"/>
              <a:t>Visual Studio Express Versiyonu, hafif, ücretsiz, bireysel IDE setlerinden oluşan, "</a:t>
            </a:r>
            <a:r>
              <a:rPr lang="tr-TR" dirty="0" err="1"/>
              <a:t>per</a:t>
            </a:r>
            <a:r>
              <a:rPr lang="tr-TR" dirty="0"/>
              <a:t>-platform" ve "</a:t>
            </a:r>
            <a:r>
              <a:rPr lang="tr-TR" dirty="0" err="1"/>
              <a:t>per-language</a:t>
            </a:r>
            <a:r>
              <a:rPr lang="tr-TR" dirty="0"/>
              <a:t>" bazında Visual Studio </a:t>
            </a:r>
            <a:r>
              <a:rPr lang="tr-TR" dirty="0" err="1"/>
              <a:t>IDE'nin</a:t>
            </a:r>
            <a:r>
              <a:rPr lang="tr-TR" dirty="0"/>
              <a:t> hafifletilmiş versiyonudur. Bireysel Visual Studio Shell </a:t>
            </a:r>
            <a:r>
              <a:rPr lang="tr-TR" dirty="0" err="1"/>
              <a:t>AppIds</a:t>
            </a:r>
            <a:r>
              <a:rPr lang="tr-TR" dirty="0"/>
              <a:t> üzerine desteklenen platformlar için geliştirme araçları (web, Windows, telefon) veya desteklenen geliştirme dillerini (VB, C#) yükler.</a:t>
            </a:r>
            <a:endParaRPr lang="en-US" dirty="0"/>
          </a:p>
          <a:p>
            <a:pPr lvl="0">
              <a:buFont typeface="Wingdings" panose="05000000000000000000" pitchFamily="2" charset="2"/>
              <a:buChar char="Ø"/>
            </a:pPr>
            <a:r>
              <a:rPr lang="tr-TR" dirty="0"/>
              <a:t>Visual Basic Express</a:t>
            </a:r>
            <a:endParaRPr lang="en-US" dirty="0"/>
          </a:p>
          <a:p>
            <a:pPr lvl="0">
              <a:buFont typeface="Wingdings" panose="05000000000000000000" pitchFamily="2" charset="2"/>
              <a:buChar char="Ø"/>
            </a:pPr>
            <a:r>
              <a:rPr lang="tr-TR" dirty="0"/>
              <a:t>Visual C++ Express</a:t>
            </a:r>
            <a:endParaRPr lang="en-US" dirty="0"/>
          </a:p>
          <a:p>
            <a:pPr lvl="0">
              <a:buFont typeface="Wingdings" panose="05000000000000000000" pitchFamily="2" charset="2"/>
              <a:buChar char="Ø"/>
            </a:pPr>
            <a:r>
              <a:rPr lang="tr-TR" dirty="0"/>
              <a:t>Visual C# Express</a:t>
            </a:r>
            <a:endParaRPr lang="en-US" dirty="0"/>
          </a:p>
          <a:p>
            <a:pPr lvl="0">
              <a:buFont typeface="Wingdings" panose="05000000000000000000" pitchFamily="2" charset="2"/>
              <a:buChar char="Ø"/>
            </a:pPr>
            <a:r>
              <a:rPr lang="tr-TR" dirty="0"/>
              <a:t>Visual Web Developer Express</a:t>
            </a:r>
            <a:endParaRPr lang="en-US" dirty="0"/>
          </a:p>
          <a:p>
            <a:pPr lvl="0">
              <a:buFont typeface="Wingdings" panose="05000000000000000000" pitchFamily="2" charset="2"/>
              <a:buChar char="Ø"/>
            </a:pPr>
            <a:r>
              <a:rPr lang="tr-TR" dirty="0"/>
              <a:t>Express </a:t>
            </a:r>
            <a:r>
              <a:rPr lang="tr-TR" dirty="0" err="1"/>
              <a:t>for</a:t>
            </a:r>
            <a:r>
              <a:rPr lang="tr-TR" dirty="0"/>
              <a:t> Windows Phone</a:t>
            </a:r>
            <a:endParaRPr lang="en-US" dirty="0"/>
          </a:p>
          <a:p>
            <a:endParaRPr lang="en-US" dirty="0"/>
          </a:p>
        </p:txBody>
      </p:sp>
    </p:spTree>
    <p:extLst>
      <p:ext uri="{BB962C8B-B14F-4D97-AF65-F5344CB8AC3E}">
        <p14:creationId xmlns:p14="http://schemas.microsoft.com/office/powerpoint/2010/main" val="13079646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1.3.3. Visual Studio </a:t>
            </a:r>
            <a:r>
              <a:rPr lang="tr-TR" b="1" dirty="0" err="1"/>
              <a:t>LightSwitch</a:t>
            </a:r>
            <a:endParaRPr lang="en-US" dirty="0"/>
          </a:p>
          <a:p>
            <a:r>
              <a:rPr lang="tr-TR" dirty="0"/>
              <a:t>Microsoft Visual Studio </a:t>
            </a:r>
            <a:r>
              <a:rPr lang="tr-TR" dirty="0" err="1"/>
              <a:t>LightSwitch</a:t>
            </a:r>
            <a:r>
              <a:rPr lang="tr-TR" dirty="0"/>
              <a:t>, mevcut .NET teknolojileri ve Microsoft platformları üzerinde inşa edilmiş "</a:t>
            </a:r>
            <a:r>
              <a:rPr lang="tr-TR" dirty="0" err="1"/>
              <a:t>line</a:t>
            </a:r>
            <a:r>
              <a:rPr lang="tr-TR" dirty="0"/>
              <a:t>-of-</a:t>
            </a:r>
            <a:r>
              <a:rPr lang="tr-TR" dirty="0" err="1"/>
              <a:t>business</a:t>
            </a:r>
            <a:r>
              <a:rPr lang="tr-TR" dirty="0"/>
              <a:t>" uygulamaları oluşturmak için özel olarak hazırlanmış bir </a:t>
            </a:r>
            <a:r>
              <a:rPr lang="tr-TR" dirty="0" err="1"/>
              <a:t>IDE'dir</a:t>
            </a:r>
            <a:r>
              <a:rPr lang="tr-TR" dirty="0"/>
              <a:t>. Üretilen uygulamalar mimari olarak 3 katmanlıdır: kullanıcı </a:t>
            </a:r>
            <a:r>
              <a:rPr lang="tr-TR" dirty="0" err="1"/>
              <a:t>arayüzü</a:t>
            </a:r>
            <a:r>
              <a:rPr lang="tr-TR" dirty="0"/>
              <a:t> Microsoft </a:t>
            </a:r>
            <a:r>
              <a:rPr lang="tr-TR" dirty="0" err="1"/>
              <a:t>Silverlight</a:t>
            </a:r>
            <a:r>
              <a:rPr lang="tr-TR" dirty="0"/>
              <a:t> üzerinde çalışmaktadır; mantık ve veri-erişimi katmanı, ASP.NET üzerinde çalışan, WCF RIA Servisleri ve Birim Çerçevesi (</a:t>
            </a:r>
            <a:r>
              <a:rPr lang="tr-TR" dirty="0" err="1"/>
              <a:t>Entity</a:t>
            </a:r>
            <a:r>
              <a:rPr lang="tr-TR" dirty="0"/>
              <a:t> Framework) üzerine kurulmuştur; ve ana veri deposu, Microsoft SQL Server Express, Microsoft SQL Server ve Microsoft SQL </a:t>
            </a:r>
            <a:r>
              <a:rPr lang="tr-TR" dirty="0" err="1"/>
              <a:t>Azure'yi</a:t>
            </a:r>
            <a:r>
              <a:rPr lang="tr-TR" dirty="0"/>
              <a:t> desteklemektedir.</a:t>
            </a:r>
            <a:endParaRPr lang="en-US" dirty="0"/>
          </a:p>
          <a:p>
            <a:endParaRPr lang="en-US" dirty="0"/>
          </a:p>
        </p:txBody>
      </p:sp>
    </p:spTree>
    <p:extLst>
      <p:ext uri="{BB962C8B-B14F-4D97-AF65-F5344CB8AC3E}">
        <p14:creationId xmlns:p14="http://schemas.microsoft.com/office/powerpoint/2010/main" val="982219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1.3.4. Visual Studio Professional</a:t>
            </a:r>
            <a:endParaRPr lang="en-US" dirty="0"/>
          </a:p>
          <a:p>
            <a:r>
              <a:rPr lang="tr-TR" dirty="0"/>
              <a:t>Visual Studio Professional Edition, tüm desteklenen geliştirme dilleri için bir IDE sağlar. MSDN desteği, MSDN Essentials veya lisansa bağlı olarak tam MSDN kütüphanesi olarak kullanılabilir. XML ve XSLT düzenlemesi destekler ve sadece </a:t>
            </a:r>
            <a:r>
              <a:rPr lang="tr-TR" dirty="0" err="1"/>
              <a:t>ClickOnce</a:t>
            </a:r>
            <a:r>
              <a:rPr lang="tr-TR" dirty="0"/>
              <a:t> ve MSI kullanan kurulum paketleri oluşturabilir. Server Explorer ve Microsoft SQL Server ile entegrasyon gibi araçlar da içerir.</a:t>
            </a:r>
            <a:endParaRPr lang="en-US" dirty="0"/>
          </a:p>
          <a:p>
            <a:endParaRPr lang="en-US" dirty="0"/>
          </a:p>
        </p:txBody>
      </p:sp>
    </p:spTree>
    <p:extLst>
      <p:ext uri="{BB962C8B-B14F-4D97-AF65-F5344CB8AC3E}">
        <p14:creationId xmlns:p14="http://schemas.microsoft.com/office/powerpoint/2010/main" val="11418448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1.3.5. Visual Studio Premium</a:t>
            </a:r>
            <a:endParaRPr lang="en-US" dirty="0"/>
          </a:p>
          <a:p>
            <a:r>
              <a:rPr lang="tr-TR" dirty="0"/>
              <a:t>Visual Studio Premium Edition, Visual Studio Professional araçlarını içerir ve kod metrikleri, profil, statik kod analizi ve </a:t>
            </a:r>
            <a:r>
              <a:rPr lang="tr-TR" dirty="0" err="1"/>
              <a:t>veritabanı</a:t>
            </a:r>
            <a:r>
              <a:rPr lang="tr-TR" dirty="0"/>
              <a:t> birim testi gibi ek işlevler ekler.</a:t>
            </a:r>
            <a:endParaRPr lang="en-US" dirty="0"/>
          </a:p>
        </p:txBody>
      </p:sp>
    </p:spTree>
    <p:extLst>
      <p:ext uri="{BB962C8B-B14F-4D97-AF65-F5344CB8AC3E}">
        <p14:creationId xmlns:p14="http://schemas.microsoft.com/office/powerpoint/2010/main" val="579922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1.3.6. Office için Visual Studio Araçları (Visual Studio Tools </a:t>
            </a:r>
            <a:r>
              <a:rPr lang="tr-TR" b="1" dirty="0" err="1"/>
              <a:t>for</a:t>
            </a:r>
            <a:r>
              <a:rPr lang="tr-TR" b="1" dirty="0"/>
              <a:t> Office)</a:t>
            </a:r>
            <a:endParaRPr lang="en-US" dirty="0"/>
          </a:p>
          <a:p>
            <a:r>
              <a:rPr lang="tr-TR" dirty="0"/>
              <a:t>Office için Visual Studio Araçları, Microsoft Office paketi için geliştirme araçları içeren, bir SDK ve eklentidir. Daha önce (Visual Studio .NET 2003 ve Visual Studio 2005 için) sadece Visual C# ve Visual Basic gibi dillerde desteklenen veya Team </a:t>
            </a:r>
            <a:r>
              <a:rPr lang="tr-TR" dirty="0" err="1"/>
              <a:t>Suite'e</a:t>
            </a:r>
            <a:r>
              <a:rPr lang="tr-TR" dirty="0"/>
              <a:t> dahil edilmiş ayrı bir </a:t>
            </a:r>
            <a:r>
              <a:rPr lang="tr-TR" dirty="0" err="1"/>
              <a:t>SKU'ydu</a:t>
            </a:r>
            <a:r>
              <a:rPr lang="tr-TR" dirty="0"/>
              <a:t>. Visual Studio 2008 ile, artık ayrı bir SKU ancak Profesyonel ve daha yüksek sürümleri ile birlikte gelmektedir.</a:t>
            </a:r>
            <a:endParaRPr lang="en-US" dirty="0"/>
          </a:p>
        </p:txBody>
      </p:sp>
    </p:spTree>
    <p:extLst>
      <p:ext uri="{BB962C8B-B14F-4D97-AF65-F5344CB8AC3E}">
        <p14:creationId xmlns:p14="http://schemas.microsoft.com/office/powerpoint/2010/main" val="3316399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1.3.7. Visual Studio Ultimate</a:t>
            </a:r>
            <a:endParaRPr lang="en-US" dirty="0"/>
          </a:p>
          <a:p>
            <a:r>
              <a:rPr lang="tr-TR" dirty="0"/>
              <a:t>Visual Studio Ultimate, Visual Studio Premium tarafından sağlanan özelliklere ek olarak, yazılım ve </a:t>
            </a:r>
            <a:r>
              <a:rPr lang="tr-TR" dirty="0" err="1"/>
              <a:t>veritabanı</a:t>
            </a:r>
            <a:r>
              <a:rPr lang="tr-TR" dirty="0"/>
              <a:t> geliştirme, işbirliği, ölçümler, mimari, test ve raporlama araçları kümesi sağlar.</a:t>
            </a:r>
            <a:endParaRPr lang="en-US" dirty="0"/>
          </a:p>
        </p:txBody>
      </p:sp>
    </p:spTree>
    <p:extLst>
      <p:ext uri="{BB962C8B-B14F-4D97-AF65-F5344CB8AC3E}">
        <p14:creationId xmlns:p14="http://schemas.microsoft.com/office/powerpoint/2010/main" val="32141192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1.3.8. Visual Studio Takım Sistemi (Visual Studio Team </a:t>
            </a:r>
            <a:r>
              <a:rPr lang="tr-TR" b="1" dirty="0" err="1"/>
              <a:t>System</a:t>
            </a:r>
            <a:r>
              <a:rPr lang="tr-TR" b="1" dirty="0"/>
              <a:t>)</a:t>
            </a:r>
            <a:endParaRPr lang="en-US" dirty="0"/>
          </a:p>
          <a:p>
            <a:r>
              <a:rPr lang="tr-TR" dirty="0"/>
              <a:t>Visual Studio 2010'dan önce, Visual Studio Team </a:t>
            </a:r>
            <a:r>
              <a:rPr lang="tr-TR" dirty="0" err="1"/>
              <a:t>System</a:t>
            </a:r>
            <a:r>
              <a:rPr lang="tr-TR" dirty="0"/>
              <a:t> için dört "rol-spesifik" sürümler;</a:t>
            </a:r>
            <a:endParaRPr lang="en-US" dirty="0"/>
          </a:p>
          <a:p>
            <a:pPr lvl="0">
              <a:buFont typeface="Wingdings" panose="05000000000000000000" pitchFamily="2" charset="2"/>
              <a:buChar char="Ø"/>
            </a:pPr>
            <a:r>
              <a:rPr lang="tr-TR" dirty="0"/>
              <a:t>Takım Tarayıcısı (Team Explorer) -Temel TFS istemcisi-</a:t>
            </a:r>
            <a:endParaRPr lang="en-US" dirty="0"/>
          </a:p>
          <a:p>
            <a:pPr lvl="0">
              <a:buFont typeface="Wingdings" panose="05000000000000000000" pitchFamily="2" charset="2"/>
              <a:buChar char="Ø"/>
            </a:pPr>
            <a:r>
              <a:rPr lang="tr-TR" dirty="0"/>
              <a:t>Mimari Versiyon (Architecture Edition)</a:t>
            </a:r>
            <a:endParaRPr lang="en-US" dirty="0"/>
          </a:p>
          <a:p>
            <a:pPr lvl="0">
              <a:buFont typeface="Wingdings" panose="05000000000000000000" pitchFamily="2" charset="2"/>
              <a:buChar char="Ø"/>
            </a:pPr>
            <a:r>
              <a:rPr lang="tr-TR" dirty="0" err="1"/>
              <a:t>Veritabanı</a:t>
            </a:r>
            <a:r>
              <a:rPr lang="tr-TR" dirty="0"/>
              <a:t> Versiyonu (Database Edition)</a:t>
            </a:r>
            <a:endParaRPr lang="en-US" dirty="0"/>
          </a:p>
          <a:p>
            <a:pPr lvl="0">
              <a:buFont typeface="Wingdings" panose="05000000000000000000" pitchFamily="2" charset="2"/>
              <a:buChar char="Ø"/>
            </a:pPr>
            <a:r>
              <a:rPr lang="tr-TR" dirty="0"/>
              <a:t>Geliştirme Versiyonu (Development Edition)</a:t>
            </a:r>
            <a:endParaRPr lang="en-US" dirty="0"/>
          </a:p>
          <a:p>
            <a:pPr lvl="0">
              <a:buFont typeface="Wingdings" panose="05000000000000000000" pitchFamily="2" charset="2"/>
              <a:buChar char="Ø"/>
            </a:pPr>
            <a:r>
              <a:rPr lang="tr-TR" dirty="0"/>
              <a:t>Test Versiyonu (Test Edition)</a:t>
            </a:r>
            <a:endParaRPr lang="en-US" dirty="0"/>
          </a:p>
        </p:txBody>
      </p:sp>
    </p:spTree>
    <p:extLst>
      <p:ext uri="{BB962C8B-B14F-4D97-AF65-F5344CB8AC3E}">
        <p14:creationId xmlns:p14="http://schemas.microsoft.com/office/powerpoint/2010/main" val="385680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sp>
        <p:nvSpPr>
          <p:cNvPr id="3" name="İçerik Yer Tutucusu 2"/>
          <p:cNvSpPr>
            <a:spLocks noGrp="1"/>
          </p:cNvSpPr>
          <p:nvPr>
            <p:ph idx="1"/>
          </p:nvPr>
        </p:nvSpPr>
        <p:spPr/>
        <p:txBody>
          <a:bodyPr>
            <a:normAutofit/>
          </a:bodyPr>
          <a:lstStyle/>
          <a:p>
            <a:r>
              <a:rPr lang="tr-TR" b="1" dirty="0"/>
              <a:t>1.3.9. Test Profesyonel (Test Professional)</a:t>
            </a:r>
            <a:endParaRPr lang="en-US" dirty="0"/>
          </a:p>
          <a:p>
            <a:r>
              <a:rPr lang="tr-TR" dirty="0"/>
              <a:t>Visual Studio Test Professional sürümü Visual Studio 2010 ile tanıtıldı. Odağı, özel test rolü (</a:t>
            </a:r>
            <a:r>
              <a:rPr lang="tr-TR" dirty="0" err="1"/>
              <a:t>dedicated</a:t>
            </a:r>
            <a:r>
              <a:rPr lang="tr-TR" dirty="0"/>
              <a:t> </a:t>
            </a:r>
            <a:r>
              <a:rPr lang="tr-TR" dirty="0" err="1"/>
              <a:t>tester</a:t>
            </a:r>
            <a:r>
              <a:rPr lang="tr-TR" dirty="0"/>
              <a:t> role) ve test ortam yönetimi desteği üzerine yoğunlaştırmıştır.</a:t>
            </a:r>
            <a:endParaRPr lang="en-US" dirty="0"/>
          </a:p>
        </p:txBody>
      </p:sp>
    </p:spTree>
    <p:extLst>
      <p:ext uri="{BB962C8B-B14F-4D97-AF65-F5344CB8AC3E}">
        <p14:creationId xmlns:p14="http://schemas.microsoft.com/office/powerpoint/2010/main" val="3294929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Konu Başlıkları</a:t>
            </a:r>
            <a:endParaRPr lang="tr-TR" dirty="0"/>
          </a:p>
        </p:txBody>
      </p:sp>
      <p:sp>
        <p:nvSpPr>
          <p:cNvPr id="3" name="İçerik Yer Tutucusu 2"/>
          <p:cNvSpPr>
            <a:spLocks noGrp="1"/>
          </p:cNvSpPr>
          <p:nvPr>
            <p:ph idx="1"/>
          </p:nvPr>
        </p:nvSpPr>
        <p:spPr/>
        <p:txBody>
          <a:bodyPr/>
          <a:lstStyle/>
          <a:p>
            <a:pPr lvl="0"/>
            <a:r>
              <a:rPr lang="tr-TR" dirty="0"/>
              <a:t>Visual Studio Nedir?</a:t>
            </a:r>
            <a:endParaRPr lang="en-US" dirty="0"/>
          </a:p>
          <a:p>
            <a:pPr lvl="0"/>
            <a:r>
              <a:rPr lang="tr-TR" dirty="0"/>
              <a:t>.Net Framework Nedir? </a:t>
            </a:r>
            <a:endParaRPr lang="en-US" dirty="0"/>
          </a:p>
          <a:p>
            <a:pPr lvl="0"/>
            <a:r>
              <a:rPr lang="tr-TR" dirty="0"/>
              <a:t>Visual Studio Kurulumu</a:t>
            </a:r>
            <a:endParaRPr lang="en-US" dirty="0"/>
          </a:p>
          <a:p>
            <a:pPr lvl="0"/>
            <a:r>
              <a:rPr lang="tr-TR" dirty="0"/>
              <a:t>Visual Studio </a:t>
            </a:r>
            <a:r>
              <a:rPr lang="tr-TR" dirty="0" err="1"/>
              <a:t>Arayüzü</a:t>
            </a:r>
            <a:r>
              <a:rPr lang="tr-TR" dirty="0"/>
              <a:t> ve Ayarları</a:t>
            </a:r>
            <a:endParaRPr lang="en-US" dirty="0"/>
          </a:p>
          <a:p>
            <a:pPr marL="0" indent="0">
              <a:buNone/>
            </a:pPr>
            <a:endParaRPr lang="tr-TR" dirty="0"/>
          </a:p>
        </p:txBody>
      </p:sp>
    </p:spTree>
    <p:extLst>
      <p:ext uri="{BB962C8B-B14F-4D97-AF65-F5344CB8AC3E}">
        <p14:creationId xmlns:p14="http://schemas.microsoft.com/office/powerpoint/2010/main" val="21014083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1.3.	Visual Studio </a:t>
            </a:r>
            <a:r>
              <a:rPr lang="en-US" dirty="0" err="1"/>
              <a:t>Versiyonları</a:t>
            </a:r>
            <a:endParaRPr lang="en-US" dirty="0"/>
          </a:p>
        </p:txBody>
      </p:sp>
      <p:pic>
        <p:nvPicPr>
          <p:cNvPr id="5" name="İçerik Yer Tutucusu 4"/>
          <p:cNvPicPr>
            <a:picLocks noGrp="1" noChangeAspect="1"/>
          </p:cNvPicPr>
          <p:nvPr>
            <p:ph idx="1"/>
          </p:nvPr>
        </p:nvPicPr>
        <p:blipFill>
          <a:blip r:embed="rId2"/>
          <a:stretch>
            <a:fillRect/>
          </a:stretch>
        </p:blipFill>
        <p:spPr>
          <a:xfrm>
            <a:off x="2320808" y="1427748"/>
            <a:ext cx="7044990" cy="5165558"/>
          </a:xfrm>
          <a:prstGeom prst="rect">
            <a:avLst/>
          </a:prstGeom>
        </p:spPr>
      </p:pic>
    </p:spTree>
    <p:extLst>
      <p:ext uri="{BB962C8B-B14F-4D97-AF65-F5344CB8AC3E}">
        <p14:creationId xmlns:p14="http://schemas.microsoft.com/office/powerpoint/2010/main" val="1464572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.Net</a:t>
            </a:r>
            <a:r>
              <a:rPr lang="en-US" dirty="0"/>
              <a:t> Framework </a:t>
            </a:r>
            <a:r>
              <a:rPr lang="en-US" dirty="0" err="1"/>
              <a:t>Nedir</a:t>
            </a:r>
            <a:r>
              <a:rPr lang="en-US" dirty="0"/>
              <a:t>? </a:t>
            </a:r>
          </a:p>
        </p:txBody>
      </p:sp>
      <p:sp>
        <p:nvSpPr>
          <p:cNvPr id="3" name="İçerik Yer Tutucusu 2"/>
          <p:cNvSpPr>
            <a:spLocks noGrp="1"/>
          </p:cNvSpPr>
          <p:nvPr>
            <p:ph idx="1"/>
          </p:nvPr>
        </p:nvSpPr>
        <p:spPr/>
        <p:txBody>
          <a:bodyPr/>
          <a:lstStyle/>
          <a:p>
            <a:r>
              <a:rPr lang="en-US" dirty="0"/>
              <a:t>“</a:t>
            </a:r>
            <a:r>
              <a:rPr lang="en-US" dirty="0" err="1"/>
              <a:t>.Net</a:t>
            </a:r>
            <a:r>
              <a:rPr lang="en-US" dirty="0"/>
              <a:t> Framework”, Microsoft </a:t>
            </a:r>
            <a:r>
              <a:rPr lang="en-US" dirty="0" err="1"/>
              <a:t>tarafından</a:t>
            </a:r>
            <a:r>
              <a:rPr lang="en-US" dirty="0"/>
              <a:t> </a:t>
            </a:r>
            <a:r>
              <a:rPr lang="en-US" dirty="0" err="1"/>
              <a:t>geliştirilmiş</a:t>
            </a:r>
            <a:r>
              <a:rPr lang="en-US" dirty="0"/>
              <a:t> </a:t>
            </a:r>
            <a:r>
              <a:rPr lang="en-US" dirty="0" err="1"/>
              <a:t>bir</a:t>
            </a:r>
            <a:r>
              <a:rPr lang="en-US" dirty="0"/>
              <a:t> </a:t>
            </a:r>
            <a:r>
              <a:rPr lang="en-US" dirty="0" err="1"/>
              <a:t>yazılım</a:t>
            </a:r>
            <a:r>
              <a:rPr lang="en-US" dirty="0"/>
              <a:t> </a:t>
            </a:r>
            <a:r>
              <a:rPr lang="en-US" dirty="0" err="1"/>
              <a:t>altyapısıdır</a:t>
            </a:r>
            <a:r>
              <a:rPr lang="en-US" dirty="0"/>
              <a:t>. </a:t>
            </a:r>
            <a:r>
              <a:rPr lang="en-US" dirty="0" err="1"/>
              <a:t>Bütün</a:t>
            </a:r>
            <a:r>
              <a:rPr lang="en-US" dirty="0"/>
              <a:t> </a:t>
            </a:r>
            <a:r>
              <a:rPr lang="en-US" dirty="0" err="1"/>
              <a:t>cihaz</a:t>
            </a:r>
            <a:r>
              <a:rPr lang="en-US" dirty="0"/>
              <a:t> </a:t>
            </a:r>
            <a:r>
              <a:rPr lang="en-US" dirty="0" err="1"/>
              <a:t>ve</a:t>
            </a:r>
            <a:r>
              <a:rPr lang="en-US" dirty="0"/>
              <a:t> </a:t>
            </a:r>
            <a:r>
              <a:rPr lang="en-US" dirty="0" err="1"/>
              <a:t>platformların</a:t>
            </a:r>
            <a:r>
              <a:rPr lang="en-US" dirty="0"/>
              <a:t> </a:t>
            </a:r>
            <a:r>
              <a:rPr lang="en-US" dirty="0" err="1"/>
              <a:t>tek</a:t>
            </a:r>
            <a:r>
              <a:rPr lang="en-US" dirty="0"/>
              <a:t> </a:t>
            </a:r>
            <a:r>
              <a:rPr lang="en-US" dirty="0" err="1"/>
              <a:t>bir</a:t>
            </a:r>
            <a:r>
              <a:rPr lang="en-US" dirty="0"/>
              <a:t> </a:t>
            </a:r>
            <a:r>
              <a:rPr lang="en-US" dirty="0" err="1"/>
              <a:t>altyapı</a:t>
            </a:r>
            <a:r>
              <a:rPr lang="en-US" dirty="0"/>
              <a:t> </a:t>
            </a:r>
            <a:r>
              <a:rPr lang="en-US" dirty="0" err="1"/>
              <a:t>ve</a:t>
            </a:r>
            <a:r>
              <a:rPr lang="en-US" dirty="0"/>
              <a:t> </a:t>
            </a:r>
            <a:r>
              <a:rPr lang="en-US" dirty="0" err="1"/>
              <a:t>bilinen</a:t>
            </a:r>
            <a:r>
              <a:rPr lang="en-US" dirty="0"/>
              <a:t> </a:t>
            </a:r>
            <a:r>
              <a:rPr lang="en-US" dirty="0" err="1"/>
              <a:t>bir</a:t>
            </a:r>
            <a:r>
              <a:rPr lang="en-US" dirty="0"/>
              <a:t> “</a:t>
            </a:r>
            <a:r>
              <a:rPr lang="en-US" dirty="0" err="1"/>
              <a:t>.Net</a:t>
            </a:r>
            <a:r>
              <a:rPr lang="en-US" dirty="0"/>
              <a:t>” </a:t>
            </a:r>
            <a:r>
              <a:rPr lang="en-US" dirty="0" err="1"/>
              <a:t>destekli</a:t>
            </a:r>
            <a:r>
              <a:rPr lang="en-US" dirty="0"/>
              <a:t> </a:t>
            </a:r>
            <a:r>
              <a:rPr lang="en-US" dirty="0" err="1"/>
              <a:t>dil</a:t>
            </a:r>
            <a:r>
              <a:rPr lang="en-US" dirty="0"/>
              <a:t> </a:t>
            </a:r>
            <a:r>
              <a:rPr lang="en-US" dirty="0" err="1"/>
              <a:t>kullanılarak</a:t>
            </a:r>
            <a:r>
              <a:rPr lang="en-US" dirty="0"/>
              <a:t> </a:t>
            </a:r>
            <a:r>
              <a:rPr lang="en-US" dirty="0" err="1"/>
              <a:t>kolay</a:t>
            </a:r>
            <a:r>
              <a:rPr lang="en-US" dirty="0"/>
              <a:t> </a:t>
            </a:r>
            <a:r>
              <a:rPr lang="en-US" dirty="0" err="1"/>
              <a:t>ve</a:t>
            </a:r>
            <a:r>
              <a:rPr lang="en-US" dirty="0"/>
              <a:t> </a:t>
            </a:r>
            <a:r>
              <a:rPr lang="en-US" dirty="0" err="1"/>
              <a:t>etkin</a:t>
            </a:r>
            <a:r>
              <a:rPr lang="en-US" dirty="0"/>
              <a:t> </a:t>
            </a:r>
            <a:r>
              <a:rPr lang="en-US" dirty="0" err="1"/>
              <a:t>bir</a:t>
            </a:r>
            <a:r>
              <a:rPr lang="en-US" dirty="0"/>
              <a:t> </a:t>
            </a:r>
            <a:r>
              <a:rPr lang="en-US" dirty="0" err="1"/>
              <a:t>şekilde</a:t>
            </a:r>
            <a:r>
              <a:rPr lang="en-US" dirty="0"/>
              <a:t> </a:t>
            </a:r>
            <a:r>
              <a:rPr lang="en-US" dirty="0" err="1"/>
              <a:t>yazılım</a:t>
            </a:r>
            <a:r>
              <a:rPr lang="en-US" dirty="0"/>
              <a:t> </a:t>
            </a:r>
            <a:r>
              <a:rPr lang="en-US" dirty="0" err="1"/>
              <a:t>geliştirilebilmesini</a:t>
            </a:r>
            <a:r>
              <a:rPr lang="en-US" dirty="0"/>
              <a:t> </a:t>
            </a:r>
            <a:r>
              <a:rPr lang="en-US" dirty="0" err="1"/>
              <a:t>sağlar</a:t>
            </a:r>
            <a:r>
              <a:rPr lang="en-US" dirty="0"/>
              <a:t>.  </a:t>
            </a:r>
            <a:r>
              <a:rPr lang="en-US" dirty="0" err="1"/>
              <a:t>Bütün</a:t>
            </a:r>
            <a:r>
              <a:rPr lang="en-US" dirty="0"/>
              <a:t> Microsoft </a:t>
            </a:r>
            <a:r>
              <a:rPr lang="en-US" dirty="0" err="1"/>
              <a:t>platformları</a:t>
            </a:r>
            <a:r>
              <a:rPr lang="en-US" dirty="0"/>
              <a:t> “</a:t>
            </a:r>
            <a:r>
              <a:rPr lang="en-US" dirty="0" err="1"/>
              <a:t>.Net</a:t>
            </a:r>
            <a:r>
              <a:rPr lang="en-US" dirty="0"/>
              <a:t> Framework” </a:t>
            </a:r>
            <a:r>
              <a:rPr lang="en-US" dirty="0" err="1"/>
              <a:t>dillerinden</a:t>
            </a:r>
            <a:r>
              <a:rPr lang="en-US" dirty="0"/>
              <a:t> </a:t>
            </a:r>
            <a:r>
              <a:rPr lang="en-US" dirty="0" err="1"/>
              <a:t>herhangi</a:t>
            </a:r>
            <a:r>
              <a:rPr lang="en-US" dirty="0"/>
              <a:t> </a:t>
            </a:r>
            <a:r>
              <a:rPr lang="en-US" dirty="0" err="1"/>
              <a:t>biri</a:t>
            </a:r>
            <a:r>
              <a:rPr lang="en-US" dirty="0"/>
              <a:t> </a:t>
            </a:r>
            <a:r>
              <a:rPr lang="en-US" dirty="0" err="1"/>
              <a:t>ile</a:t>
            </a:r>
            <a:r>
              <a:rPr lang="en-US" dirty="0"/>
              <a:t> </a:t>
            </a:r>
            <a:r>
              <a:rPr lang="en-US" dirty="0" err="1"/>
              <a:t>geliştirilebilir</a:t>
            </a:r>
            <a:r>
              <a:rPr lang="en-US" dirty="0"/>
              <a:t> </a:t>
            </a:r>
            <a:r>
              <a:rPr lang="en-US" dirty="0" err="1"/>
              <a:t>ve</a:t>
            </a:r>
            <a:r>
              <a:rPr lang="en-US" dirty="0"/>
              <a:t> </a:t>
            </a:r>
            <a:r>
              <a:rPr lang="en-US" dirty="0" err="1"/>
              <a:t>destek</a:t>
            </a:r>
            <a:r>
              <a:rPr lang="en-US" dirty="0"/>
              <a:t> </a:t>
            </a:r>
            <a:r>
              <a:rPr lang="en-US" dirty="0" err="1"/>
              <a:t>genişletilebilir</a:t>
            </a:r>
            <a:r>
              <a:rPr lang="en-US" dirty="0"/>
              <a:t>. </a:t>
            </a:r>
            <a:r>
              <a:rPr lang="en-US" dirty="0" err="1"/>
              <a:t>Genel</a:t>
            </a:r>
            <a:r>
              <a:rPr lang="en-US" dirty="0"/>
              <a:t> </a:t>
            </a:r>
            <a:r>
              <a:rPr lang="en-US" dirty="0" err="1"/>
              <a:t>olarak</a:t>
            </a:r>
            <a:r>
              <a:rPr lang="en-US" dirty="0"/>
              <a:t> </a:t>
            </a:r>
            <a:r>
              <a:rPr lang="en-US" dirty="0" err="1"/>
              <a:t>diller</a:t>
            </a:r>
            <a:r>
              <a:rPr lang="en-US" dirty="0"/>
              <a:t> </a:t>
            </a:r>
            <a:r>
              <a:rPr lang="en-US" dirty="0" err="1"/>
              <a:t>arasında</a:t>
            </a:r>
            <a:r>
              <a:rPr lang="en-US" dirty="0"/>
              <a:t> </a:t>
            </a:r>
            <a:r>
              <a:rPr lang="en-US" dirty="0" err="1"/>
              <a:t>en</a:t>
            </a:r>
            <a:r>
              <a:rPr lang="en-US" dirty="0"/>
              <a:t> </a:t>
            </a:r>
            <a:r>
              <a:rPr lang="en-US" dirty="0" err="1"/>
              <a:t>önemlileri</a:t>
            </a:r>
            <a:r>
              <a:rPr lang="en-US" dirty="0"/>
              <a:t> Visual Basic, Visual C++ (</a:t>
            </a:r>
            <a:r>
              <a:rPr lang="en-US" dirty="0" err="1"/>
              <a:t>Yönetimli</a:t>
            </a:r>
            <a:r>
              <a:rPr lang="en-US" dirty="0"/>
              <a:t> </a:t>
            </a:r>
            <a:r>
              <a:rPr lang="en-US" dirty="0" err="1"/>
              <a:t>ve</a:t>
            </a:r>
            <a:r>
              <a:rPr lang="en-US" dirty="0"/>
              <a:t> </a:t>
            </a:r>
            <a:r>
              <a:rPr lang="en-US" dirty="0" err="1"/>
              <a:t>Yönetimsiz</a:t>
            </a:r>
            <a:r>
              <a:rPr lang="en-US" dirty="0"/>
              <a:t>), Visual C# (</a:t>
            </a:r>
            <a:r>
              <a:rPr lang="en-US" dirty="0" err="1"/>
              <a:t>Microsoft’un</a:t>
            </a:r>
            <a:r>
              <a:rPr lang="en-US" dirty="0"/>
              <a:t> </a:t>
            </a:r>
            <a:r>
              <a:rPr lang="en-US" dirty="0" err="1"/>
              <a:t>en</a:t>
            </a:r>
            <a:r>
              <a:rPr lang="en-US" dirty="0"/>
              <a:t> </a:t>
            </a:r>
            <a:r>
              <a:rPr lang="en-US" dirty="0" err="1"/>
              <a:t>etkili</a:t>
            </a:r>
            <a:r>
              <a:rPr lang="en-US" dirty="0"/>
              <a:t> </a:t>
            </a:r>
            <a:r>
              <a:rPr lang="en-US" dirty="0" err="1"/>
              <a:t>dillerinden</a:t>
            </a:r>
            <a:r>
              <a:rPr lang="en-US" dirty="0"/>
              <a:t> </a:t>
            </a:r>
            <a:r>
              <a:rPr lang="en-US" dirty="0" err="1"/>
              <a:t>biridir</a:t>
            </a:r>
            <a:r>
              <a:rPr lang="en-US" dirty="0"/>
              <a:t>).</a:t>
            </a:r>
          </a:p>
        </p:txBody>
      </p:sp>
    </p:spTree>
    <p:extLst>
      <p:ext uri="{BB962C8B-B14F-4D97-AF65-F5344CB8AC3E}">
        <p14:creationId xmlns:p14="http://schemas.microsoft.com/office/powerpoint/2010/main" val="2115110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2-	</a:t>
            </a:r>
            <a:r>
              <a:rPr lang="en-US" dirty="0" err="1"/>
              <a:t>.Net</a:t>
            </a:r>
            <a:r>
              <a:rPr lang="en-US" dirty="0"/>
              <a:t> Framework </a:t>
            </a:r>
            <a:r>
              <a:rPr lang="en-US" dirty="0" err="1"/>
              <a:t>Nedir</a:t>
            </a:r>
            <a:r>
              <a:rPr lang="en-US" dirty="0"/>
              <a:t>? </a:t>
            </a:r>
          </a:p>
        </p:txBody>
      </p:sp>
      <p:sp>
        <p:nvSpPr>
          <p:cNvPr id="3" name="İçerik Yer Tutucusu 2"/>
          <p:cNvSpPr>
            <a:spLocks noGrp="1"/>
          </p:cNvSpPr>
          <p:nvPr>
            <p:ph idx="1"/>
          </p:nvPr>
        </p:nvSpPr>
        <p:spPr/>
        <p:txBody>
          <a:bodyPr/>
          <a:lstStyle/>
          <a:p>
            <a:r>
              <a:rPr lang="tr-TR" dirty="0"/>
              <a:t>Yazılımınızı geliştirmeyi planladığınız Framework sürümü hem yazılımı geliştirdiğiniz hem de programın çalışacağı bilgisayarda bulunmak zorundadır (kütüphaneler bu şekilde bilgisayara yüklenir). Programınızı çalıştırdığınızda “</a:t>
            </a:r>
            <a:r>
              <a:rPr lang="tr-TR" b="1" dirty="0" err="1"/>
              <a:t>Common</a:t>
            </a:r>
            <a:r>
              <a:rPr lang="tr-TR" b="1" dirty="0"/>
              <a:t> Language Runtime</a:t>
            </a:r>
            <a:r>
              <a:rPr lang="tr-TR" dirty="0"/>
              <a:t> (CLR – Ortak Dil Çalışma zamanı)” devreye girecek ve komutları sizin için bir aracı olarak (dil ile sistem arasında) işleyecektir.</a:t>
            </a:r>
            <a:endParaRPr lang="en-US" dirty="0"/>
          </a:p>
        </p:txBody>
      </p:sp>
    </p:spTree>
    <p:extLst>
      <p:ext uri="{BB962C8B-B14F-4D97-AF65-F5344CB8AC3E}">
        <p14:creationId xmlns:p14="http://schemas.microsoft.com/office/powerpoint/2010/main" val="892459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Platformun</a:t>
            </a:r>
            <a:r>
              <a:rPr lang="en-US" dirty="0"/>
              <a:t> </a:t>
            </a:r>
            <a:r>
              <a:rPr lang="en-US" dirty="0" err="1"/>
              <a:t>olumlu</a:t>
            </a:r>
            <a:r>
              <a:rPr lang="en-US" dirty="0"/>
              <a:t> </a:t>
            </a:r>
            <a:r>
              <a:rPr lang="en-US" dirty="0" err="1"/>
              <a:t>yanları</a:t>
            </a:r>
            <a:endParaRPr lang="en-US" dirty="0"/>
          </a:p>
        </p:txBody>
      </p:sp>
      <p:sp>
        <p:nvSpPr>
          <p:cNvPr id="3" name="İçerik Yer Tutucusu 2"/>
          <p:cNvSpPr>
            <a:spLocks noGrp="1"/>
          </p:cNvSpPr>
          <p:nvPr>
            <p:ph idx="1"/>
          </p:nvPr>
        </p:nvSpPr>
        <p:spPr/>
        <p:txBody>
          <a:bodyPr>
            <a:normAutofit/>
          </a:bodyPr>
          <a:lstStyle/>
          <a:p>
            <a:pPr lvl="0"/>
            <a:r>
              <a:rPr lang="tr-TR" dirty="0"/>
              <a:t>Öncelikle daha alt seviye (</a:t>
            </a:r>
            <a:r>
              <a:rPr lang="tr-TR" dirty="0" err="1"/>
              <a:t>Native</a:t>
            </a:r>
            <a:r>
              <a:rPr lang="tr-TR" dirty="0"/>
              <a:t> C++, C, Assembly gibi) dillere göre oldukça kolaylaştırılmıştır, ayrıca pek çok c++ fonksiyonu </a:t>
            </a:r>
            <a:r>
              <a:rPr lang="tr-TR" dirty="0" err="1"/>
              <a:t>framework</a:t>
            </a:r>
            <a:r>
              <a:rPr lang="tr-TR" dirty="0"/>
              <a:t> ailesince kullanılabilir. (Visual C++ direk olarak </a:t>
            </a:r>
            <a:r>
              <a:rPr lang="tr-TR" dirty="0" err="1"/>
              <a:t>Native</a:t>
            </a:r>
            <a:r>
              <a:rPr lang="tr-TR" dirty="0"/>
              <a:t> C++ kütüphanelerini kullanabilir). Pek çok fonksiyon hali hazırda kullanılabilir. Fonksiyonlar direk bilgisayardaki Framework üzerinden çağırılarak kullanıldığı için (dosyaların içine yazılmaz) daha az yer kaplayan uygulamalar yapılabilir. </a:t>
            </a:r>
            <a:endParaRPr lang="en-US" dirty="0"/>
          </a:p>
          <a:p>
            <a:pPr lvl="0"/>
            <a:r>
              <a:rPr lang="tr-TR" dirty="0" smtClean="0"/>
              <a:t>Framework </a:t>
            </a:r>
            <a:r>
              <a:rPr lang="tr-TR" dirty="0"/>
              <a:t>dilleri gibi yüksek seviye </a:t>
            </a:r>
            <a:r>
              <a:rPr lang="tr-TR" dirty="0" smtClean="0"/>
              <a:t>dillerde </a:t>
            </a:r>
            <a:r>
              <a:rPr lang="tr-TR" dirty="0" err="1" smtClean="0"/>
              <a:t>Garbage</a:t>
            </a:r>
            <a:r>
              <a:rPr lang="tr-TR" dirty="0" smtClean="0"/>
              <a:t> </a:t>
            </a:r>
            <a:r>
              <a:rPr lang="tr-TR" dirty="0" err="1"/>
              <a:t>Collector</a:t>
            </a:r>
            <a:r>
              <a:rPr lang="tr-TR" dirty="0"/>
              <a:t> (Çöp Toplayıcısı) bulunmaktadır. Sistem tekrar kullanılmayacağını algıladığı kaynakları silerek bellekte yer açar. Yine de Framework yazılımları ek bir “çevirmen” kullanılarak çalıştığından diğer dillerden daha fazla kaynak kullanacaktır.</a:t>
            </a:r>
            <a:endParaRPr lang="en-US" dirty="0"/>
          </a:p>
        </p:txBody>
      </p:sp>
    </p:spTree>
    <p:extLst>
      <p:ext uri="{BB962C8B-B14F-4D97-AF65-F5344CB8AC3E}">
        <p14:creationId xmlns:p14="http://schemas.microsoft.com/office/powerpoint/2010/main" val="1160322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Platformun</a:t>
            </a:r>
            <a:r>
              <a:rPr lang="en-US" dirty="0"/>
              <a:t> </a:t>
            </a:r>
            <a:r>
              <a:rPr lang="en-US" dirty="0" err="1"/>
              <a:t>olumlu</a:t>
            </a:r>
            <a:r>
              <a:rPr lang="en-US" dirty="0"/>
              <a:t> </a:t>
            </a:r>
            <a:r>
              <a:rPr lang="en-US" dirty="0" err="1"/>
              <a:t>yanları</a:t>
            </a:r>
            <a:endParaRPr lang="en-US" dirty="0"/>
          </a:p>
        </p:txBody>
      </p:sp>
      <p:sp>
        <p:nvSpPr>
          <p:cNvPr id="3" name="İçerik Yer Tutucusu 2"/>
          <p:cNvSpPr>
            <a:spLocks noGrp="1"/>
          </p:cNvSpPr>
          <p:nvPr>
            <p:ph idx="1"/>
          </p:nvPr>
        </p:nvSpPr>
        <p:spPr/>
        <p:txBody>
          <a:bodyPr>
            <a:normAutofit/>
          </a:bodyPr>
          <a:lstStyle/>
          <a:p>
            <a:pPr lvl="0"/>
            <a:r>
              <a:rPr lang="tr-TR" dirty="0" smtClean="0"/>
              <a:t>Bakım </a:t>
            </a:r>
            <a:r>
              <a:rPr lang="tr-TR" dirty="0"/>
              <a:t>ve yönetimi kolaydır. Çoğu Microsoft platformunda programlarınız otomatik olarak güncellenir. Bir sorun oluştuğunda çözmek üzere onlarca araç ve yöntem geliştirilmiştir. Sorunu </a:t>
            </a:r>
            <a:r>
              <a:rPr lang="tr-TR" dirty="0" err="1"/>
              <a:t>tepsit</a:t>
            </a:r>
            <a:r>
              <a:rPr lang="tr-TR" dirty="0"/>
              <a:t> ettikten sonra kolaylıkla çözüme ulaşabilirsiniz.</a:t>
            </a:r>
            <a:endParaRPr lang="en-US" dirty="0"/>
          </a:p>
          <a:p>
            <a:pPr lvl="0"/>
            <a:r>
              <a:rPr lang="tr-TR" dirty="0"/>
              <a:t>Oldukça yaygındır. Çoğu iş firması ve teknoloji platformu </a:t>
            </a:r>
            <a:r>
              <a:rPr lang="tr-TR" dirty="0" err="1"/>
              <a:t>Framework’ü</a:t>
            </a:r>
            <a:r>
              <a:rPr lang="tr-TR" dirty="0"/>
              <a:t> desteklemektedir. Oldukça fazla kaynak ve referans bulabilir, milyonlarca örnek kodu inceleyip uygulayabilirsiniz.</a:t>
            </a:r>
            <a:endParaRPr lang="en-US" dirty="0"/>
          </a:p>
        </p:txBody>
      </p:sp>
    </p:spTree>
    <p:extLst>
      <p:ext uri="{BB962C8B-B14F-4D97-AF65-F5344CB8AC3E}">
        <p14:creationId xmlns:p14="http://schemas.microsoft.com/office/powerpoint/2010/main" val="25487272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a:t>Platformun</a:t>
            </a:r>
            <a:r>
              <a:rPr lang="en-US" dirty="0"/>
              <a:t> </a:t>
            </a:r>
            <a:r>
              <a:rPr lang="en-US" dirty="0" err="1"/>
              <a:t>olumsuz</a:t>
            </a:r>
            <a:r>
              <a:rPr lang="en-US" dirty="0"/>
              <a:t> </a:t>
            </a:r>
            <a:r>
              <a:rPr lang="en-US" dirty="0" err="1"/>
              <a:t>yanları</a:t>
            </a:r>
            <a:endParaRPr lang="en-US" dirty="0"/>
          </a:p>
        </p:txBody>
      </p:sp>
      <p:sp>
        <p:nvSpPr>
          <p:cNvPr id="3" name="İçerik Yer Tutucusu 2"/>
          <p:cNvSpPr>
            <a:spLocks noGrp="1"/>
          </p:cNvSpPr>
          <p:nvPr>
            <p:ph idx="1"/>
          </p:nvPr>
        </p:nvSpPr>
        <p:spPr/>
        <p:txBody>
          <a:bodyPr>
            <a:normAutofit/>
          </a:bodyPr>
          <a:lstStyle/>
          <a:p>
            <a:pPr lvl="0"/>
            <a:r>
              <a:rPr lang="tr-TR" dirty="0"/>
              <a:t>Alt seviye programlama dilleri ek bir şey kullanmadan çalışacak hale getirilebilir. (Ancak onlarında benzer bir gerekliliği olabilmektedir, örneğin DirectX </a:t>
            </a:r>
            <a:r>
              <a:rPr lang="tr-TR" dirty="0" err="1"/>
              <a:t>redist’leri</a:t>
            </a:r>
            <a:r>
              <a:rPr lang="tr-TR" dirty="0"/>
              <a:t> oyunlar tarafından ortak kullanılan grafik kütüphanelerini sisteminize kopyalamaktadır). Ancak bu altyapıda gerekli sürüm bilgisayarda önceden kurulu olmalıdır. Neyse ki durum kolaylıkla halledilebilir. (Otomatik bir yükleyici kullanılabilir, ya da Windows 8 ve üstü ise bu iş otomatik olarak sistem tarafından halledilir)</a:t>
            </a:r>
            <a:endParaRPr lang="en-US" dirty="0"/>
          </a:p>
          <a:p>
            <a:pPr lvl="0"/>
            <a:r>
              <a:rPr lang="tr-TR" dirty="0"/>
              <a:t>.Net Framework doğal (yönetimsiz) dillere göre, araya bir aracı girdiğinden, daha yavaş çalışmaktadır ve daha fazla sistem kaynağı tüketir (bellek gibi).</a:t>
            </a:r>
            <a:endParaRPr lang="en-US" dirty="0"/>
          </a:p>
          <a:p>
            <a:pPr lvl="0"/>
            <a:r>
              <a:rPr lang="tr-TR" dirty="0"/>
              <a:t>Çalışmalarınız daha çok Microsoft platformlarına yönelik olacaktır.</a:t>
            </a:r>
            <a:endParaRPr lang="en-US" dirty="0"/>
          </a:p>
        </p:txBody>
      </p:sp>
    </p:spTree>
    <p:extLst>
      <p:ext uri="{BB962C8B-B14F-4D97-AF65-F5344CB8AC3E}">
        <p14:creationId xmlns:p14="http://schemas.microsoft.com/office/powerpoint/2010/main" val="2258324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en-US" dirty="0" err="1"/>
              <a:t>Kurulumu</a:t>
            </a:r>
            <a:endParaRPr lang="en-US" dirty="0"/>
          </a:p>
        </p:txBody>
      </p:sp>
      <p:sp>
        <p:nvSpPr>
          <p:cNvPr id="3" name="İçerik Yer Tutucusu 2"/>
          <p:cNvSpPr>
            <a:spLocks noGrp="1"/>
          </p:cNvSpPr>
          <p:nvPr>
            <p:ph idx="1"/>
          </p:nvPr>
        </p:nvSpPr>
        <p:spPr/>
        <p:txBody>
          <a:bodyPr/>
          <a:lstStyle/>
          <a:p>
            <a:r>
              <a:rPr lang="tr-TR" dirty="0"/>
              <a:t>Microsoft Visual Studio, bazı özellikleri lisans gerektirdiğinden dolayı. </a:t>
            </a:r>
            <a:r>
              <a:rPr lang="tr-TR" u="sng" dirty="0">
                <a:hlinkClick r:id="rId2"/>
              </a:rPr>
              <a:t>https://www.visualstudio.com/downloads/</a:t>
            </a:r>
            <a:r>
              <a:rPr lang="tr-TR" dirty="0"/>
              <a:t> adresinden ücretsiz sürüm olan “Visual Studio </a:t>
            </a:r>
            <a:r>
              <a:rPr lang="tr-TR" dirty="0" err="1"/>
              <a:t>Community</a:t>
            </a:r>
            <a:r>
              <a:rPr lang="tr-TR" dirty="0"/>
              <a:t>” ürünü indirilecektir. Kurulum dosyası küçük boyuttadır. Çünkü kurulum esnasında dosyaları indirmektedir. İlgili adresten kurulum dosyası indirilip çalıştırılınca aşağıdaki ekran çıkmaktadır. </a:t>
            </a:r>
            <a:endParaRPr lang="en-US" dirty="0"/>
          </a:p>
          <a:p>
            <a:endParaRPr lang="en-US" dirty="0"/>
          </a:p>
        </p:txBody>
      </p:sp>
    </p:spTree>
    <p:extLst>
      <p:ext uri="{BB962C8B-B14F-4D97-AF65-F5344CB8AC3E}">
        <p14:creationId xmlns:p14="http://schemas.microsoft.com/office/powerpoint/2010/main" val="2040957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a:t>
            </a:r>
            <a:r>
              <a:rPr lang="en-US" dirty="0" smtClean="0"/>
              <a:t>-</a:t>
            </a:r>
            <a:r>
              <a:rPr lang="en-US" dirty="0"/>
              <a:t>	Visual Studio </a:t>
            </a:r>
            <a:r>
              <a:rPr lang="en-US" dirty="0" err="1"/>
              <a:t>Kurulumu</a:t>
            </a:r>
            <a:endParaRPr lang="en-US" dirty="0"/>
          </a:p>
        </p:txBody>
      </p:sp>
      <p:pic>
        <p:nvPicPr>
          <p:cNvPr id="4" name="İçerik Yer Tutucusu 3"/>
          <p:cNvPicPr>
            <a:picLocks noGrp="1" noChangeAspect="1"/>
          </p:cNvPicPr>
          <p:nvPr>
            <p:ph idx="1"/>
          </p:nvPr>
        </p:nvPicPr>
        <p:blipFill>
          <a:blip r:embed="rId2"/>
          <a:stretch>
            <a:fillRect/>
          </a:stretch>
        </p:blipFill>
        <p:spPr>
          <a:xfrm>
            <a:off x="3767053" y="1588168"/>
            <a:ext cx="3451894" cy="4870953"/>
          </a:xfrm>
          <a:prstGeom prst="rect">
            <a:avLst/>
          </a:prstGeom>
        </p:spPr>
      </p:pic>
    </p:spTree>
    <p:extLst>
      <p:ext uri="{BB962C8B-B14F-4D97-AF65-F5344CB8AC3E}">
        <p14:creationId xmlns:p14="http://schemas.microsoft.com/office/powerpoint/2010/main" val="33521393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en-US" dirty="0" err="1"/>
              <a:t>Kurulumu</a:t>
            </a:r>
            <a:endParaRPr lang="en-US" dirty="0"/>
          </a:p>
        </p:txBody>
      </p:sp>
      <p:sp>
        <p:nvSpPr>
          <p:cNvPr id="3" name="İçerik Yer Tutucusu 2"/>
          <p:cNvSpPr>
            <a:spLocks noGrp="1"/>
          </p:cNvSpPr>
          <p:nvPr>
            <p:ph idx="1"/>
          </p:nvPr>
        </p:nvSpPr>
        <p:spPr>
          <a:xfrm>
            <a:off x="2589212" y="2133600"/>
            <a:ext cx="4421188" cy="3777622"/>
          </a:xfrm>
        </p:spPr>
        <p:txBody>
          <a:bodyPr/>
          <a:lstStyle/>
          <a:p>
            <a:r>
              <a:rPr lang="tr-TR" dirty="0"/>
              <a:t>İkinci adımda, kurulacak dizini ve öğeleri seçebileceğimiz ekran gelmektedir. İlk seçenekte varsayılan program kurma dizini bulunmaktadır. İstenirse değiştirilebilir. Bu adımda seçenek değiştirmeden “</a:t>
            </a:r>
            <a:r>
              <a:rPr lang="tr-TR" dirty="0" err="1"/>
              <a:t>Install</a:t>
            </a:r>
            <a:r>
              <a:rPr lang="tr-TR" dirty="0"/>
              <a:t>” butonuna basarak devam edebilir veya ihtiyaçlarının doğrultusunda seçenekleri değiştirebilirsiniz. </a:t>
            </a:r>
            <a:endParaRPr lang="en-US" dirty="0"/>
          </a:p>
          <a:p>
            <a:endParaRPr lang="en-US" dirty="0"/>
          </a:p>
        </p:txBody>
      </p:sp>
      <p:pic>
        <p:nvPicPr>
          <p:cNvPr id="5" name="Resim 4"/>
          <p:cNvPicPr/>
          <p:nvPr/>
        </p:nvPicPr>
        <p:blipFill>
          <a:blip r:embed="rId2"/>
          <a:stretch>
            <a:fillRect/>
          </a:stretch>
        </p:blipFill>
        <p:spPr>
          <a:xfrm>
            <a:off x="7517731" y="1405793"/>
            <a:ext cx="4163344" cy="5315849"/>
          </a:xfrm>
          <a:prstGeom prst="rect">
            <a:avLst/>
          </a:prstGeom>
        </p:spPr>
      </p:pic>
    </p:spTree>
    <p:extLst>
      <p:ext uri="{BB962C8B-B14F-4D97-AF65-F5344CB8AC3E}">
        <p14:creationId xmlns:p14="http://schemas.microsoft.com/office/powerpoint/2010/main" val="1108274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a:t>
            </a:r>
            <a:r>
              <a:rPr lang="en-US" dirty="0" smtClean="0"/>
              <a:t>-</a:t>
            </a:r>
            <a:r>
              <a:rPr lang="en-US" dirty="0"/>
              <a:t>	Visual Studio </a:t>
            </a:r>
            <a:r>
              <a:rPr lang="en-US" dirty="0" err="1"/>
              <a:t>Kurulumu</a:t>
            </a:r>
            <a:endParaRPr lang="en-US" dirty="0"/>
          </a:p>
        </p:txBody>
      </p:sp>
      <p:sp>
        <p:nvSpPr>
          <p:cNvPr id="3" name="İçerik Yer Tutucusu 2"/>
          <p:cNvSpPr>
            <a:spLocks noGrp="1"/>
          </p:cNvSpPr>
          <p:nvPr>
            <p:ph idx="1"/>
          </p:nvPr>
        </p:nvSpPr>
        <p:spPr>
          <a:xfrm>
            <a:off x="2589212" y="2133600"/>
            <a:ext cx="4421188" cy="3777622"/>
          </a:xfrm>
        </p:spPr>
        <p:txBody>
          <a:bodyPr/>
          <a:lstStyle/>
          <a:p>
            <a:r>
              <a:rPr lang="tr-TR" dirty="0"/>
              <a:t>Üçüncü adımda, gerekli dosyalar indirilerek kurulum işlemleri gerçekleşmektedir.  Program kurulunca 8Gb alana ihtiyaç duyar. İndirme işlemi ile beraber kurulum işlemi olduğundan bu adım, kurulacak bilgisayarın da performansı etkili olacak şekilde uzun sürmektedir. </a:t>
            </a:r>
            <a:endParaRPr lang="en-US" dirty="0"/>
          </a:p>
          <a:p>
            <a:endParaRPr lang="en-US" dirty="0"/>
          </a:p>
        </p:txBody>
      </p:sp>
      <p:pic>
        <p:nvPicPr>
          <p:cNvPr id="6" name="Resim 5"/>
          <p:cNvPicPr>
            <a:picLocks noChangeAspect="1"/>
          </p:cNvPicPr>
          <p:nvPr/>
        </p:nvPicPr>
        <p:blipFill>
          <a:blip r:embed="rId2"/>
          <a:stretch>
            <a:fillRect/>
          </a:stretch>
        </p:blipFill>
        <p:spPr>
          <a:xfrm>
            <a:off x="8250908" y="1572203"/>
            <a:ext cx="3491913" cy="4900416"/>
          </a:xfrm>
          <a:prstGeom prst="rect">
            <a:avLst/>
          </a:prstGeom>
        </p:spPr>
      </p:pic>
    </p:spTree>
    <p:extLst>
      <p:ext uri="{BB962C8B-B14F-4D97-AF65-F5344CB8AC3E}">
        <p14:creationId xmlns:p14="http://schemas.microsoft.com/office/powerpoint/2010/main" val="1980373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en-US" dirty="0" err="1"/>
              <a:t>Nedir</a:t>
            </a:r>
            <a:r>
              <a:rPr lang="en-US" dirty="0"/>
              <a:t>?</a:t>
            </a:r>
          </a:p>
        </p:txBody>
      </p:sp>
      <p:sp>
        <p:nvSpPr>
          <p:cNvPr id="3" name="İçerik Yer Tutucusu 2"/>
          <p:cNvSpPr>
            <a:spLocks noGrp="1"/>
          </p:cNvSpPr>
          <p:nvPr>
            <p:ph idx="1"/>
          </p:nvPr>
        </p:nvSpPr>
        <p:spPr/>
        <p:txBody>
          <a:bodyPr/>
          <a:lstStyle/>
          <a:p>
            <a:r>
              <a:rPr lang="tr-TR" dirty="0"/>
              <a:t>Visual Studio, Microsoft tarafından geliştirilen bir tümleşik geliştirme ortamıdır (IDE). Microsoft Windows, Windows Mobile, Windows CE, .NET Framework, .NET Compact Framework ve Microsoft </a:t>
            </a:r>
            <a:r>
              <a:rPr lang="tr-TR" dirty="0" err="1"/>
              <a:t>Silverlight</a:t>
            </a:r>
            <a:r>
              <a:rPr lang="tr-TR" dirty="0"/>
              <a:t> tarafından desteklenen tüm platformlar için yönetilen kod ile birlikte yerel kod ve Windows Forms uygulamaları, web siteleri, web uygulamaları ve web servisleri ile birlikte konsol ve grafiksel kullanıcı </a:t>
            </a:r>
            <a:r>
              <a:rPr lang="tr-TR" dirty="0" err="1"/>
              <a:t>arayüzü</a:t>
            </a:r>
            <a:r>
              <a:rPr lang="tr-TR" dirty="0"/>
              <a:t> uygulamaları geliştirmek için kullanılır.</a:t>
            </a:r>
            <a:endParaRPr lang="en-US" dirty="0"/>
          </a:p>
          <a:p>
            <a:endParaRPr lang="en-US" dirty="0"/>
          </a:p>
        </p:txBody>
      </p:sp>
    </p:spTree>
    <p:extLst>
      <p:ext uri="{BB962C8B-B14F-4D97-AF65-F5344CB8AC3E}">
        <p14:creationId xmlns:p14="http://schemas.microsoft.com/office/powerpoint/2010/main" val="9052137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a:t>
            </a:r>
            <a:r>
              <a:rPr lang="en-US" dirty="0" smtClean="0"/>
              <a:t>-</a:t>
            </a:r>
            <a:r>
              <a:rPr lang="en-US" dirty="0"/>
              <a:t>	Visual Studio </a:t>
            </a:r>
            <a:r>
              <a:rPr lang="en-US" dirty="0" err="1"/>
              <a:t>Kurulumu</a:t>
            </a:r>
            <a:endParaRPr lang="en-US" dirty="0"/>
          </a:p>
        </p:txBody>
      </p:sp>
      <p:sp>
        <p:nvSpPr>
          <p:cNvPr id="3" name="İçerik Yer Tutucusu 2"/>
          <p:cNvSpPr>
            <a:spLocks noGrp="1"/>
          </p:cNvSpPr>
          <p:nvPr>
            <p:ph idx="1"/>
          </p:nvPr>
        </p:nvSpPr>
        <p:spPr>
          <a:xfrm>
            <a:off x="2589212" y="2133600"/>
            <a:ext cx="4421188" cy="3777622"/>
          </a:xfrm>
        </p:spPr>
        <p:txBody>
          <a:bodyPr/>
          <a:lstStyle/>
          <a:p>
            <a:r>
              <a:rPr lang="tr-TR" dirty="0"/>
              <a:t>Dördüncü adımda kurulum biter ve ayarların yansıyabilmesi için bilgisayarın yeniden başlatılmasına ihtiyaç duyar. “</a:t>
            </a:r>
            <a:r>
              <a:rPr lang="tr-TR" dirty="0" err="1"/>
              <a:t>Restart</a:t>
            </a:r>
            <a:r>
              <a:rPr lang="tr-TR" dirty="0"/>
              <a:t>” butonuna basarak bilgisayar yeniden başlatılır.</a:t>
            </a:r>
            <a:endParaRPr lang="en-US" dirty="0"/>
          </a:p>
          <a:p>
            <a:endParaRPr lang="en-US" dirty="0"/>
          </a:p>
        </p:txBody>
      </p:sp>
      <p:pic>
        <p:nvPicPr>
          <p:cNvPr id="7" name="Resim 6"/>
          <p:cNvPicPr/>
          <p:nvPr/>
        </p:nvPicPr>
        <p:blipFill>
          <a:blip r:embed="rId2"/>
          <a:stretch>
            <a:fillRect/>
          </a:stretch>
        </p:blipFill>
        <p:spPr>
          <a:xfrm>
            <a:off x="7770311" y="1391652"/>
            <a:ext cx="3734301" cy="4953000"/>
          </a:xfrm>
          <a:prstGeom prst="rect">
            <a:avLst/>
          </a:prstGeom>
        </p:spPr>
      </p:pic>
    </p:spTree>
    <p:extLst>
      <p:ext uri="{BB962C8B-B14F-4D97-AF65-F5344CB8AC3E}">
        <p14:creationId xmlns:p14="http://schemas.microsoft.com/office/powerpoint/2010/main" val="22377771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sp>
        <p:nvSpPr>
          <p:cNvPr id="3" name="İçerik Yer Tutucusu 2"/>
          <p:cNvSpPr>
            <a:spLocks noGrp="1"/>
          </p:cNvSpPr>
          <p:nvPr>
            <p:ph idx="1"/>
          </p:nvPr>
        </p:nvSpPr>
        <p:spPr>
          <a:xfrm>
            <a:off x="2589212" y="2133600"/>
            <a:ext cx="4421188" cy="3777622"/>
          </a:xfrm>
        </p:spPr>
        <p:txBody>
          <a:bodyPr/>
          <a:lstStyle/>
          <a:p>
            <a:r>
              <a:rPr lang="tr-TR" dirty="0"/>
              <a:t>Kurulum işlemi bitip bilgisayar yeniden başlatıldıktan sonra, “Visual Studio 2015” ve “</a:t>
            </a:r>
            <a:r>
              <a:rPr lang="tr-TR" dirty="0" err="1"/>
              <a:t>Blend</a:t>
            </a:r>
            <a:r>
              <a:rPr lang="tr-TR" dirty="0"/>
              <a:t> </a:t>
            </a:r>
            <a:r>
              <a:rPr lang="tr-TR" dirty="0" err="1"/>
              <a:t>for</a:t>
            </a:r>
            <a:r>
              <a:rPr lang="tr-TR" dirty="0"/>
              <a:t> Visual Studio 2015” programları kurulmuş olacaktır. “</a:t>
            </a:r>
            <a:r>
              <a:rPr lang="tr-TR" dirty="0" err="1"/>
              <a:t>Blend</a:t>
            </a:r>
            <a:r>
              <a:rPr lang="tr-TR" dirty="0"/>
              <a:t>”, Microsoft </a:t>
            </a:r>
            <a:r>
              <a:rPr lang="tr-TR" dirty="0" err="1"/>
              <a:t>Expression</a:t>
            </a:r>
            <a:r>
              <a:rPr lang="tr-TR" dirty="0"/>
              <a:t> ailesinden olup </a:t>
            </a:r>
            <a:r>
              <a:rPr lang="tr-TR" dirty="0" err="1"/>
              <a:t>Silverlight</a:t>
            </a:r>
            <a:r>
              <a:rPr lang="tr-TR" dirty="0"/>
              <a:t> ve Windows Presentation Foundation (WPF)  uygulamaları geliştirme ve tasarım ortamıdır. Programlardan “Visual Studio 2015” tıklandığında karşımıza gelen ilk pencere aşağıdaki gibi olur. </a:t>
            </a:r>
            <a:endParaRPr lang="en-US" dirty="0"/>
          </a:p>
          <a:p>
            <a:endParaRPr lang="en-US" dirty="0"/>
          </a:p>
        </p:txBody>
      </p:sp>
      <p:pic>
        <p:nvPicPr>
          <p:cNvPr id="5" name="Resim 4"/>
          <p:cNvPicPr/>
          <p:nvPr/>
        </p:nvPicPr>
        <p:blipFill>
          <a:blip r:embed="rId2"/>
          <a:stretch>
            <a:fillRect/>
          </a:stretch>
        </p:blipFill>
        <p:spPr>
          <a:xfrm>
            <a:off x="7796462" y="1264555"/>
            <a:ext cx="3708150" cy="5264582"/>
          </a:xfrm>
          <a:prstGeom prst="rect">
            <a:avLst/>
          </a:prstGeom>
        </p:spPr>
      </p:pic>
    </p:spTree>
    <p:extLst>
      <p:ext uri="{BB962C8B-B14F-4D97-AF65-F5344CB8AC3E}">
        <p14:creationId xmlns:p14="http://schemas.microsoft.com/office/powerpoint/2010/main" val="22175652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sp>
        <p:nvSpPr>
          <p:cNvPr id="3" name="İçerik Yer Tutucusu 2"/>
          <p:cNvSpPr>
            <a:spLocks noGrp="1"/>
          </p:cNvSpPr>
          <p:nvPr>
            <p:ph idx="1"/>
          </p:nvPr>
        </p:nvSpPr>
        <p:spPr>
          <a:xfrm>
            <a:off x="2589212" y="2133600"/>
            <a:ext cx="4421188" cy="3777622"/>
          </a:xfrm>
        </p:spPr>
        <p:txBody>
          <a:bodyPr/>
          <a:lstStyle/>
          <a:p>
            <a:r>
              <a:rPr lang="tr-TR" dirty="0"/>
              <a:t>İkinci pencerede, “Giriş”, “Kayıt” ve “Şimdi Değil, Belki Sonra” seçenekleri gelir. </a:t>
            </a:r>
            <a:endParaRPr lang="en-US" dirty="0"/>
          </a:p>
          <a:p>
            <a:endParaRPr lang="en-US" dirty="0"/>
          </a:p>
        </p:txBody>
      </p:sp>
      <p:pic>
        <p:nvPicPr>
          <p:cNvPr id="6" name="Resim 5"/>
          <p:cNvPicPr/>
          <p:nvPr/>
        </p:nvPicPr>
        <p:blipFill>
          <a:blip r:embed="rId2"/>
          <a:stretch>
            <a:fillRect/>
          </a:stretch>
        </p:blipFill>
        <p:spPr>
          <a:xfrm>
            <a:off x="7010400" y="1345886"/>
            <a:ext cx="4371975" cy="5353050"/>
          </a:xfrm>
          <a:prstGeom prst="rect">
            <a:avLst/>
          </a:prstGeom>
        </p:spPr>
      </p:pic>
    </p:spTree>
    <p:extLst>
      <p:ext uri="{BB962C8B-B14F-4D97-AF65-F5344CB8AC3E}">
        <p14:creationId xmlns:p14="http://schemas.microsoft.com/office/powerpoint/2010/main" val="27141440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sp>
        <p:nvSpPr>
          <p:cNvPr id="3" name="İçerik Yer Tutucusu 2"/>
          <p:cNvSpPr>
            <a:spLocks noGrp="1"/>
          </p:cNvSpPr>
          <p:nvPr>
            <p:ph idx="1"/>
          </p:nvPr>
        </p:nvSpPr>
        <p:spPr>
          <a:xfrm>
            <a:off x="2589212" y="2133600"/>
            <a:ext cx="4421188" cy="3777622"/>
          </a:xfrm>
        </p:spPr>
        <p:txBody>
          <a:bodyPr/>
          <a:lstStyle/>
          <a:p>
            <a:r>
              <a:rPr lang="tr-TR" dirty="0"/>
              <a:t>Üçüncü pencerede programlama esnasında kullanılacak programlama dili (</a:t>
            </a:r>
            <a:r>
              <a:rPr lang="tr-TR" dirty="0" err="1"/>
              <a:t>development</a:t>
            </a:r>
            <a:r>
              <a:rPr lang="tr-TR" dirty="0"/>
              <a:t> </a:t>
            </a:r>
            <a:r>
              <a:rPr lang="tr-TR" dirty="0" err="1"/>
              <a:t>Settings</a:t>
            </a:r>
            <a:r>
              <a:rPr lang="tr-TR" dirty="0"/>
              <a:t>) ve tasarım rengini seçmemiz istenmektedir. Bundan sonraki işlemlerde “Visual C#” dili kullanılacağından o seçenek ve tasarım rengi seçildikten sonra “Start Visual Studio” butonuna basılarak program başlatılabilir. Aşağıdaki ekranda da görüldüğü gibi bu seçenekler daha sonra değiştirilebilir. </a:t>
            </a:r>
            <a:endParaRPr lang="en-US" dirty="0"/>
          </a:p>
          <a:p>
            <a:endParaRPr lang="en-US" dirty="0"/>
          </a:p>
        </p:txBody>
      </p:sp>
      <p:pic>
        <p:nvPicPr>
          <p:cNvPr id="5" name="Resim 4"/>
          <p:cNvPicPr/>
          <p:nvPr/>
        </p:nvPicPr>
        <p:blipFill>
          <a:blip r:embed="rId2"/>
          <a:stretch>
            <a:fillRect/>
          </a:stretch>
        </p:blipFill>
        <p:spPr>
          <a:xfrm>
            <a:off x="7588417" y="1341123"/>
            <a:ext cx="4362450" cy="5362575"/>
          </a:xfrm>
          <a:prstGeom prst="rect">
            <a:avLst/>
          </a:prstGeom>
        </p:spPr>
      </p:pic>
    </p:spTree>
    <p:extLst>
      <p:ext uri="{BB962C8B-B14F-4D97-AF65-F5344CB8AC3E}">
        <p14:creationId xmlns:p14="http://schemas.microsoft.com/office/powerpoint/2010/main" val="3599918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sp>
        <p:nvSpPr>
          <p:cNvPr id="3" name="İçerik Yer Tutucusu 2"/>
          <p:cNvSpPr>
            <a:spLocks noGrp="1"/>
          </p:cNvSpPr>
          <p:nvPr>
            <p:ph idx="1"/>
          </p:nvPr>
        </p:nvSpPr>
        <p:spPr>
          <a:xfrm>
            <a:off x="2589212" y="2133600"/>
            <a:ext cx="8736514" cy="1933575"/>
          </a:xfrm>
        </p:spPr>
        <p:txBody>
          <a:bodyPr/>
          <a:lstStyle/>
          <a:p>
            <a:r>
              <a:rPr lang="tr-TR" dirty="0"/>
              <a:t>Program açıldıktan sonra karşımıza aşağıdaki ilk karşılama penceresi gelecektir. “New </a:t>
            </a:r>
            <a:r>
              <a:rPr lang="tr-TR" dirty="0" err="1"/>
              <a:t>Prject</a:t>
            </a:r>
            <a:r>
              <a:rPr lang="tr-TR" dirty="0"/>
              <a:t>…” Seçeneği ile yeni proje açılabilir. Bir önceki pencerede “Visual C#” seçildiğinden dolayı varsayılan seçenek olarak “C#” gelecektir. </a:t>
            </a:r>
            <a:endParaRPr lang="en-US" dirty="0"/>
          </a:p>
          <a:p>
            <a:endParaRPr lang="en-US" dirty="0"/>
          </a:p>
        </p:txBody>
      </p:sp>
      <p:pic>
        <p:nvPicPr>
          <p:cNvPr id="5" name="Resim 4"/>
          <p:cNvPicPr/>
          <p:nvPr/>
        </p:nvPicPr>
        <p:blipFill>
          <a:blip r:embed="rId2"/>
          <a:stretch>
            <a:fillRect/>
          </a:stretch>
        </p:blipFill>
        <p:spPr>
          <a:xfrm>
            <a:off x="3023134" y="3521744"/>
            <a:ext cx="6666298" cy="2686552"/>
          </a:xfrm>
          <a:prstGeom prst="rect">
            <a:avLst/>
          </a:prstGeom>
        </p:spPr>
      </p:pic>
    </p:spTree>
    <p:extLst>
      <p:ext uri="{BB962C8B-B14F-4D97-AF65-F5344CB8AC3E}">
        <p14:creationId xmlns:p14="http://schemas.microsoft.com/office/powerpoint/2010/main" val="35166114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sp>
        <p:nvSpPr>
          <p:cNvPr id="3" name="İçerik Yer Tutucusu 2"/>
          <p:cNvSpPr>
            <a:spLocks noGrp="1"/>
          </p:cNvSpPr>
          <p:nvPr>
            <p:ph idx="1"/>
          </p:nvPr>
        </p:nvSpPr>
        <p:spPr>
          <a:xfrm>
            <a:off x="2589211" y="2133600"/>
            <a:ext cx="8255251" cy="2983832"/>
          </a:xfrm>
        </p:spPr>
        <p:txBody>
          <a:bodyPr>
            <a:normAutofit/>
          </a:bodyPr>
          <a:lstStyle/>
          <a:p>
            <a:r>
              <a:rPr lang="tr-TR" dirty="0"/>
              <a:t>İlk karşılama ekranında gelen ve varsayılan olarak “Visual C#” olarak seçtiğimiz ayarları değiştirme işlemleri aşağıdaki gibi yapılabilir.  Ana menüden, “Tools/</a:t>
            </a:r>
            <a:r>
              <a:rPr lang="tr-TR" dirty="0" err="1"/>
              <a:t>Import</a:t>
            </a:r>
            <a:r>
              <a:rPr lang="tr-TR" dirty="0"/>
              <a:t> </a:t>
            </a:r>
            <a:r>
              <a:rPr lang="tr-TR" dirty="0" err="1"/>
              <a:t>And</a:t>
            </a:r>
            <a:r>
              <a:rPr lang="tr-TR" dirty="0"/>
              <a:t> </a:t>
            </a:r>
            <a:r>
              <a:rPr lang="tr-TR" dirty="0" err="1"/>
              <a:t>Export</a:t>
            </a:r>
            <a:r>
              <a:rPr lang="tr-TR" dirty="0"/>
              <a:t> </a:t>
            </a:r>
            <a:r>
              <a:rPr lang="tr-TR" dirty="0" err="1"/>
              <a:t>Setting</a:t>
            </a:r>
            <a:r>
              <a:rPr lang="tr-TR" dirty="0"/>
              <a:t>…” seçeneği tıklanır. Önümüze gelecek pencereden, güncel ayarlar kaydedilebilir, daha önce kaydedilmiş ayarlar programa uygulanabilir veya yapılan bütün ayarlar silinebilir.  Biz ikinci seçeneği seçip devam ediyoruz. Bir sonraki adımda ise, ayar değiştirmeden güncel ayarlarımızı kaydedebiliriz.</a:t>
            </a:r>
            <a:endParaRPr lang="en-US" dirty="0"/>
          </a:p>
          <a:p>
            <a:endParaRPr lang="en-US" dirty="0"/>
          </a:p>
        </p:txBody>
      </p:sp>
    </p:spTree>
    <p:extLst>
      <p:ext uri="{BB962C8B-B14F-4D97-AF65-F5344CB8AC3E}">
        <p14:creationId xmlns:p14="http://schemas.microsoft.com/office/powerpoint/2010/main" val="29035847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pic>
        <p:nvPicPr>
          <p:cNvPr id="5" name="İçerik Yer Tutucusu 4"/>
          <p:cNvPicPr>
            <a:picLocks noGrp="1"/>
          </p:cNvPicPr>
          <p:nvPr>
            <p:ph idx="1"/>
          </p:nvPr>
        </p:nvPicPr>
        <p:blipFill>
          <a:blip r:embed="rId2"/>
          <a:stretch>
            <a:fillRect/>
          </a:stretch>
        </p:blipFill>
        <p:spPr>
          <a:xfrm>
            <a:off x="2781949" y="1491915"/>
            <a:ext cx="6811229" cy="5069305"/>
          </a:xfrm>
          <a:prstGeom prst="rect">
            <a:avLst/>
          </a:prstGeom>
        </p:spPr>
      </p:pic>
    </p:spTree>
    <p:extLst>
      <p:ext uri="{BB962C8B-B14F-4D97-AF65-F5344CB8AC3E}">
        <p14:creationId xmlns:p14="http://schemas.microsoft.com/office/powerpoint/2010/main" val="747013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sp>
        <p:nvSpPr>
          <p:cNvPr id="3" name="İçerik Yer Tutucusu 2"/>
          <p:cNvSpPr>
            <a:spLocks noGrp="1"/>
          </p:cNvSpPr>
          <p:nvPr>
            <p:ph idx="1"/>
          </p:nvPr>
        </p:nvSpPr>
        <p:spPr>
          <a:xfrm>
            <a:off x="2589212" y="2133600"/>
            <a:ext cx="8915400" cy="3946358"/>
          </a:xfrm>
        </p:spPr>
        <p:txBody>
          <a:bodyPr>
            <a:normAutofit/>
          </a:bodyPr>
          <a:lstStyle/>
          <a:p>
            <a:r>
              <a:rPr lang="tr-TR" dirty="0"/>
              <a:t>“File/New/Project..” menü seçenekleri kullanılarak yeni proje açılabilir.  Yeni proje açıldıktan sonra karşımıza bir boş form gelir. Varsayılan olarak, sol tarafta otomatik gizlenmiş şekilde form üzerine nesneler aktarmak için araç çubuğu (</a:t>
            </a:r>
            <a:r>
              <a:rPr lang="tr-TR" dirty="0" err="1"/>
              <a:t>ToolBox</a:t>
            </a:r>
            <a:r>
              <a:rPr lang="tr-TR" dirty="0"/>
              <a:t>) ve veri tabanlarına bağlanmak için veri kaynağı  (</a:t>
            </a:r>
            <a:r>
              <a:rPr lang="tr-TR" dirty="0" err="1"/>
              <a:t>DataSource</a:t>
            </a:r>
            <a:r>
              <a:rPr lang="tr-TR" dirty="0"/>
              <a:t>) bulunmaktadır. Fare ile üzerinde gelindiğinde paneller açılır, üzerinden çekildiğinde tekrar gizlenir. </a:t>
            </a:r>
            <a:r>
              <a:rPr lang="tr-TR" dirty="0" err="1"/>
              <a:t>ToolBox</a:t>
            </a:r>
            <a:r>
              <a:rPr lang="tr-TR" dirty="0"/>
              <a:t> çok sık kullanıldığından “Auto </a:t>
            </a:r>
            <a:r>
              <a:rPr lang="tr-TR" dirty="0" err="1"/>
              <a:t>Hide</a:t>
            </a:r>
            <a:r>
              <a:rPr lang="tr-TR" dirty="0"/>
              <a:t>” (otomatik gizle) özelliğini aşağıdaki şekilde görüldüğü gibi devre dışı bırakılması önerilir. </a:t>
            </a:r>
            <a:endParaRPr lang="en-US" dirty="0"/>
          </a:p>
          <a:p>
            <a:endParaRPr lang="en-US" dirty="0"/>
          </a:p>
        </p:txBody>
      </p:sp>
    </p:spTree>
    <p:extLst>
      <p:ext uri="{BB962C8B-B14F-4D97-AF65-F5344CB8AC3E}">
        <p14:creationId xmlns:p14="http://schemas.microsoft.com/office/powerpoint/2010/main" val="3925900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4-	Visual Studio Arayüzü ve Ayarları</a:t>
            </a:r>
            <a:endParaRPr lang="en-US" dirty="0"/>
          </a:p>
        </p:txBody>
      </p:sp>
      <p:pic>
        <p:nvPicPr>
          <p:cNvPr id="5" name="İçerik Yer Tutucusu 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5" y="1710264"/>
            <a:ext cx="7914654" cy="4594283"/>
          </a:xfrm>
          <a:prstGeom prst="rect">
            <a:avLst/>
          </a:prstGeom>
          <a:noFill/>
          <a:ln>
            <a:noFill/>
          </a:ln>
        </p:spPr>
      </p:pic>
    </p:spTree>
    <p:extLst>
      <p:ext uri="{BB962C8B-B14F-4D97-AF65-F5344CB8AC3E}">
        <p14:creationId xmlns:p14="http://schemas.microsoft.com/office/powerpoint/2010/main" val="1565031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	Visual Studio </a:t>
            </a:r>
            <a:r>
              <a:rPr lang="en-US" dirty="0" err="1"/>
              <a:t>Nedir</a:t>
            </a:r>
            <a:r>
              <a:rPr lang="en-US" dirty="0"/>
              <a:t>?</a:t>
            </a:r>
          </a:p>
        </p:txBody>
      </p:sp>
      <p:sp>
        <p:nvSpPr>
          <p:cNvPr id="3" name="İçerik Yer Tutucusu 2"/>
          <p:cNvSpPr>
            <a:spLocks noGrp="1"/>
          </p:cNvSpPr>
          <p:nvPr>
            <p:ph idx="1"/>
          </p:nvPr>
        </p:nvSpPr>
        <p:spPr/>
        <p:txBody>
          <a:bodyPr/>
          <a:lstStyle/>
          <a:p>
            <a:r>
              <a:rPr lang="tr-TR" dirty="0"/>
              <a:t>Visual Studio, değişik programlama dillerini destekler, bu da kod editörü ve hata ayıklayıcısının neredeyse tüm programlama dillerini desteklemesini sağlamaktadır. Dahili diller C/C++ (Görsel yoluyla C++), VB.NET (Visual Basic. NET üzerinden), C# (Visual C# ile), ve F# (Visual Studio 2010 itibariyle) içermektedir.</a:t>
            </a:r>
            <a:endParaRPr lang="en-US" dirty="0"/>
          </a:p>
          <a:p>
            <a:endParaRPr lang="en-US" dirty="0"/>
          </a:p>
        </p:txBody>
      </p:sp>
    </p:spTree>
    <p:extLst>
      <p:ext uri="{BB962C8B-B14F-4D97-AF65-F5344CB8AC3E}">
        <p14:creationId xmlns:p14="http://schemas.microsoft.com/office/powerpoint/2010/main" val="187814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1.1.	Visual Studio </a:t>
            </a:r>
            <a:r>
              <a:rPr lang="en-US" dirty="0" err="1"/>
              <a:t>Editörünün</a:t>
            </a:r>
            <a:r>
              <a:rPr lang="en-US" dirty="0"/>
              <a:t> </a:t>
            </a:r>
            <a:r>
              <a:rPr lang="en-US" dirty="0" err="1"/>
              <a:t>Özellikleri</a:t>
            </a:r>
            <a:endParaRPr lang="en-US" dirty="0"/>
          </a:p>
        </p:txBody>
      </p:sp>
      <p:sp>
        <p:nvSpPr>
          <p:cNvPr id="3" name="İçerik Yer Tutucusu 2"/>
          <p:cNvSpPr>
            <a:spLocks noGrp="1"/>
          </p:cNvSpPr>
          <p:nvPr>
            <p:ph idx="1"/>
          </p:nvPr>
        </p:nvSpPr>
        <p:spPr/>
        <p:txBody>
          <a:bodyPr/>
          <a:lstStyle/>
          <a:p>
            <a:r>
              <a:rPr lang="tr-TR" b="1" dirty="0"/>
              <a:t>Kod </a:t>
            </a:r>
            <a:r>
              <a:rPr lang="tr-TR" b="1" dirty="0" smtClean="0"/>
              <a:t>Editörü</a:t>
            </a:r>
          </a:p>
          <a:p>
            <a:r>
              <a:rPr lang="tr-TR" b="1" dirty="0"/>
              <a:t>Hata Ayıklayıcı (</a:t>
            </a:r>
            <a:r>
              <a:rPr lang="tr-TR" b="1" dirty="0" err="1"/>
              <a:t>Debugger</a:t>
            </a:r>
            <a:r>
              <a:rPr lang="tr-TR" b="1" dirty="0" smtClean="0"/>
              <a:t>)</a:t>
            </a:r>
          </a:p>
          <a:p>
            <a:r>
              <a:rPr lang="tr-TR" b="1" dirty="0"/>
              <a:t>Tasarımcı (Designer</a:t>
            </a:r>
            <a:r>
              <a:rPr lang="tr-TR" b="1" dirty="0" smtClean="0"/>
              <a:t>)</a:t>
            </a:r>
          </a:p>
          <a:p>
            <a:r>
              <a:rPr lang="tr-TR" b="1" dirty="0"/>
              <a:t>Windows Form Tasarımcısı (Windows Form Designer</a:t>
            </a:r>
            <a:r>
              <a:rPr lang="tr-TR" b="1" dirty="0" smtClean="0"/>
              <a:t>)</a:t>
            </a:r>
          </a:p>
          <a:p>
            <a:r>
              <a:rPr lang="tr-TR" b="1" dirty="0"/>
              <a:t>WPF Tasarımcısı (WPF </a:t>
            </a:r>
            <a:r>
              <a:rPr lang="tr-TR" b="1" dirty="0" smtClean="0"/>
              <a:t>Designer)</a:t>
            </a:r>
          </a:p>
          <a:p>
            <a:r>
              <a:rPr lang="tr-TR" b="1" dirty="0"/>
              <a:t>Web Tasarımcısı/Geliştirme (Web Designer/Development</a:t>
            </a:r>
            <a:r>
              <a:rPr lang="tr-TR" b="1" dirty="0" smtClean="0"/>
              <a:t>)</a:t>
            </a:r>
          </a:p>
          <a:p>
            <a:r>
              <a:rPr lang="tr-TR" b="1" dirty="0"/>
              <a:t>Sınıf Tasarımcısı (Class Designer</a:t>
            </a:r>
            <a:r>
              <a:rPr lang="tr-TR" b="1" dirty="0" smtClean="0"/>
              <a:t>)</a:t>
            </a:r>
          </a:p>
          <a:p>
            <a:r>
              <a:rPr lang="tr-TR" b="1" dirty="0"/>
              <a:t>Veri Tasarımcısı (Data Designer</a:t>
            </a:r>
            <a:r>
              <a:rPr lang="tr-TR" b="1" dirty="0" smtClean="0"/>
              <a:t>)</a:t>
            </a:r>
          </a:p>
          <a:p>
            <a:r>
              <a:rPr lang="tr-TR" b="1" dirty="0"/>
              <a:t>Eşleştirme Tasarımcısı (</a:t>
            </a:r>
            <a:r>
              <a:rPr lang="tr-TR" b="1" dirty="0" err="1"/>
              <a:t>Mapping</a:t>
            </a:r>
            <a:r>
              <a:rPr lang="tr-TR" b="1" dirty="0"/>
              <a:t> Designer)</a:t>
            </a:r>
            <a:endParaRPr lang="en-US" dirty="0"/>
          </a:p>
          <a:p>
            <a:endParaRPr lang="en-US" dirty="0"/>
          </a:p>
        </p:txBody>
      </p:sp>
    </p:spTree>
    <p:extLst>
      <p:ext uri="{BB962C8B-B14F-4D97-AF65-F5344CB8AC3E}">
        <p14:creationId xmlns:p14="http://schemas.microsoft.com/office/powerpoint/2010/main" val="232775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1.2.	Visual Studio </a:t>
            </a:r>
            <a:r>
              <a:rPr lang="en-US" dirty="0" err="1"/>
              <a:t>Tarafından</a:t>
            </a:r>
            <a:r>
              <a:rPr lang="en-US" dirty="0"/>
              <a:t> </a:t>
            </a:r>
            <a:r>
              <a:rPr lang="en-US" dirty="0" err="1"/>
              <a:t>Desteklenen</a:t>
            </a:r>
            <a:r>
              <a:rPr lang="en-US" dirty="0"/>
              <a:t> </a:t>
            </a:r>
            <a:r>
              <a:rPr lang="en-US" dirty="0" err="1"/>
              <a:t>Ürünler</a:t>
            </a:r>
            <a:endParaRPr lang="en-US" dirty="0"/>
          </a:p>
        </p:txBody>
      </p:sp>
      <p:sp>
        <p:nvSpPr>
          <p:cNvPr id="3" name="İçerik Yer Tutucusu 2"/>
          <p:cNvSpPr>
            <a:spLocks noGrp="1"/>
          </p:cNvSpPr>
          <p:nvPr>
            <p:ph idx="1"/>
          </p:nvPr>
        </p:nvSpPr>
        <p:spPr/>
        <p:txBody>
          <a:bodyPr/>
          <a:lstStyle/>
          <a:p>
            <a:r>
              <a:rPr lang="tr-TR" b="1" dirty="0"/>
              <a:t>1.2.1. Microsoft Visual C++</a:t>
            </a:r>
            <a:r>
              <a:rPr lang="tr-TR" dirty="0"/>
              <a:t>, Microsoft'un C ve C++ derleyicisi, dil hizmetleri ve Visual Studio IDE ile entegrasyon için özel araçlar içeren uygulamasıdır. C </a:t>
            </a:r>
            <a:r>
              <a:rPr lang="tr-TR" dirty="0" err="1"/>
              <a:t>modu</a:t>
            </a:r>
            <a:r>
              <a:rPr lang="tr-TR" dirty="0"/>
              <a:t> veya C++ </a:t>
            </a:r>
            <a:r>
              <a:rPr lang="tr-TR" dirty="0" err="1"/>
              <a:t>modunda</a:t>
            </a:r>
            <a:r>
              <a:rPr lang="tr-TR" dirty="0"/>
              <a:t> derlenebilir. C, kütüphane MS-özel eklemeleri ile ve C99 </a:t>
            </a:r>
            <a:r>
              <a:rPr lang="tr-TR" dirty="0" err="1"/>
              <a:t>spec</a:t>
            </a:r>
            <a:r>
              <a:rPr lang="tr-TR" dirty="0"/>
              <a:t> parçaları ile birlikte ISO C standardını takip eder. C++, ANSI C++ </a:t>
            </a:r>
            <a:r>
              <a:rPr lang="tr-TR" dirty="0" err="1"/>
              <a:t>spec</a:t>
            </a:r>
            <a:r>
              <a:rPr lang="tr-TR" dirty="0"/>
              <a:t> ve birkaç C++0x özelliği ile birlikte çalışır. Aynı zamanda, C++/CLI </a:t>
            </a:r>
            <a:r>
              <a:rPr lang="tr-TR" dirty="0" err="1"/>
              <a:t>spec'i</a:t>
            </a:r>
            <a:r>
              <a:rPr lang="tr-TR" dirty="0"/>
              <a:t>, yönetilen kod ve karışık-</a:t>
            </a:r>
            <a:r>
              <a:rPr lang="tr-TR" dirty="0" err="1"/>
              <a:t>mod</a:t>
            </a:r>
            <a:r>
              <a:rPr lang="tr-TR" dirty="0"/>
              <a:t> kodu (yerli ve yönetilen kodun bir karışımı) yazmak için destekler.</a:t>
            </a:r>
            <a:endParaRPr lang="en-US" dirty="0"/>
          </a:p>
          <a:p>
            <a:endParaRPr lang="en-US" dirty="0"/>
          </a:p>
        </p:txBody>
      </p:sp>
    </p:spTree>
    <p:extLst>
      <p:ext uri="{BB962C8B-B14F-4D97-AF65-F5344CB8AC3E}">
        <p14:creationId xmlns:p14="http://schemas.microsoft.com/office/powerpoint/2010/main" val="3452730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1.2.	Visual Studio </a:t>
            </a:r>
            <a:r>
              <a:rPr lang="en-US" dirty="0" err="1"/>
              <a:t>Tarafından</a:t>
            </a:r>
            <a:r>
              <a:rPr lang="en-US" dirty="0"/>
              <a:t> </a:t>
            </a:r>
            <a:r>
              <a:rPr lang="en-US" dirty="0" err="1"/>
              <a:t>Desteklenen</a:t>
            </a:r>
            <a:r>
              <a:rPr lang="en-US" dirty="0"/>
              <a:t> </a:t>
            </a:r>
            <a:r>
              <a:rPr lang="en-US" dirty="0" err="1"/>
              <a:t>Ürünler</a:t>
            </a:r>
            <a:endParaRPr lang="en-US" dirty="0"/>
          </a:p>
        </p:txBody>
      </p:sp>
      <p:sp>
        <p:nvSpPr>
          <p:cNvPr id="3" name="İçerik Yer Tutucusu 2"/>
          <p:cNvSpPr>
            <a:spLocks noGrp="1"/>
          </p:cNvSpPr>
          <p:nvPr>
            <p:ph idx="1"/>
          </p:nvPr>
        </p:nvSpPr>
        <p:spPr/>
        <p:txBody>
          <a:bodyPr/>
          <a:lstStyle/>
          <a:p>
            <a:r>
              <a:rPr lang="tr-TR" b="1" dirty="0"/>
              <a:t>1.2.2. Microsoft Visual C#</a:t>
            </a:r>
            <a:r>
              <a:rPr lang="tr-TR" dirty="0"/>
              <a:t>, .NET Framework ile birlikte Visual Studio </a:t>
            </a:r>
            <a:r>
              <a:rPr lang="tr-TR" dirty="0" err="1"/>
              <a:t>IDE'nin</a:t>
            </a:r>
            <a:r>
              <a:rPr lang="tr-TR" dirty="0"/>
              <a:t> C# projelerine destek vermesini sağlayan dil servislerini hedef alan, Microsoft'un bir C# dil uygulamasıdır. Dil servislerinin, Visual </a:t>
            </a:r>
            <a:r>
              <a:rPr lang="tr-TR" dirty="0" err="1"/>
              <a:t>Studio'nun</a:t>
            </a:r>
            <a:r>
              <a:rPr lang="tr-TR" dirty="0"/>
              <a:t> bir parçası olmasıyla birlikte, derleyici, .NET </a:t>
            </a:r>
            <a:r>
              <a:rPr lang="tr-TR" dirty="0" err="1"/>
              <a:t>Framework'un</a:t>
            </a:r>
            <a:r>
              <a:rPr lang="tr-TR" dirty="0"/>
              <a:t> ayrı bir parçası olarak da bulunmaktadır.</a:t>
            </a:r>
            <a:endParaRPr lang="en-US" dirty="0"/>
          </a:p>
          <a:p>
            <a:endParaRPr lang="en-US" dirty="0"/>
          </a:p>
        </p:txBody>
      </p:sp>
    </p:spTree>
    <p:extLst>
      <p:ext uri="{BB962C8B-B14F-4D97-AF65-F5344CB8AC3E}">
        <p14:creationId xmlns:p14="http://schemas.microsoft.com/office/powerpoint/2010/main" val="662537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1.2.	Visual Studio </a:t>
            </a:r>
            <a:r>
              <a:rPr lang="en-US" dirty="0" err="1"/>
              <a:t>Tarafından</a:t>
            </a:r>
            <a:r>
              <a:rPr lang="en-US" dirty="0"/>
              <a:t> </a:t>
            </a:r>
            <a:r>
              <a:rPr lang="en-US" dirty="0" err="1"/>
              <a:t>Desteklenen</a:t>
            </a:r>
            <a:r>
              <a:rPr lang="en-US" dirty="0"/>
              <a:t> </a:t>
            </a:r>
            <a:r>
              <a:rPr lang="en-US" dirty="0" err="1"/>
              <a:t>Ürünler</a:t>
            </a:r>
            <a:endParaRPr lang="en-US" dirty="0"/>
          </a:p>
        </p:txBody>
      </p:sp>
      <p:sp>
        <p:nvSpPr>
          <p:cNvPr id="3" name="İçerik Yer Tutucusu 2"/>
          <p:cNvSpPr>
            <a:spLocks noGrp="1"/>
          </p:cNvSpPr>
          <p:nvPr>
            <p:ph idx="1"/>
          </p:nvPr>
        </p:nvSpPr>
        <p:spPr/>
        <p:txBody>
          <a:bodyPr/>
          <a:lstStyle/>
          <a:p>
            <a:r>
              <a:rPr lang="tr-TR" b="1" dirty="0"/>
              <a:t>1.2.3. Microsoft Visual Basic</a:t>
            </a:r>
            <a:r>
              <a:rPr lang="tr-TR" dirty="0"/>
              <a:t>, Microsoft'un VB.NET dili, birleşmiş araçlar ve dil servisleri uygulamasıdır. Visual Studio .NET (2002) ile tanıtıldı. Microsoft, Visual </a:t>
            </a:r>
            <a:r>
              <a:rPr lang="tr-TR" dirty="0" err="1"/>
              <a:t>Basic'i</a:t>
            </a:r>
            <a:r>
              <a:rPr lang="tr-TR" dirty="0"/>
              <a:t> Hızlı Uygulama Geliştirme (</a:t>
            </a:r>
            <a:r>
              <a:rPr lang="tr-TR" dirty="0" err="1"/>
              <a:t>Rapid</a:t>
            </a:r>
            <a:r>
              <a:rPr lang="tr-TR" dirty="0"/>
              <a:t> Application Development) için konumlandırdı. Visual Basic, hem konsol uygulamalarında hem de GUI uygulamalarının yazımında kullanılabilir.</a:t>
            </a:r>
            <a:endParaRPr lang="en-US" dirty="0"/>
          </a:p>
        </p:txBody>
      </p:sp>
    </p:spTree>
    <p:extLst>
      <p:ext uri="{BB962C8B-B14F-4D97-AF65-F5344CB8AC3E}">
        <p14:creationId xmlns:p14="http://schemas.microsoft.com/office/powerpoint/2010/main" val="2991307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a:t>1.2.	Visual Studio </a:t>
            </a:r>
            <a:r>
              <a:rPr lang="en-US" dirty="0" err="1"/>
              <a:t>Tarafından</a:t>
            </a:r>
            <a:r>
              <a:rPr lang="en-US" dirty="0"/>
              <a:t> </a:t>
            </a:r>
            <a:r>
              <a:rPr lang="en-US" dirty="0" err="1"/>
              <a:t>Desteklenen</a:t>
            </a:r>
            <a:r>
              <a:rPr lang="en-US" dirty="0"/>
              <a:t> </a:t>
            </a:r>
            <a:r>
              <a:rPr lang="en-US" dirty="0" err="1"/>
              <a:t>Ürünler</a:t>
            </a:r>
            <a:endParaRPr lang="en-US" dirty="0"/>
          </a:p>
        </p:txBody>
      </p:sp>
      <p:sp>
        <p:nvSpPr>
          <p:cNvPr id="3" name="İçerik Yer Tutucusu 2"/>
          <p:cNvSpPr>
            <a:spLocks noGrp="1"/>
          </p:cNvSpPr>
          <p:nvPr>
            <p:ph idx="1"/>
          </p:nvPr>
        </p:nvSpPr>
        <p:spPr/>
        <p:txBody>
          <a:bodyPr/>
          <a:lstStyle/>
          <a:p>
            <a:r>
              <a:rPr lang="tr-TR" b="1" dirty="0"/>
              <a:t>1.2.4. Microsoft Visual Web Geliştirici (Microsoft Visual Web Developer),</a:t>
            </a:r>
            <a:r>
              <a:rPr lang="tr-TR" dirty="0"/>
              <a:t> ASP.NET kullanarak web siteleri, web uygulamaları ve web servisleri oluşturmak için kullanılır. C# ya da VB.NET dilleri kullanılabilir. Visual Web Geliştirici kullanılarak grafiksel olarak web sayfa düzeni oluşturulabilir.</a:t>
            </a:r>
            <a:endParaRPr lang="en-US" dirty="0"/>
          </a:p>
        </p:txBody>
      </p:sp>
    </p:spTree>
    <p:extLst>
      <p:ext uri="{BB962C8B-B14F-4D97-AF65-F5344CB8AC3E}">
        <p14:creationId xmlns:p14="http://schemas.microsoft.com/office/powerpoint/2010/main" val="40952598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8"/>
</p:tagLst>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TotalTime>
  <Words>1974</Words>
  <Application>Microsoft Office PowerPoint</Application>
  <PresentationFormat>Özel</PresentationFormat>
  <Paragraphs>107</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Duman</vt:lpstr>
      <vt:lpstr>Başkale Meslek Yüksekokulu Bilgisayar Programcılığı Görsel Programlama I</vt:lpstr>
      <vt:lpstr>Konu Başlıkları</vt:lpstr>
      <vt:lpstr>1- Visual Studio Nedir?</vt:lpstr>
      <vt:lpstr>1- Visual Studio Nedir?</vt:lpstr>
      <vt:lpstr>1.1. Visual Studio Editörünün Özellikleri</vt:lpstr>
      <vt:lpstr>1.2. Visual Studio Tarafından Desteklenen Ürünler</vt:lpstr>
      <vt:lpstr>1.2. Visual Studio Tarafından Desteklenen Ürünler</vt:lpstr>
      <vt:lpstr>1.2. Visual Studio Tarafından Desteklenen Ürünler</vt:lpstr>
      <vt:lpstr>1.2. Visual Studio Tarafından Desteklenen Ürünler</vt:lpstr>
      <vt:lpstr>1.2. Visual Studio Tarafından Desteklenen Ürünler</vt:lpstr>
      <vt:lpstr>1.3. Visual Studio Versiyonları</vt:lpstr>
      <vt:lpstr>1.3. Visual Studio Versiyonları</vt:lpstr>
      <vt:lpstr>1.3. Visual Studio Versiyonları</vt:lpstr>
      <vt:lpstr>1.3. Visual Studio Versiyonları</vt:lpstr>
      <vt:lpstr>1.3. Visual Studio Versiyonları</vt:lpstr>
      <vt:lpstr>1.3. Visual Studio Versiyonları</vt:lpstr>
      <vt:lpstr>1.3. Visual Studio Versiyonları</vt:lpstr>
      <vt:lpstr>1.3. Visual Studio Versiyonları</vt:lpstr>
      <vt:lpstr>1.3. Visual Studio Versiyonları</vt:lpstr>
      <vt:lpstr>1.3. Visual Studio Versiyonları</vt:lpstr>
      <vt:lpstr>2- .Net Framework Nedir? </vt:lpstr>
      <vt:lpstr>2- .Net Framework Nedir? </vt:lpstr>
      <vt:lpstr>Platformun olumlu yanları</vt:lpstr>
      <vt:lpstr>Platformun olumlu yanları</vt:lpstr>
      <vt:lpstr>Platformun olumsuz yanları</vt:lpstr>
      <vt:lpstr>1- Visual Studio Kurulumu</vt:lpstr>
      <vt:lpstr>3- Visual Studio Kurulumu</vt:lpstr>
      <vt:lpstr>1- Visual Studio Kurulumu</vt:lpstr>
      <vt:lpstr>3- Visual Studio Kurulumu</vt:lpstr>
      <vt:lpstr>3- Visual Studio Kurulumu</vt:lpstr>
      <vt:lpstr>4- Visual Studio Arayüzü ve Ayarları</vt:lpstr>
      <vt:lpstr>4- Visual Studio Arayüzü ve Ayarları</vt:lpstr>
      <vt:lpstr>4- Visual Studio Arayüzü ve Ayarları</vt:lpstr>
      <vt:lpstr>4- Visual Studio Arayüzü ve Ayarları</vt:lpstr>
      <vt:lpstr>4- Visual Studio Arayüzü ve Ayarları</vt:lpstr>
      <vt:lpstr>4- Visual Studio Arayüzü ve Ayarları</vt:lpstr>
      <vt:lpstr>4- Visual Studio Arayüzü ve Ayarları</vt:lpstr>
      <vt:lpstr>4- Visual Studio Arayüzü ve Ayarları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Başkale Meslek Yüksekokulu Bilgisayar Programcılığı Algoritma Ve Programlamaya Giriş Ders Notları</dc:title>
  <dc:creator>Can</dc:creator>
  <cp:lastModifiedBy>ayata</cp:lastModifiedBy>
  <cp:revision>10</cp:revision>
  <dcterms:created xsi:type="dcterms:W3CDTF">2015-11-25T09:15:05Z</dcterms:created>
  <dcterms:modified xsi:type="dcterms:W3CDTF">2020-12-29T08:43:38Z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E87C8A09-F987-44B5-B7BC-8611C960B089</vt:lpwstr>
  </property>
  <property fmtid="{D5CDD505-2E9C-101B-9397-08002B2CF9AE}" pid="3" name="ArticulatePath">
    <vt:lpwstr>1-2. Hafta</vt:lpwstr>
  </property>
</Properties>
</file>