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custDataLst>
    <p:tags r:id="rId39"/>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6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BD28B92-8C64-42F1-82BA-1B5E63C5A6BE}" type="datetimeFigureOut">
              <a:rPr lang="tr-TR" smtClean="0"/>
              <a:t>29.12.2020</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3513461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BD28B92-8C64-42F1-82BA-1B5E63C5A6BE}" type="datetimeFigureOut">
              <a:rPr lang="tr-TR" smtClean="0"/>
              <a:t>29.12.2020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54519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BD28B92-8C64-42F1-82BA-1B5E63C5A6BE}" type="datetimeFigureOut">
              <a:rPr lang="tr-TR" smtClean="0"/>
              <a:t>29.12.2020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B7F998-47D5-4DAA-ACA7-5BB408F08E6B}"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6069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BD28B92-8C64-42F1-82BA-1B5E63C5A6BE}" type="datetimeFigureOut">
              <a:rPr lang="tr-TR" smtClean="0"/>
              <a:t>29.12.2020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367680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BD28B92-8C64-42F1-82BA-1B5E63C5A6BE}" type="datetimeFigureOut">
              <a:rPr lang="tr-TR" smtClean="0"/>
              <a:t>29.12.2020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B7F998-47D5-4DAA-ACA7-5BB408F08E6B}"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75036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BD28B92-8C64-42F1-82BA-1B5E63C5A6BE}" type="datetimeFigureOut">
              <a:rPr lang="tr-TR" smtClean="0"/>
              <a:t>29.12.2020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1359905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BD28B92-8C64-42F1-82BA-1B5E63C5A6BE}" type="datetimeFigureOut">
              <a:rPr lang="tr-TR" smtClean="0"/>
              <a:t>29.12.2020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1818744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BD28B92-8C64-42F1-82BA-1B5E63C5A6BE}" type="datetimeFigureOut">
              <a:rPr lang="tr-TR" smtClean="0"/>
              <a:t>29.12.2020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234835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BD28B92-8C64-42F1-82BA-1B5E63C5A6BE}" type="datetimeFigureOut">
              <a:rPr lang="tr-TR" smtClean="0"/>
              <a:t>29.12.2020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204920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BD28B92-8C64-42F1-82BA-1B5E63C5A6BE}" type="datetimeFigureOut">
              <a:rPr lang="tr-TR" smtClean="0"/>
              <a:t>29.12.2020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4111780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BD28B92-8C64-42F1-82BA-1B5E63C5A6BE}" type="datetimeFigureOut">
              <a:rPr lang="tr-TR" smtClean="0"/>
              <a:t>29.12.2020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359892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BD28B92-8C64-42F1-82BA-1B5E63C5A6BE}" type="datetimeFigureOut">
              <a:rPr lang="tr-TR" smtClean="0"/>
              <a:t>29.12.2020</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355154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BD28B92-8C64-42F1-82BA-1B5E63C5A6BE}" type="datetimeFigureOut">
              <a:rPr lang="tr-TR" smtClean="0"/>
              <a:t>29.12.2020</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372653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28B92-8C64-42F1-82BA-1B5E63C5A6BE}" type="datetimeFigureOut">
              <a:rPr lang="tr-TR" smtClean="0"/>
              <a:t>29.12.2020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3198432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BD28B92-8C64-42F1-82BA-1B5E63C5A6BE}" type="datetimeFigureOut">
              <a:rPr lang="tr-TR" smtClean="0"/>
              <a:t>29.12.2020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167201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BD28B92-8C64-42F1-82BA-1B5E63C5A6BE}" type="datetimeFigureOut">
              <a:rPr lang="tr-TR" smtClean="0"/>
              <a:t>29.12.2020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83503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BD28B92-8C64-42F1-82BA-1B5E63C5A6BE}" type="datetimeFigureOut">
              <a:rPr lang="tr-TR" smtClean="0"/>
              <a:t>29.12.2020</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8B7F998-47D5-4DAA-ACA7-5BB408F08E6B}" type="slidenum">
              <a:rPr lang="tr-TR" smtClean="0"/>
              <a:t>‹#›</a:t>
            </a:fld>
            <a:endParaRPr lang="tr-TR"/>
          </a:p>
        </p:txBody>
      </p:sp>
    </p:spTree>
    <p:extLst>
      <p:ext uri="{BB962C8B-B14F-4D97-AF65-F5344CB8AC3E}">
        <p14:creationId xmlns:p14="http://schemas.microsoft.com/office/powerpoint/2010/main" val="101908653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sdn.microsoft.com/en-us/library/mt204009.asp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4000" dirty="0" smtClean="0"/>
              <a:t>Başkale Meslek Yüksekokulu</a:t>
            </a:r>
            <a:br>
              <a:rPr lang="tr-TR" sz="4000" dirty="0" smtClean="0"/>
            </a:br>
            <a:r>
              <a:rPr lang="tr-TR" sz="4000" dirty="0" smtClean="0"/>
              <a:t>Bilgisayar Programcılığı</a:t>
            </a:r>
            <a:br>
              <a:rPr lang="tr-TR" sz="4000" dirty="0" smtClean="0"/>
            </a:br>
            <a:r>
              <a:rPr lang="tr-TR" sz="4000" dirty="0" smtClean="0"/>
              <a:t>Görsel Programlama I</a:t>
            </a:r>
            <a:endParaRPr lang="tr-TR" sz="4000" dirty="0"/>
          </a:p>
        </p:txBody>
      </p:sp>
      <p:sp>
        <p:nvSpPr>
          <p:cNvPr id="3" name="Alt Başlık 2"/>
          <p:cNvSpPr>
            <a:spLocks noGrp="1"/>
          </p:cNvSpPr>
          <p:nvPr>
            <p:ph type="subTitle" idx="1"/>
          </p:nvPr>
        </p:nvSpPr>
        <p:spPr/>
        <p:txBody>
          <a:bodyPr/>
          <a:lstStyle/>
          <a:p>
            <a:r>
              <a:rPr lang="tr-TR" dirty="0" smtClean="0"/>
              <a:t>Hafta-13-14. Raporlama</a:t>
            </a:r>
          </a:p>
          <a:p>
            <a:r>
              <a:rPr lang="tr-TR" dirty="0" err="1" smtClean="0"/>
              <a:t>Öğr</a:t>
            </a:r>
            <a:r>
              <a:rPr lang="tr-TR" dirty="0"/>
              <a:t>. Gör. </a:t>
            </a:r>
            <a:r>
              <a:rPr lang="tr-TR"/>
              <a:t>Faruk AYATA</a:t>
            </a:r>
            <a:endParaRPr lang="tr-TR" dirty="0"/>
          </a:p>
        </p:txBody>
      </p:sp>
    </p:spTree>
    <p:extLst>
      <p:ext uri="{BB962C8B-B14F-4D97-AF65-F5344CB8AC3E}">
        <p14:creationId xmlns:p14="http://schemas.microsoft.com/office/powerpoint/2010/main" val="710457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6" name="İçerik Yer Tutucusu 5"/>
          <p:cNvPicPr>
            <a:picLocks noGrp="1"/>
          </p:cNvPicPr>
          <p:nvPr>
            <p:ph idx="1"/>
          </p:nvPr>
        </p:nvPicPr>
        <p:blipFill>
          <a:blip r:embed="rId2"/>
          <a:stretch>
            <a:fillRect/>
          </a:stretch>
        </p:blipFill>
        <p:spPr>
          <a:xfrm>
            <a:off x="2962442" y="1596857"/>
            <a:ext cx="3646905" cy="3985795"/>
          </a:xfrm>
          <a:prstGeom prst="rect">
            <a:avLst/>
          </a:prstGeom>
        </p:spPr>
      </p:pic>
    </p:spTree>
    <p:extLst>
      <p:ext uri="{BB962C8B-B14F-4D97-AF65-F5344CB8AC3E}">
        <p14:creationId xmlns:p14="http://schemas.microsoft.com/office/powerpoint/2010/main" val="4291663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5" name="İçerik Yer Tutucusu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2924" y="1620251"/>
            <a:ext cx="7160675" cy="4973053"/>
          </a:xfrm>
          <a:prstGeom prst="rect">
            <a:avLst/>
          </a:prstGeom>
          <a:noFill/>
          <a:ln>
            <a:noFill/>
          </a:ln>
        </p:spPr>
      </p:pic>
    </p:spTree>
    <p:extLst>
      <p:ext uri="{BB962C8B-B14F-4D97-AF65-F5344CB8AC3E}">
        <p14:creationId xmlns:p14="http://schemas.microsoft.com/office/powerpoint/2010/main" val="2385350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6" name="İçerik Yer Tutucusu 5"/>
          <p:cNvPicPr>
            <a:picLocks noGrp="1"/>
          </p:cNvPicPr>
          <p:nvPr>
            <p:ph idx="1"/>
          </p:nvPr>
        </p:nvPicPr>
        <p:blipFill>
          <a:blip r:embed="rId2"/>
          <a:stretch>
            <a:fillRect/>
          </a:stretch>
        </p:blipFill>
        <p:spPr>
          <a:xfrm>
            <a:off x="2165686" y="1905000"/>
            <a:ext cx="7529930" cy="3778835"/>
          </a:xfrm>
          <a:prstGeom prst="rect">
            <a:avLst/>
          </a:prstGeom>
        </p:spPr>
      </p:pic>
    </p:spTree>
    <p:extLst>
      <p:ext uri="{BB962C8B-B14F-4D97-AF65-F5344CB8AC3E}">
        <p14:creationId xmlns:p14="http://schemas.microsoft.com/office/powerpoint/2010/main" val="2307452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7" name="İçerik Yer Tutucusu 6"/>
          <p:cNvPicPr>
            <a:picLocks noGrp="1"/>
          </p:cNvPicPr>
          <p:nvPr>
            <p:ph idx="1"/>
          </p:nvPr>
        </p:nvPicPr>
        <p:blipFill>
          <a:blip r:embed="rId2"/>
          <a:stretch>
            <a:fillRect/>
          </a:stretch>
        </p:blipFill>
        <p:spPr>
          <a:xfrm>
            <a:off x="2592924" y="1904999"/>
            <a:ext cx="7128591" cy="4576011"/>
          </a:xfrm>
          <a:prstGeom prst="rect">
            <a:avLst/>
          </a:prstGeom>
        </p:spPr>
      </p:pic>
    </p:spTree>
    <p:extLst>
      <p:ext uri="{BB962C8B-B14F-4D97-AF65-F5344CB8AC3E}">
        <p14:creationId xmlns:p14="http://schemas.microsoft.com/office/powerpoint/2010/main" val="865258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sp>
        <p:nvSpPr>
          <p:cNvPr id="3" name="İçerik Yer Tutucusu 2"/>
          <p:cNvSpPr>
            <a:spLocks noGrp="1"/>
          </p:cNvSpPr>
          <p:nvPr>
            <p:ph idx="1"/>
          </p:nvPr>
        </p:nvSpPr>
        <p:spPr/>
        <p:txBody>
          <a:bodyPr/>
          <a:lstStyle/>
          <a:p>
            <a:r>
              <a:rPr lang="tr-TR" dirty="0"/>
              <a:t>Raporlama yapılacak veriler “Microsoft SQL Server” ile hazırlanmış bir veri tabanı olarak seçilmiş ve SQL </a:t>
            </a:r>
            <a:r>
              <a:rPr lang="tr-TR" dirty="0" err="1"/>
              <a:t>Server’da</a:t>
            </a:r>
            <a:r>
              <a:rPr lang="tr-TR" dirty="0"/>
              <a:t> basit bir veri tabanı oluşturmak için aşağıdaki adımlar takip edilebilir. </a:t>
            </a:r>
            <a:endParaRPr lang="en-US" dirty="0"/>
          </a:p>
        </p:txBody>
      </p:sp>
    </p:spTree>
    <p:extLst>
      <p:ext uri="{BB962C8B-B14F-4D97-AF65-F5344CB8AC3E}">
        <p14:creationId xmlns:p14="http://schemas.microsoft.com/office/powerpoint/2010/main" val="2610581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4" name="İçerik Yer Tutucusu 3"/>
          <p:cNvPicPr>
            <a:picLocks noGrp="1"/>
          </p:cNvPicPr>
          <p:nvPr>
            <p:ph idx="1"/>
          </p:nvPr>
        </p:nvPicPr>
        <p:blipFill>
          <a:blip r:embed="rId2"/>
          <a:stretch>
            <a:fillRect/>
          </a:stretch>
        </p:blipFill>
        <p:spPr>
          <a:xfrm>
            <a:off x="2592925" y="1905000"/>
            <a:ext cx="5716886" cy="4078705"/>
          </a:xfrm>
          <a:prstGeom prst="rect">
            <a:avLst/>
          </a:prstGeom>
        </p:spPr>
      </p:pic>
    </p:spTree>
    <p:extLst>
      <p:ext uri="{BB962C8B-B14F-4D97-AF65-F5344CB8AC3E}">
        <p14:creationId xmlns:p14="http://schemas.microsoft.com/office/powerpoint/2010/main" val="3542689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5" name="İçerik Yer Tutucusu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1847" y="1777058"/>
            <a:ext cx="4979395" cy="4639784"/>
          </a:xfrm>
          <a:prstGeom prst="rect">
            <a:avLst/>
          </a:prstGeom>
          <a:noFill/>
          <a:ln>
            <a:noFill/>
          </a:ln>
        </p:spPr>
      </p:pic>
    </p:spTree>
    <p:extLst>
      <p:ext uri="{BB962C8B-B14F-4D97-AF65-F5344CB8AC3E}">
        <p14:creationId xmlns:p14="http://schemas.microsoft.com/office/powerpoint/2010/main" val="1552525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6" name="İçerik Yer Tutucusu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2925" y="1547985"/>
            <a:ext cx="5299791" cy="4949068"/>
          </a:xfrm>
          <a:prstGeom prst="rect">
            <a:avLst/>
          </a:prstGeom>
          <a:noFill/>
          <a:ln>
            <a:noFill/>
          </a:ln>
        </p:spPr>
      </p:pic>
    </p:spTree>
    <p:extLst>
      <p:ext uri="{BB962C8B-B14F-4D97-AF65-F5344CB8AC3E}">
        <p14:creationId xmlns:p14="http://schemas.microsoft.com/office/powerpoint/2010/main" val="3705158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4" name="İçerik Yer Tutucusu 3"/>
          <p:cNvPicPr>
            <a:picLocks noGrp="1" noChangeAspect="1"/>
          </p:cNvPicPr>
          <p:nvPr>
            <p:ph idx="1"/>
          </p:nvPr>
        </p:nvPicPr>
        <p:blipFill>
          <a:blip r:embed="rId2"/>
          <a:stretch>
            <a:fillRect/>
          </a:stretch>
        </p:blipFill>
        <p:spPr>
          <a:xfrm>
            <a:off x="2272680" y="1905000"/>
            <a:ext cx="6719026" cy="2980384"/>
          </a:xfrm>
          <a:prstGeom prst="rect">
            <a:avLst/>
          </a:prstGeom>
        </p:spPr>
      </p:pic>
    </p:spTree>
    <p:extLst>
      <p:ext uri="{BB962C8B-B14F-4D97-AF65-F5344CB8AC3E}">
        <p14:creationId xmlns:p14="http://schemas.microsoft.com/office/powerpoint/2010/main" val="1173314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5" name="İçerik Yer Tutucusu 4"/>
          <p:cNvPicPr>
            <a:picLocks noGrp="1"/>
          </p:cNvPicPr>
          <p:nvPr>
            <p:ph idx="1"/>
          </p:nvPr>
        </p:nvPicPr>
        <p:blipFill>
          <a:blip r:embed="rId2"/>
          <a:stretch>
            <a:fillRect/>
          </a:stretch>
        </p:blipFill>
        <p:spPr>
          <a:xfrm>
            <a:off x="2101516" y="1700463"/>
            <a:ext cx="7445709" cy="3384299"/>
          </a:xfrm>
          <a:prstGeom prst="rect">
            <a:avLst/>
          </a:prstGeom>
        </p:spPr>
      </p:pic>
    </p:spTree>
    <p:extLst>
      <p:ext uri="{BB962C8B-B14F-4D97-AF65-F5344CB8AC3E}">
        <p14:creationId xmlns:p14="http://schemas.microsoft.com/office/powerpoint/2010/main" val="1931940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Konu Başlıkları</a:t>
            </a:r>
            <a:endParaRPr lang="tr-TR" dirty="0"/>
          </a:p>
        </p:txBody>
      </p:sp>
      <p:sp>
        <p:nvSpPr>
          <p:cNvPr id="3" name="İçerik Yer Tutucusu 2"/>
          <p:cNvSpPr>
            <a:spLocks noGrp="1"/>
          </p:cNvSpPr>
          <p:nvPr>
            <p:ph idx="1"/>
          </p:nvPr>
        </p:nvSpPr>
        <p:spPr/>
        <p:txBody>
          <a:bodyPr/>
          <a:lstStyle/>
          <a:p>
            <a:pPr lvl="0"/>
            <a:r>
              <a:rPr lang="tr-TR" dirty="0"/>
              <a:t>Sistem gereksinimleri ve Kurulum</a:t>
            </a:r>
            <a:endParaRPr lang="en-US" dirty="0"/>
          </a:p>
          <a:p>
            <a:pPr lvl="0"/>
            <a:r>
              <a:rPr lang="tr-TR" dirty="0"/>
              <a:t>Rapor Hazırlama</a:t>
            </a:r>
            <a:endParaRPr lang="en-US" dirty="0"/>
          </a:p>
        </p:txBody>
      </p:sp>
    </p:spTree>
    <p:extLst>
      <p:ext uri="{BB962C8B-B14F-4D97-AF65-F5344CB8AC3E}">
        <p14:creationId xmlns:p14="http://schemas.microsoft.com/office/powerpoint/2010/main" val="2101408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6" name="İçerik Yer Tutucusu 5"/>
          <p:cNvPicPr>
            <a:picLocks noGrp="1"/>
          </p:cNvPicPr>
          <p:nvPr>
            <p:ph idx="1"/>
          </p:nvPr>
        </p:nvPicPr>
        <p:blipFill>
          <a:blip r:embed="rId2"/>
          <a:stretch>
            <a:fillRect/>
          </a:stretch>
        </p:blipFill>
        <p:spPr>
          <a:xfrm>
            <a:off x="2101516" y="1379621"/>
            <a:ext cx="8069179" cy="5213684"/>
          </a:xfrm>
          <a:prstGeom prst="rect">
            <a:avLst/>
          </a:prstGeom>
        </p:spPr>
      </p:pic>
    </p:spTree>
    <p:extLst>
      <p:ext uri="{BB962C8B-B14F-4D97-AF65-F5344CB8AC3E}">
        <p14:creationId xmlns:p14="http://schemas.microsoft.com/office/powerpoint/2010/main" val="3265922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sp>
        <p:nvSpPr>
          <p:cNvPr id="3" name="İçerik Yer Tutucusu 2"/>
          <p:cNvSpPr>
            <a:spLocks noGrp="1"/>
          </p:cNvSpPr>
          <p:nvPr>
            <p:ph idx="1"/>
          </p:nvPr>
        </p:nvSpPr>
        <p:spPr>
          <a:xfrm>
            <a:off x="818147" y="1363579"/>
            <a:ext cx="11373853" cy="4547643"/>
          </a:xfrm>
        </p:spPr>
        <p:txBody>
          <a:bodyPr/>
          <a:lstStyle/>
          <a:p>
            <a:r>
              <a:rPr lang="tr-TR" dirty="0"/>
              <a:t>“Server Name” kısmına kurduğumuz SQL </a:t>
            </a:r>
            <a:r>
              <a:rPr lang="tr-TR" dirty="0" err="1"/>
              <a:t>Server’ın</a:t>
            </a:r>
            <a:r>
              <a:rPr lang="tr-TR" dirty="0"/>
              <a:t> adını, “Select </a:t>
            </a:r>
            <a:r>
              <a:rPr lang="tr-TR" dirty="0" err="1"/>
              <a:t>or</a:t>
            </a:r>
            <a:r>
              <a:rPr lang="tr-TR" dirty="0"/>
              <a:t> </a:t>
            </a:r>
            <a:r>
              <a:rPr lang="tr-TR" dirty="0" err="1"/>
              <a:t>Enter</a:t>
            </a:r>
            <a:r>
              <a:rPr lang="tr-TR" dirty="0"/>
              <a:t> a Database Name” kısmına ise veri tabanı ismini yazmak gerekir. </a:t>
            </a:r>
            <a:endParaRPr lang="en-US" dirty="0"/>
          </a:p>
          <a:p>
            <a:endParaRPr lang="en-US" dirty="0"/>
          </a:p>
        </p:txBody>
      </p:sp>
      <p:pic>
        <p:nvPicPr>
          <p:cNvPr id="5" name="Resim 4"/>
          <p:cNvPicPr/>
          <p:nvPr/>
        </p:nvPicPr>
        <p:blipFill>
          <a:blip r:embed="rId2"/>
          <a:stretch>
            <a:fillRect/>
          </a:stretch>
        </p:blipFill>
        <p:spPr>
          <a:xfrm>
            <a:off x="1106905" y="2213811"/>
            <a:ext cx="10237286" cy="2807368"/>
          </a:xfrm>
          <a:prstGeom prst="rect">
            <a:avLst/>
          </a:prstGeom>
        </p:spPr>
      </p:pic>
    </p:spTree>
    <p:extLst>
      <p:ext uri="{BB962C8B-B14F-4D97-AF65-F5344CB8AC3E}">
        <p14:creationId xmlns:p14="http://schemas.microsoft.com/office/powerpoint/2010/main" val="281164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6" name="İçerik Yer Tutucusu 5"/>
          <p:cNvPicPr>
            <a:picLocks noGrp="1"/>
          </p:cNvPicPr>
          <p:nvPr>
            <p:ph idx="1"/>
          </p:nvPr>
        </p:nvPicPr>
        <p:blipFill>
          <a:blip r:embed="rId2"/>
          <a:stretch>
            <a:fillRect/>
          </a:stretch>
        </p:blipFill>
        <p:spPr>
          <a:xfrm>
            <a:off x="2592925" y="1379706"/>
            <a:ext cx="5640012" cy="5117347"/>
          </a:xfrm>
          <a:prstGeom prst="rect">
            <a:avLst/>
          </a:prstGeom>
        </p:spPr>
      </p:pic>
    </p:spTree>
    <p:extLst>
      <p:ext uri="{BB962C8B-B14F-4D97-AF65-F5344CB8AC3E}">
        <p14:creationId xmlns:p14="http://schemas.microsoft.com/office/powerpoint/2010/main" val="1303002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5" name="İçerik Yer Tutucusu 4"/>
          <p:cNvPicPr>
            <a:picLocks noGrp="1"/>
          </p:cNvPicPr>
          <p:nvPr>
            <p:ph idx="1"/>
          </p:nvPr>
        </p:nvPicPr>
        <p:blipFill>
          <a:blip r:embed="rId2"/>
          <a:stretch>
            <a:fillRect/>
          </a:stretch>
        </p:blipFill>
        <p:spPr>
          <a:xfrm>
            <a:off x="2117558" y="1904999"/>
            <a:ext cx="7988968" cy="4656221"/>
          </a:xfrm>
          <a:prstGeom prst="rect">
            <a:avLst/>
          </a:prstGeom>
        </p:spPr>
      </p:pic>
    </p:spTree>
    <p:extLst>
      <p:ext uri="{BB962C8B-B14F-4D97-AF65-F5344CB8AC3E}">
        <p14:creationId xmlns:p14="http://schemas.microsoft.com/office/powerpoint/2010/main" val="2201457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6" name="İçerik Yer Tutucusu 5"/>
          <p:cNvPicPr>
            <a:picLocks noGrp="1"/>
          </p:cNvPicPr>
          <p:nvPr>
            <p:ph idx="1"/>
          </p:nvPr>
        </p:nvPicPr>
        <p:blipFill>
          <a:blip r:embed="rId2"/>
          <a:stretch>
            <a:fillRect/>
          </a:stretch>
        </p:blipFill>
        <p:spPr>
          <a:xfrm>
            <a:off x="2101516" y="1620253"/>
            <a:ext cx="8384110" cy="4291597"/>
          </a:xfrm>
          <a:prstGeom prst="rect">
            <a:avLst/>
          </a:prstGeom>
        </p:spPr>
      </p:pic>
    </p:spTree>
    <p:extLst>
      <p:ext uri="{BB962C8B-B14F-4D97-AF65-F5344CB8AC3E}">
        <p14:creationId xmlns:p14="http://schemas.microsoft.com/office/powerpoint/2010/main" val="3620238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5" name="İçerik Yer Tutucusu 4"/>
          <p:cNvPicPr>
            <a:picLocks noGrp="1"/>
          </p:cNvPicPr>
          <p:nvPr>
            <p:ph idx="1"/>
          </p:nvPr>
        </p:nvPicPr>
        <p:blipFill>
          <a:blip r:embed="rId2"/>
          <a:stretch>
            <a:fillRect/>
          </a:stretch>
        </p:blipFill>
        <p:spPr>
          <a:xfrm>
            <a:off x="2069431" y="1748589"/>
            <a:ext cx="8109451" cy="4468061"/>
          </a:xfrm>
          <a:prstGeom prst="rect">
            <a:avLst/>
          </a:prstGeom>
        </p:spPr>
      </p:pic>
    </p:spTree>
    <p:extLst>
      <p:ext uri="{BB962C8B-B14F-4D97-AF65-F5344CB8AC3E}">
        <p14:creationId xmlns:p14="http://schemas.microsoft.com/office/powerpoint/2010/main" val="3931618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6" name="İçerik Yer Tutucusu 5"/>
          <p:cNvPicPr>
            <a:picLocks noGrp="1"/>
          </p:cNvPicPr>
          <p:nvPr>
            <p:ph idx="1"/>
          </p:nvPr>
        </p:nvPicPr>
        <p:blipFill>
          <a:blip r:embed="rId2"/>
          <a:stretch>
            <a:fillRect/>
          </a:stretch>
        </p:blipFill>
        <p:spPr>
          <a:xfrm>
            <a:off x="2069432" y="1507958"/>
            <a:ext cx="8609227" cy="4403892"/>
          </a:xfrm>
          <a:prstGeom prst="rect">
            <a:avLst/>
          </a:prstGeom>
        </p:spPr>
      </p:pic>
    </p:spTree>
    <p:extLst>
      <p:ext uri="{BB962C8B-B14F-4D97-AF65-F5344CB8AC3E}">
        <p14:creationId xmlns:p14="http://schemas.microsoft.com/office/powerpoint/2010/main" val="1796534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5" name="İçerik Yer Tutucusu 4"/>
          <p:cNvPicPr>
            <a:picLocks noGrp="1"/>
          </p:cNvPicPr>
          <p:nvPr>
            <p:ph idx="1"/>
          </p:nvPr>
        </p:nvPicPr>
        <p:blipFill>
          <a:blip r:embed="rId2"/>
          <a:stretch>
            <a:fillRect/>
          </a:stretch>
        </p:blipFill>
        <p:spPr>
          <a:xfrm>
            <a:off x="1068721" y="1905000"/>
            <a:ext cx="5806423" cy="2522621"/>
          </a:xfrm>
          <a:prstGeom prst="rect">
            <a:avLst/>
          </a:prstGeom>
        </p:spPr>
      </p:pic>
      <p:pic>
        <p:nvPicPr>
          <p:cNvPr id="7" name="Resim 6"/>
          <p:cNvPicPr/>
          <p:nvPr/>
        </p:nvPicPr>
        <p:blipFill>
          <a:blip r:embed="rId3">
            <a:extLst>
              <a:ext uri="{28A0092B-C50C-407E-A947-70E740481C1C}">
                <a14:useLocalDpi xmlns:a14="http://schemas.microsoft.com/office/drawing/2010/main" val="0"/>
              </a:ext>
            </a:extLst>
          </a:blip>
          <a:srcRect/>
          <a:stretch>
            <a:fillRect/>
          </a:stretch>
        </p:blipFill>
        <p:spPr bwMode="auto">
          <a:xfrm>
            <a:off x="7276198" y="1905000"/>
            <a:ext cx="3584308" cy="2306153"/>
          </a:xfrm>
          <a:prstGeom prst="rect">
            <a:avLst/>
          </a:prstGeom>
          <a:noFill/>
          <a:ln>
            <a:noFill/>
          </a:ln>
        </p:spPr>
      </p:pic>
    </p:spTree>
    <p:extLst>
      <p:ext uri="{BB962C8B-B14F-4D97-AF65-F5344CB8AC3E}">
        <p14:creationId xmlns:p14="http://schemas.microsoft.com/office/powerpoint/2010/main" val="12367848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sp>
        <p:nvSpPr>
          <p:cNvPr id="3" name="İçerik Yer Tutucusu 2"/>
          <p:cNvSpPr>
            <a:spLocks noGrp="1"/>
          </p:cNvSpPr>
          <p:nvPr>
            <p:ph idx="1"/>
          </p:nvPr>
        </p:nvSpPr>
        <p:spPr/>
        <p:txBody>
          <a:bodyPr/>
          <a:lstStyle/>
          <a:p>
            <a:r>
              <a:rPr lang="tr-TR" dirty="0"/>
              <a:t>Rapor taslağı oluştuktan sonra projeye yeni bir form ekleyip ismini “</a:t>
            </a:r>
            <a:r>
              <a:rPr lang="tr-TR" dirty="0" err="1"/>
              <a:t>raporformu</a:t>
            </a:r>
            <a:r>
              <a:rPr lang="tr-TR" dirty="0"/>
              <a:t>” olarak belirledik. Bu formun üzerine </a:t>
            </a:r>
            <a:r>
              <a:rPr lang="tr-TR" dirty="0" err="1"/>
              <a:t>ToolBox’tan</a:t>
            </a:r>
            <a:r>
              <a:rPr lang="tr-TR" dirty="0"/>
              <a:t> bir </a:t>
            </a:r>
            <a:r>
              <a:rPr lang="tr-TR" dirty="0" err="1"/>
              <a:t>ReportViewer</a:t>
            </a:r>
            <a:r>
              <a:rPr lang="tr-TR" dirty="0"/>
              <a:t> nesnesi koyduktan sonra “</a:t>
            </a:r>
            <a:r>
              <a:rPr lang="tr-TR" dirty="0" err="1"/>
              <a:t>Choose</a:t>
            </a:r>
            <a:r>
              <a:rPr lang="tr-TR" dirty="0"/>
              <a:t> Report” seçeneğine “Report1.rdlc”yi belirliyoruz. </a:t>
            </a:r>
            <a:endParaRPr lang="en-US" dirty="0"/>
          </a:p>
          <a:p>
            <a:endParaRPr lang="en-US" dirty="0"/>
          </a:p>
        </p:txBody>
      </p:sp>
    </p:spTree>
    <p:extLst>
      <p:ext uri="{BB962C8B-B14F-4D97-AF65-F5344CB8AC3E}">
        <p14:creationId xmlns:p14="http://schemas.microsoft.com/office/powerpoint/2010/main" val="2121784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6905" y="2614863"/>
            <a:ext cx="10397708" cy="2343656"/>
          </a:xfrm>
          <a:prstGeom prst="rect">
            <a:avLst/>
          </a:prstGeom>
          <a:noFill/>
          <a:ln>
            <a:noFill/>
          </a:ln>
        </p:spPr>
      </p:pic>
    </p:spTree>
    <p:extLst>
      <p:ext uri="{BB962C8B-B14F-4D97-AF65-F5344CB8AC3E}">
        <p14:creationId xmlns:p14="http://schemas.microsoft.com/office/powerpoint/2010/main" val="3946187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1-	</a:t>
            </a:r>
            <a:r>
              <a:rPr lang="en-US" dirty="0" err="1"/>
              <a:t>Sistem</a:t>
            </a:r>
            <a:r>
              <a:rPr lang="en-US" dirty="0"/>
              <a:t> </a:t>
            </a:r>
            <a:r>
              <a:rPr lang="en-US" dirty="0" err="1"/>
              <a:t>Gereksinimleri</a:t>
            </a:r>
            <a:r>
              <a:rPr lang="en-US" dirty="0"/>
              <a:t> </a:t>
            </a:r>
            <a:r>
              <a:rPr lang="en-US" dirty="0" err="1"/>
              <a:t>ve</a:t>
            </a:r>
            <a:r>
              <a:rPr lang="en-US" dirty="0"/>
              <a:t> </a:t>
            </a:r>
            <a:r>
              <a:rPr lang="en-US" dirty="0" err="1"/>
              <a:t>Kurulum</a:t>
            </a:r>
            <a:endParaRPr lang="en-US" dirty="0"/>
          </a:p>
        </p:txBody>
      </p:sp>
      <p:sp>
        <p:nvSpPr>
          <p:cNvPr id="3" name="İçerik Yer Tutucusu 2"/>
          <p:cNvSpPr>
            <a:spLocks noGrp="1"/>
          </p:cNvSpPr>
          <p:nvPr>
            <p:ph idx="1"/>
          </p:nvPr>
        </p:nvSpPr>
        <p:spPr/>
        <p:txBody>
          <a:bodyPr/>
          <a:lstStyle/>
          <a:p>
            <a:r>
              <a:rPr lang="tr-TR" dirty="0"/>
              <a:t>Raporlama, Bilgisayar ortamındaki verileri düzenli ve anlaşılır şekilde yazıcıdan veya dosya olarak almak için kullanılır. </a:t>
            </a:r>
            <a:r>
              <a:rPr lang="tr-TR" dirty="0" err="1"/>
              <a:t>C#.Net</a:t>
            </a:r>
            <a:r>
              <a:rPr lang="tr-TR" dirty="0"/>
              <a:t> de 2008 ve önceki sürümler için </a:t>
            </a:r>
            <a:r>
              <a:rPr lang="tr-TR" dirty="0" err="1"/>
              <a:t>Crystal</a:t>
            </a:r>
            <a:r>
              <a:rPr lang="tr-TR" dirty="0"/>
              <a:t> Report kullanılırken 2008 ve sonraki sürümlerinde Microsoft kendi rapor programı olan </a:t>
            </a:r>
            <a:r>
              <a:rPr lang="tr-TR" dirty="0" err="1"/>
              <a:t>Repor</a:t>
            </a:r>
            <a:r>
              <a:rPr lang="tr-TR" dirty="0"/>
              <a:t> kullanmaya başlamıştır. </a:t>
            </a:r>
            <a:endParaRPr lang="en-US" dirty="0"/>
          </a:p>
          <a:p>
            <a:r>
              <a:rPr lang="tr-TR" dirty="0"/>
              <a:t> “Visual Studio </a:t>
            </a:r>
            <a:r>
              <a:rPr lang="tr-TR" dirty="0" err="1"/>
              <a:t>Comunity</a:t>
            </a:r>
            <a:r>
              <a:rPr lang="tr-TR" dirty="0"/>
              <a:t> 2015” editöründe varsayılan olarak raporlama aracı bulunmamaktadır. Raporlama aracını kurabilmek için </a:t>
            </a:r>
            <a:r>
              <a:rPr lang="tr-TR" u="sng" dirty="0">
                <a:hlinkClick r:id="rId2"/>
              </a:rPr>
              <a:t>https://msdn.microsoft.com/en-us/library/mt204009.aspx</a:t>
            </a:r>
            <a:r>
              <a:rPr lang="tr-TR" dirty="0"/>
              <a:t> internet adresinden “SQL Server Data Tools (SSDT)” eklentisini indirdikten sonra aşağıdaki gibi kurmanız gerekmektedir. </a:t>
            </a:r>
            <a:endParaRPr lang="en-US" dirty="0"/>
          </a:p>
        </p:txBody>
      </p:sp>
    </p:spTree>
    <p:extLst>
      <p:ext uri="{BB962C8B-B14F-4D97-AF65-F5344CB8AC3E}">
        <p14:creationId xmlns:p14="http://schemas.microsoft.com/office/powerpoint/2010/main" val="1901985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sp>
        <p:nvSpPr>
          <p:cNvPr id="3" name="İçerik Yer Tutucusu 2"/>
          <p:cNvSpPr>
            <a:spLocks noGrp="1"/>
          </p:cNvSpPr>
          <p:nvPr>
            <p:ph idx="1"/>
          </p:nvPr>
        </p:nvSpPr>
        <p:spPr/>
        <p:txBody>
          <a:bodyPr/>
          <a:lstStyle/>
          <a:p>
            <a:r>
              <a:rPr lang="tr-TR" dirty="0"/>
              <a:t>Rapora sayfa başlığı (</a:t>
            </a:r>
            <a:r>
              <a:rPr lang="tr-TR" dirty="0" err="1"/>
              <a:t>Page</a:t>
            </a:r>
            <a:r>
              <a:rPr lang="tr-TR" dirty="0"/>
              <a:t> </a:t>
            </a:r>
            <a:r>
              <a:rPr lang="tr-TR" dirty="0" err="1"/>
              <a:t>Header</a:t>
            </a:r>
            <a:r>
              <a:rPr lang="tr-TR" dirty="0"/>
              <a:t>) veya sayfa altlığı (</a:t>
            </a:r>
            <a:r>
              <a:rPr lang="tr-TR" dirty="0" err="1"/>
              <a:t>Page</a:t>
            </a:r>
            <a:r>
              <a:rPr lang="tr-TR" dirty="0"/>
              <a:t> </a:t>
            </a:r>
            <a:r>
              <a:rPr lang="tr-TR" dirty="0" err="1"/>
              <a:t>Footer</a:t>
            </a:r>
            <a:r>
              <a:rPr lang="tr-TR" dirty="0"/>
              <a:t>) eklemek için rapor gövdesinin üzerini sağ tıklayarak “</a:t>
            </a:r>
            <a:r>
              <a:rPr lang="tr-TR" dirty="0" err="1"/>
              <a:t>Insert</a:t>
            </a:r>
            <a:r>
              <a:rPr lang="tr-TR" dirty="0"/>
              <a:t>/</a:t>
            </a:r>
            <a:r>
              <a:rPr lang="tr-TR" dirty="0" err="1"/>
              <a:t>Page</a:t>
            </a:r>
            <a:r>
              <a:rPr lang="tr-TR" dirty="0"/>
              <a:t> </a:t>
            </a:r>
            <a:r>
              <a:rPr lang="tr-TR" dirty="0" err="1"/>
              <a:t>Footer</a:t>
            </a:r>
            <a:r>
              <a:rPr lang="tr-TR" dirty="0"/>
              <a:t>” veya “</a:t>
            </a:r>
            <a:r>
              <a:rPr lang="tr-TR" dirty="0" err="1"/>
              <a:t>Insert</a:t>
            </a:r>
            <a:r>
              <a:rPr lang="tr-TR" dirty="0"/>
              <a:t>/</a:t>
            </a:r>
            <a:r>
              <a:rPr lang="tr-TR" dirty="0" err="1"/>
              <a:t>Page</a:t>
            </a:r>
            <a:r>
              <a:rPr lang="tr-TR" dirty="0"/>
              <a:t> </a:t>
            </a:r>
            <a:r>
              <a:rPr lang="tr-TR" dirty="0" err="1"/>
              <a:t>Header</a:t>
            </a:r>
            <a:r>
              <a:rPr lang="tr-TR" dirty="0"/>
              <a:t>” </a:t>
            </a:r>
            <a:r>
              <a:rPr lang="tr-TR" dirty="0" err="1"/>
              <a:t>yardımıyle</a:t>
            </a:r>
            <a:r>
              <a:rPr lang="tr-TR" dirty="0"/>
              <a:t> eklenebilir. </a:t>
            </a:r>
            <a:endParaRPr lang="en-US" dirty="0"/>
          </a:p>
          <a:p>
            <a:endParaRPr lang="en-US" dirty="0"/>
          </a:p>
        </p:txBody>
      </p:sp>
    </p:spTree>
    <p:extLst>
      <p:ext uri="{BB962C8B-B14F-4D97-AF65-F5344CB8AC3E}">
        <p14:creationId xmlns:p14="http://schemas.microsoft.com/office/powerpoint/2010/main" val="1684166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81137" y="1347537"/>
            <a:ext cx="4997721" cy="4564313"/>
          </a:xfrm>
          <a:prstGeom prst="rect">
            <a:avLst/>
          </a:prstGeom>
          <a:noFill/>
          <a:ln>
            <a:noFill/>
          </a:ln>
        </p:spPr>
      </p:pic>
    </p:spTree>
    <p:extLst>
      <p:ext uri="{BB962C8B-B14F-4D97-AF65-F5344CB8AC3E}">
        <p14:creationId xmlns:p14="http://schemas.microsoft.com/office/powerpoint/2010/main" val="9758313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sp>
        <p:nvSpPr>
          <p:cNvPr id="3" name="İçerik Yer Tutucusu 2"/>
          <p:cNvSpPr>
            <a:spLocks noGrp="1"/>
          </p:cNvSpPr>
          <p:nvPr>
            <p:ph idx="1"/>
          </p:nvPr>
        </p:nvSpPr>
        <p:spPr/>
        <p:txBody>
          <a:bodyPr/>
          <a:lstStyle/>
          <a:p>
            <a:r>
              <a:rPr lang="tr-TR" dirty="0"/>
              <a:t>Sayfa başlığı ve altlığı, rapor sayfasında her sayfanın başında veya altında çıkan, zerine metin, resim veya şekil ekleyebileceğimiz alanlardır. Bunun yanında sayfa numarası, tarih, saat gibi değerler eklenebilir. Aşağıda, sayfa başlığı, üzerinde bir metin ve sayfa numarası eklenmiştir. </a:t>
            </a:r>
            <a:endParaRPr lang="en-US" dirty="0"/>
          </a:p>
          <a:p>
            <a:r>
              <a:rPr lang="tr-TR" dirty="0"/>
              <a:t>Rapora “</a:t>
            </a:r>
            <a:r>
              <a:rPr lang="tr-TR" dirty="0" err="1"/>
              <a:t>Page</a:t>
            </a:r>
            <a:r>
              <a:rPr lang="tr-TR" dirty="0"/>
              <a:t> </a:t>
            </a:r>
            <a:r>
              <a:rPr lang="tr-TR" dirty="0" err="1"/>
              <a:t>Header</a:t>
            </a:r>
            <a:r>
              <a:rPr lang="tr-TR" dirty="0"/>
              <a:t>” ekledikten sonra üzerinde sağ tıklayıp </a:t>
            </a:r>
            <a:r>
              <a:rPr lang="tr-TR" dirty="0" err="1"/>
              <a:t>TextBox</a:t>
            </a:r>
            <a:r>
              <a:rPr lang="tr-TR" dirty="0"/>
              <a:t> eklenmiş ve içine “Bu Bizim İlk Raporumuz” yazılmıştır. Daha sonra ikinci bir </a:t>
            </a:r>
            <a:r>
              <a:rPr lang="tr-TR" dirty="0" err="1"/>
              <a:t>Textbox</a:t>
            </a:r>
            <a:r>
              <a:rPr lang="tr-TR" dirty="0"/>
              <a:t> eklenip içine “Sayfa No:” yazılmıştır.  Sayfa numarasını gösterme üzere “Report Data/</a:t>
            </a:r>
            <a:r>
              <a:rPr lang="tr-TR" dirty="0" err="1"/>
              <a:t>Built</a:t>
            </a:r>
            <a:r>
              <a:rPr lang="tr-TR" dirty="0"/>
              <a:t>-in </a:t>
            </a:r>
            <a:r>
              <a:rPr lang="tr-TR" dirty="0" err="1"/>
              <a:t>Fields</a:t>
            </a:r>
            <a:r>
              <a:rPr lang="tr-TR" dirty="0"/>
              <a:t>” Sekmesinden “</a:t>
            </a:r>
            <a:r>
              <a:rPr lang="tr-TR" dirty="0" err="1"/>
              <a:t>Page</a:t>
            </a:r>
            <a:r>
              <a:rPr lang="tr-TR" dirty="0"/>
              <a:t> </a:t>
            </a:r>
            <a:r>
              <a:rPr lang="tr-TR" dirty="0" err="1"/>
              <a:t>Number</a:t>
            </a:r>
            <a:r>
              <a:rPr lang="tr-TR" dirty="0"/>
              <a:t>” özelliği sayfa başlığında uygun yere sürüklenmiştir.</a:t>
            </a:r>
            <a:endParaRPr lang="en-US" dirty="0"/>
          </a:p>
          <a:p>
            <a:endParaRPr lang="en-US" dirty="0"/>
          </a:p>
        </p:txBody>
      </p:sp>
    </p:spTree>
    <p:extLst>
      <p:ext uri="{BB962C8B-B14F-4D97-AF65-F5344CB8AC3E}">
        <p14:creationId xmlns:p14="http://schemas.microsoft.com/office/powerpoint/2010/main" val="2462525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4" name="İçerik Yer Tutucusu 3"/>
          <p:cNvPicPr>
            <a:picLocks noGrp="1"/>
          </p:cNvPicPr>
          <p:nvPr>
            <p:ph idx="1"/>
          </p:nvPr>
        </p:nvPicPr>
        <p:blipFill>
          <a:blip r:embed="rId2"/>
          <a:stretch>
            <a:fillRect/>
          </a:stretch>
        </p:blipFill>
        <p:spPr>
          <a:xfrm>
            <a:off x="2770188" y="3003550"/>
            <a:ext cx="8553450" cy="2038350"/>
          </a:xfrm>
          <a:prstGeom prst="rect">
            <a:avLst/>
          </a:prstGeom>
        </p:spPr>
      </p:pic>
    </p:spTree>
    <p:extLst>
      <p:ext uri="{BB962C8B-B14F-4D97-AF65-F5344CB8AC3E}">
        <p14:creationId xmlns:p14="http://schemas.microsoft.com/office/powerpoint/2010/main" val="30614824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5" name="İçerik Yer Tutucusu 4"/>
          <p:cNvPicPr>
            <a:picLocks noGrp="1" noChangeAspect="1"/>
          </p:cNvPicPr>
          <p:nvPr>
            <p:ph idx="1"/>
          </p:nvPr>
        </p:nvPicPr>
        <p:blipFill>
          <a:blip r:embed="rId2"/>
          <a:stretch>
            <a:fillRect/>
          </a:stretch>
        </p:blipFill>
        <p:spPr>
          <a:xfrm>
            <a:off x="2162440" y="2229853"/>
            <a:ext cx="8807820" cy="1901371"/>
          </a:xfrm>
          <a:prstGeom prst="rect">
            <a:avLst/>
          </a:prstGeom>
        </p:spPr>
      </p:pic>
    </p:spTree>
    <p:extLst>
      <p:ext uri="{BB962C8B-B14F-4D97-AF65-F5344CB8AC3E}">
        <p14:creationId xmlns:p14="http://schemas.microsoft.com/office/powerpoint/2010/main" val="10721340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6" name="İçerik Yer Tutucusu 5"/>
          <p:cNvPicPr>
            <a:picLocks noGrp="1"/>
          </p:cNvPicPr>
          <p:nvPr>
            <p:ph idx="1"/>
          </p:nvPr>
        </p:nvPicPr>
        <p:blipFill>
          <a:blip r:embed="rId2"/>
          <a:stretch>
            <a:fillRect/>
          </a:stretch>
        </p:blipFill>
        <p:spPr>
          <a:xfrm>
            <a:off x="1652337" y="1905000"/>
            <a:ext cx="9523663" cy="3517900"/>
          </a:xfrm>
          <a:prstGeom prst="rect">
            <a:avLst/>
          </a:prstGeom>
        </p:spPr>
      </p:pic>
    </p:spTree>
    <p:extLst>
      <p:ext uri="{BB962C8B-B14F-4D97-AF65-F5344CB8AC3E}">
        <p14:creationId xmlns:p14="http://schemas.microsoft.com/office/powerpoint/2010/main" val="33994385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11" name="İçerik Yer Tutucusu 10"/>
          <p:cNvPicPr>
            <a:picLocks noGrp="1" noChangeAspect="1"/>
          </p:cNvPicPr>
          <p:nvPr>
            <p:ph idx="1"/>
          </p:nvPr>
        </p:nvPicPr>
        <p:blipFill>
          <a:blip r:embed="rId2"/>
          <a:stretch>
            <a:fillRect/>
          </a:stretch>
        </p:blipFill>
        <p:spPr>
          <a:xfrm>
            <a:off x="2017574" y="1748589"/>
            <a:ext cx="8315464" cy="3760036"/>
          </a:xfrm>
          <a:prstGeom prst="rect">
            <a:avLst/>
          </a:prstGeom>
        </p:spPr>
      </p:pic>
    </p:spTree>
    <p:extLst>
      <p:ext uri="{BB962C8B-B14F-4D97-AF65-F5344CB8AC3E}">
        <p14:creationId xmlns:p14="http://schemas.microsoft.com/office/powerpoint/2010/main" val="2411650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4" name="İçerik Yer Tutucusu 3"/>
          <p:cNvPicPr>
            <a:picLocks noGrp="1" noChangeAspect="1"/>
          </p:cNvPicPr>
          <p:nvPr>
            <p:ph idx="1"/>
          </p:nvPr>
        </p:nvPicPr>
        <p:blipFill>
          <a:blip r:embed="rId2"/>
          <a:stretch>
            <a:fillRect/>
          </a:stretch>
        </p:blipFill>
        <p:spPr>
          <a:xfrm>
            <a:off x="2069432" y="1264555"/>
            <a:ext cx="7024454" cy="4580302"/>
          </a:xfrm>
          <a:prstGeom prst="rect">
            <a:avLst/>
          </a:prstGeom>
        </p:spPr>
      </p:pic>
    </p:spTree>
    <p:extLst>
      <p:ext uri="{BB962C8B-B14F-4D97-AF65-F5344CB8AC3E}">
        <p14:creationId xmlns:p14="http://schemas.microsoft.com/office/powerpoint/2010/main" val="23009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1-	</a:t>
            </a:r>
            <a:r>
              <a:rPr lang="en-US" dirty="0" err="1"/>
              <a:t>Sistem</a:t>
            </a:r>
            <a:r>
              <a:rPr lang="en-US" dirty="0"/>
              <a:t> </a:t>
            </a:r>
            <a:r>
              <a:rPr lang="en-US" dirty="0" err="1"/>
              <a:t>Gereksinimleri</a:t>
            </a:r>
            <a:r>
              <a:rPr lang="en-US" dirty="0"/>
              <a:t> </a:t>
            </a:r>
            <a:r>
              <a:rPr lang="en-US" dirty="0" err="1"/>
              <a:t>ve</a:t>
            </a:r>
            <a:r>
              <a:rPr lang="en-US" dirty="0"/>
              <a:t> </a:t>
            </a:r>
            <a:r>
              <a:rPr lang="en-US" dirty="0" err="1"/>
              <a:t>Kurulum</a:t>
            </a:r>
            <a:endParaRPr lang="en-US" dirty="0"/>
          </a:p>
        </p:txBody>
      </p:sp>
      <p:pic>
        <p:nvPicPr>
          <p:cNvPr id="4" name="İçerik Yer Tutucusu 3"/>
          <p:cNvPicPr>
            <a:picLocks noGrp="1"/>
          </p:cNvPicPr>
          <p:nvPr>
            <p:ph idx="1"/>
          </p:nvPr>
        </p:nvPicPr>
        <p:blipFill>
          <a:blip r:embed="rId2"/>
          <a:stretch>
            <a:fillRect/>
          </a:stretch>
        </p:blipFill>
        <p:spPr>
          <a:xfrm>
            <a:off x="2461683" y="1491916"/>
            <a:ext cx="7692970" cy="4957010"/>
          </a:xfrm>
          <a:prstGeom prst="rect">
            <a:avLst/>
          </a:prstGeom>
        </p:spPr>
      </p:pic>
    </p:spTree>
    <p:extLst>
      <p:ext uri="{BB962C8B-B14F-4D97-AF65-F5344CB8AC3E}">
        <p14:creationId xmlns:p14="http://schemas.microsoft.com/office/powerpoint/2010/main" val="262290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1-	</a:t>
            </a:r>
            <a:r>
              <a:rPr lang="en-US" dirty="0" err="1"/>
              <a:t>Sistem</a:t>
            </a:r>
            <a:r>
              <a:rPr lang="en-US" dirty="0"/>
              <a:t> </a:t>
            </a:r>
            <a:r>
              <a:rPr lang="en-US" dirty="0" err="1"/>
              <a:t>Gereksinimleri</a:t>
            </a:r>
            <a:r>
              <a:rPr lang="en-US" dirty="0"/>
              <a:t> </a:t>
            </a:r>
            <a:r>
              <a:rPr lang="en-US" dirty="0" err="1"/>
              <a:t>ve</a:t>
            </a:r>
            <a:r>
              <a:rPr lang="en-US" dirty="0"/>
              <a:t> </a:t>
            </a:r>
            <a:r>
              <a:rPr lang="en-US" dirty="0" err="1"/>
              <a:t>Kurulum</a:t>
            </a:r>
            <a:endParaRPr lang="en-US" dirty="0"/>
          </a:p>
        </p:txBody>
      </p:sp>
      <p:pic>
        <p:nvPicPr>
          <p:cNvPr id="5" name="İçerik Yer Tutucusu 4"/>
          <p:cNvPicPr>
            <a:picLocks noGrp="1" noChangeAspect="1"/>
          </p:cNvPicPr>
          <p:nvPr>
            <p:ph idx="1"/>
          </p:nvPr>
        </p:nvPicPr>
        <p:blipFill>
          <a:blip r:embed="rId2"/>
          <a:stretch>
            <a:fillRect/>
          </a:stretch>
        </p:blipFill>
        <p:spPr>
          <a:xfrm>
            <a:off x="1195126" y="2262672"/>
            <a:ext cx="10309486" cy="928291"/>
          </a:xfrm>
          <a:prstGeom prst="rect">
            <a:avLst/>
          </a:prstGeom>
        </p:spPr>
      </p:pic>
    </p:spTree>
    <p:extLst>
      <p:ext uri="{BB962C8B-B14F-4D97-AF65-F5344CB8AC3E}">
        <p14:creationId xmlns:p14="http://schemas.microsoft.com/office/powerpoint/2010/main" val="884792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1-	</a:t>
            </a:r>
            <a:r>
              <a:rPr lang="en-US" dirty="0" err="1"/>
              <a:t>Sistem</a:t>
            </a:r>
            <a:r>
              <a:rPr lang="en-US" dirty="0"/>
              <a:t> </a:t>
            </a:r>
            <a:r>
              <a:rPr lang="en-US" dirty="0" err="1"/>
              <a:t>Gereksinimleri</a:t>
            </a:r>
            <a:r>
              <a:rPr lang="en-US" dirty="0"/>
              <a:t> </a:t>
            </a:r>
            <a:r>
              <a:rPr lang="en-US" dirty="0" err="1"/>
              <a:t>ve</a:t>
            </a:r>
            <a:r>
              <a:rPr lang="en-US" dirty="0"/>
              <a:t> </a:t>
            </a:r>
            <a:r>
              <a:rPr lang="en-US" dirty="0" err="1"/>
              <a:t>Kurulum</a:t>
            </a:r>
            <a:endParaRPr lang="en-US" dirty="0"/>
          </a:p>
        </p:txBody>
      </p:sp>
      <p:pic>
        <p:nvPicPr>
          <p:cNvPr id="4" name="İçerik Yer Tutucusu 3"/>
          <p:cNvPicPr>
            <a:picLocks noGrp="1" noChangeAspect="1"/>
          </p:cNvPicPr>
          <p:nvPr>
            <p:ph idx="1"/>
          </p:nvPr>
        </p:nvPicPr>
        <p:blipFill>
          <a:blip r:embed="rId2"/>
          <a:stretch>
            <a:fillRect/>
          </a:stretch>
        </p:blipFill>
        <p:spPr>
          <a:xfrm>
            <a:off x="3490926" y="1572126"/>
            <a:ext cx="3760106" cy="4778372"/>
          </a:xfrm>
          <a:prstGeom prst="rect">
            <a:avLst/>
          </a:prstGeom>
        </p:spPr>
      </p:pic>
    </p:spTree>
    <p:extLst>
      <p:ext uri="{BB962C8B-B14F-4D97-AF65-F5344CB8AC3E}">
        <p14:creationId xmlns:p14="http://schemas.microsoft.com/office/powerpoint/2010/main" val="2243475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sp>
        <p:nvSpPr>
          <p:cNvPr id="3" name="İçerik Yer Tutucusu 2"/>
          <p:cNvSpPr>
            <a:spLocks noGrp="1"/>
          </p:cNvSpPr>
          <p:nvPr>
            <p:ph idx="1"/>
          </p:nvPr>
        </p:nvSpPr>
        <p:spPr/>
        <p:txBody>
          <a:bodyPr/>
          <a:lstStyle/>
          <a:p>
            <a:r>
              <a:rPr lang="en-US" dirty="0" err="1"/>
              <a:t>Kurulum</a:t>
            </a:r>
            <a:r>
              <a:rPr lang="en-US" dirty="0"/>
              <a:t> </a:t>
            </a:r>
            <a:r>
              <a:rPr lang="en-US" dirty="0" err="1"/>
              <a:t>bittikten</a:t>
            </a:r>
            <a:r>
              <a:rPr lang="en-US" dirty="0"/>
              <a:t> </a:t>
            </a:r>
            <a:r>
              <a:rPr lang="en-US" dirty="0" err="1"/>
              <a:t>sonra</a:t>
            </a:r>
            <a:r>
              <a:rPr lang="en-US" dirty="0"/>
              <a:t> Visual Studio </a:t>
            </a:r>
            <a:r>
              <a:rPr lang="en-US" dirty="0" err="1"/>
              <a:t>içinde</a:t>
            </a:r>
            <a:r>
              <a:rPr lang="en-US" dirty="0"/>
              <a:t> </a:t>
            </a:r>
            <a:r>
              <a:rPr lang="en-US" dirty="0" err="1"/>
              <a:t>yeni</a:t>
            </a:r>
            <a:r>
              <a:rPr lang="en-US" dirty="0"/>
              <a:t> </a:t>
            </a:r>
            <a:r>
              <a:rPr lang="en-US" dirty="0" err="1"/>
              <a:t>proje</a:t>
            </a:r>
            <a:r>
              <a:rPr lang="en-US" dirty="0"/>
              <a:t> </a:t>
            </a:r>
            <a:r>
              <a:rPr lang="en-US" dirty="0" err="1"/>
              <a:t>aşıldığında</a:t>
            </a:r>
            <a:r>
              <a:rPr lang="en-US" dirty="0"/>
              <a:t> </a:t>
            </a:r>
            <a:r>
              <a:rPr lang="en-US" dirty="0" err="1"/>
              <a:t>ToolBox</a:t>
            </a:r>
            <a:r>
              <a:rPr lang="en-US" dirty="0"/>
              <a:t> </a:t>
            </a:r>
            <a:r>
              <a:rPr lang="en-US" dirty="0" err="1"/>
              <a:t>içinde</a:t>
            </a:r>
            <a:r>
              <a:rPr lang="en-US" dirty="0"/>
              <a:t> </a:t>
            </a:r>
            <a:r>
              <a:rPr lang="en-US" dirty="0" err="1"/>
              <a:t>raporlama</a:t>
            </a:r>
            <a:r>
              <a:rPr lang="en-US" dirty="0"/>
              <a:t> </a:t>
            </a:r>
            <a:r>
              <a:rPr lang="en-US" dirty="0" err="1"/>
              <a:t>nesneleri</a:t>
            </a:r>
            <a:r>
              <a:rPr lang="en-US" dirty="0"/>
              <a:t> </a:t>
            </a:r>
            <a:r>
              <a:rPr lang="en-US" dirty="0" err="1"/>
              <a:t>bulunmuyorsa</a:t>
            </a:r>
            <a:r>
              <a:rPr lang="en-US" dirty="0"/>
              <a:t> </a:t>
            </a:r>
            <a:r>
              <a:rPr lang="en-US" dirty="0" err="1"/>
              <a:t>ToolBox’ın</a:t>
            </a:r>
            <a:r>
              <a:rPr lang="en-US" dirty="0"/>
              <a:t> </a:t>
            </a:r>
            <a:r>
              <a:rPr lang="en-US" dirty="0" err="1"/>
              <a:t>üzerini</a:t>
            </a:r>
            <a:r>
              <a:rPr lang="en-US" dirty="0"/>
              <a:t> </a:t>
            </a:r>
            <a:r>
              <a:rPr lang="en-US" dirty="0" err="1"/>
              <a:t>sağ</a:t>
            </a:r>
            <a:r>
              <a:rPr lang="en-US" dirty="0"/>
              <a:t> </a:t>
            </a:r>
            <a:r>
              <a:rPr lang="en-US" dirty="0" err="1"/>
              <a:t>tıklayıp</a:t>
            </a:r>
            <a:r>
              <a:rPr lang="en-US" dirty="0"/>
              <a:t> </a:t>
            </a:r>
            <a:r>
              <a:rPr lang="en-US" dirty="0" err="1"/>
              <a:t>Aşağıdaki</a:t>
            </a:r>
            <a:r>
              <a:rPr lang="en-US" dirty="0"/>
              <a:t> </a:t>
            </a:r>
            <a:r>
              <a:rPr lang="en-US" dirty="0" err="1"/>
              <a:t>adımlar</a:t>
            </a:r>
            <a:r>
              <a:rPr lang="en-US" dirty="0"/>
              <a:t> </a:t>
            </a:r>
            <a:r>
              <a:rPr lang="en-US" dirty="0" err="1"/>
              <a:t>takip</a:t>
            </a:r>
            <a:r>
              <a:rPr lang="en-US" dirty="0"/>
              <a:t> </a:t>
            </a:r>
            <a:r>
              <a:rPr lang="en-US" dirty="0" err="1"/>
              <a:t>edilebilir</a:t>
            </a:r>
            <a:r>
              <a:rPr lang="en-US" dirty="0"/>
              <a:t>. </a:t>
            </a:r>
          </a:p>
        </p:txBody>
      </p:sp>
    </p:spTree>
    <p:extLst>
      <p:ext uri="{BB962C8B-B14F-4D97-AF65-F5344CB8AC3E}">
        <p14:creationId xmlns:p14="http://schemas.microsoft.com/office/powerpoint/2010/main" val="2634803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2924" y="1641764"/>
            <a:ext cx="5283749" cy="4390068"/>
          </a:xfrm>
          <a:prstGeom prst="rect">
            <a:avLst/>
          </a:prstGeom>
          <a:noFill/>
          <a:ln>
            <a:noFill/>
          </a:ln>
        </p:spPr>
      </p:pic>
    </p:spTree>
    <p:extLst>
      <p:ext uri="{BB962C8B-B14F-4D97-AF65-F5344CB8AC3E}">
        <p14:creationId xmlns:p14="http://schemas.microsoft.com/office/powerpoint/2010/main" val="199489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Rapor</a:t>
            </a:r>
            <a:r>
              <a:rPr lang="en-US" dirty="0"/>
              <a:t> </a:t>
            </a:r>
            <a:r>
              <a:rPr lang="en-US" dirty="0" err="1"/>
              <a:t>Hazırlama</a:t>
            </a:r>
            <a:endParaRPr lang="en-US" dirty="0"/>
          </a:p>
        </p:txBody>
      </p:sp>
      <p:pic>
        <p:nvPicPr>
          <p:cNvPr id="5" name="İçerik Yer Tutucusu 4"/>
          <p:cNvPicPr>
            <a:picLocks noGrp="1"/>
          </p:cNvPicPr>
          <p:nvPr>
            <p:ph idx="1"/>
          </p:nvPr>
        </p:nvPicPr>
        <p:blipFill>
          <a:blip r:embed="rId2"/>
          <a:stretch>
            <a:fillRect/>
          </a:stretch>
        </p:blipFill>
        <p:spPr>
          <a:xfrm>
            <a:off x="2592925" y="1604209"/>
            <a:ext cx="7016296" cy="4940969"/>
          </a:xfrm>
          <a:prstGeom prst="rect">
            <a:avLst/>
          </a:prstGeom>
        </p:spPr>
      </p:pic>
    </p:spTree>
    <p:extLst>
      <p:ext uri="{BB962C8B-B14F-4D97-AF65-F5344CB8AC3E}">
        <p14:creationId xmlns:p14="http://schemas.microsoft.com/office/powerpoint/2010/main" val="2125434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7"/>
</p:tagLst>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192</TotalTime>
  <Words>385</Words>
  <Application>Microsoft Office PowerPoint</Application>
  <PresentationFormat>Özel</PresentationFormat>
  <Paragraphs>50</Paragraphs>
  <Slides>37</Slides>
  <Notes>0</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Duman</vt:lpstr>
      <vt:lpstr>Başkale Meslek Yüksekokulu Bilgisayar Programcılığı Görsel Programlama I</vt:lpstr>
      <vt:lpstr>Konu Başlıkları</vt:lpstr>
      <vt:lpstr>1- Sistem Gereksinimleri ve Kurulum</vt:lpstr>
      <vt:lpstr>1- Sistem Gereksinimleri ve Kurulum</vt:lpstr>
      <vt:lpstr>1- Sistem Gereksinimleri ve Kurulum</vt:lpstr>
      <vt:lpstr>1- Sistem Gereksinimleri ve Kurulum</vt:lpstr>
      <vt:lpstr>2- Rapor Hazırlama</vt:lpstr>
      <vt:lpstr>2- Rapor Hazırlama</vt:lpstr>
      <vt:lpstr>2- Rapor Hazırlama</vt:lpstr>
      <vt:lpstr>2- Rapor Hazırlama</vt:lpstr>
      <vt:lpstr>2- Rapor Hazırlama</vt:lpstr>
      <vt:lpstr>2- Rapor Hazırlama</vt:lpstr>
      <vt:lpstr>2- Rapor Hazırlama</vt:lpstr>
      <vt:lpstr>2- Rapor Hazırlama</vt:lpstr>
      <vt:lpstr>2- Rapor Hazırlama</vt:lpstr>
      <vt:lpstr>2- Rapor Hazırlama</vt:lpstr>
      <vt:lpstr>2- Rapor Hazırlama</vt:lpstr>
      <vt:lpstr>2- Rapor Hazırlama</vt:lpstr>
      <vt:lpstr>2- Rapor Hazırlama</vt:lpstr>
      <vt:lpstr>2- Rapor Hazırlama</vt:lpstr>
      <vt:lpstr>2- Rapor Hazırlama</vt:lpstr>
      <vt:lpstr>2- Rapor Hazırlama</vt:lpstr>
      <vt:lpstr>2- Rapor Hazırlama</vt:lpstr>
      <vt:lpstr>2- Rapor Hazırlama</vt:lpstr>
      <vt:lpstr>2- Rapor Hazırlama</vt:lpstr>
      <vt:lpstr>2- Rapor Hazırlama</vt:lpstr>
      <vt:lpstr>2- Rapor Hazırlama</vt:lpstr>
      <vt:lpstr>2- Rapor Hazırlama</vt:lpstr>
      <vt:lpstr>2- Rapor Hazırlama</vt:lpstr>
      <vt:lpstr>2- Rapor Hazırlama</vt:lpstr>
      <vt:lpstr>2- Rapor Hazırlama</vt:lpstr>
      <vt:lpstr>2- Rapor Hazırlama</vt:lpstr>
      <vt:lpstr>2- Rapor Hazırlama</vt:lpstr>
      <vt:lpstr>2- Rapor Hazırlama</vt:lpstr>
      <vt:lpstr>2- Rapor Hazırlama</vt:lpstr>
      <vt:lpstr>2- Rapor Hazırlama</vt:lpstr>
      <vt:lpstr>2- Rapor Hazırlama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Başkale Meslek Yüksekokulu Bilgisayar Programcılığı Algoritma Ve Programlamaya Giriş Ders Notları</dc:title>
  <dc:creator>Can</dc:creator>
  <cp:lastModifiedBy>ayata</cp:lastModifiedBy>
  <cp:revision>32</cp:revision>
  <dcterms:created xsi:type="dcterms:W3CDTF">2015-11-25T09:15:05Z</dcterms:created>
  <dcterms:modified xsi:type="dcterms:W3CDTF">2020-12-29T08:45:42Z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643A68EF-8436-4617-8B7C-D92D36845C6E</vt:lpwstr>
  </property>
  <property fmtid="{D5CDD505-2E9C-101B-9397-08002B2CF9AE}" pid="3" name="ArticulatePath">
    <vt:lpwstr>13-14. Hafta</vt:lpwstr>
  </property>
</Properties>
</file>