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6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E3BA1B-4E1E-454B-BFB0-2D302E034A9F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FE7342-65CF-4D94-8A27-1D928D44B712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E3BA1B-4E1E-454B-BFB0-2D302E034A9F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FE7342-65CF-4D94-8A27-1D928D44B71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E3BA1B-4E1E-454B-BFB0-2D302E034A9F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FE7342-65CF-4D94-8A27-1D928D44B71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E3BA1B-4E1E-454B-BFB0-2D302E034A9F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FE7342-65CF-4D94-8A27-1D928D44B71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E3BA1B-4E1E-454B-BFB0-2D302E034A9F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FE7342-65CF-4D94-8A27-1D928D44B712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E3BA1B-4E1E-454B-BFB0-2D302E034A9F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FE7342-65CF-4D94-8A27-1D928D44B71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E3BA1B-4E1E-454B-BFB0-2D302E034A9F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FE7342-65CF-4D94-8A27-1D928D44B71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E3BA1B-4E1E-454B-BFB0-2D302E034A9F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FE7342-65CF-4D94-8A27-1D928D44B71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E3BA1B-4E1E-454B-BFB0-2D302E034A9F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FE7342-65CF-4D94-8A27-1D928D44B712}" type="slidenum">
              <a:rPr lang="tr-TR" smtClean="0"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E3BA1B-4E1E-454B-BFB0-2D302E034A9F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FE7342-65CF-4D94-8A27-1D928D44B71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E3BA1B-4E1E-454B-BFB0-2D302E034A9F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FE7342-65CF-4D94-8A27-1D928D44B712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AE3BA1B-4E1E-454B-BFB0-2D302E034A9F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BFE7342-65CF-4D94-8A27-1D928D44B712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459256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tr-TR" b="1" cap="small" dirty="0" smtClean="0"/>
              <a:t>AMAÇ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	Bilgisayarın donanım parçalarını öğrenebilmek.</a:t>
            </a:r>
          </a:p>
          <a:p>
            <a:pPr algn="just">
              <a:lnSpc>
                <a:spcPct val="150000"/>
              </a:lnSpc>
            </a:pPr>
            <a:r>
              <a:rPr lang="tr-TR" b="1" cap="small" dirty="0" smtClean="0"/>
              <a:t>ARAŞTIRMA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tr-TR" b="1" cap="small" dirty="0" smtClean="0"/>
              <a:t>	</a:t>
            </a:r>
            <a:r>
              <a:rPr lang="tr-TR" dirty="0" smtClean="0"/>
              <a:t>Bilgisayarın donanım parçaları hakkında bilgi toplayınız.</a:t>
            </a:r>
          </a:p>
          <a:p>
            <a:pPr algn="just">
              <a:lnSpc>
                <a:spcPct val="150000"/>
              </a:lnSpc>
            </a:pP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BİLGİSAYAR DONANIMI DERSİ </a:t>
            </a:r>
            <a:r>
              <a:rPr lang="tr-TR" sz="1400" dirty="0" smtClean="0"/>
              <a:t>(6.HAFTA)</a:t>
            </a:r>
            <a:endParaRPr lang="tr-TR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400" b="1" dirty="0" smtClean="0"/>
              <a:t>Paket yapısı</a:t>
            </a:r>
            <a:endParaRPr lang="tr-TR" sz="2400" dirty="0" smtClean="0"/>
          </a:p>
          <a:p>
            <a:pPr algn="just">
              <a:lnSpc>
                <a:spcPct val="150000"/>
              </a:lnSpc>
              <a:buNone/>
            </a:pPr>
            <a:r>
              <a:rPr lang="tr-TR" sz="2400" dirty="0" smtClean="0"/>
              <a:t>	</a:t>
            </a:r>
            <a:r>
              <a:rPr lang="tr-TR" sz="2400" dirty="0" smtClean="0"/>
              <a:t>İşlemcilerdeki paket/</a:t>
            </a:r>
            <a:r>
              <a:rPr lang="tr-TR" sz="2400" dirty="0" err="1" smtClean="0"/>
              <a:t>pin</a:t>
            </a:r>
            <a:r>
              <a:rPr lang="tr-TR" sz="2400" dirty="0" smtClean="0"/>
              <a:t> yapısıyla </a:t>
            </a:r>
            <a:r>
              <a:rPr lang="tr-TR" sz="2400" dirty="0" err="1" smtClean="0"/>
              <a:t>anakart</a:t>
            </a:r>
            <a:r>
              <a:rPr lang="tr-TR" sz="2400" dirty="0" smtClean="0"/>
              <a:t> soket yapısı birbirinin aynısı olmalıdır. İşlemciler soket yada </a:t>
            </a:r>
            <a:r>
              <a:rPr lang="tr-TR" sz="2400" dirty="0" err="1" smtClean="0"/>
              <a:t>slot</a:t>
            </a:r>
            <a:r>
              <a:rPr lang="tr-TR" sz="2400" dirty="0" smtClean="0"/>
              <a:t> yapıda </a:t>
            </a:r>
            <a:r>
              <a:rPr lang="tr-TR" sz="2400" dirty="0" smtClean="0"/>
              <a:t>olabilirler.</a:t>
            </a:r>
            <a:endParaRPr lang="tr-TR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48120" y="3212976"/>
            <a:ext cx="3188376" cy="3645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TEŞEKKÜRLER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tr-TR" sz="2800" b="1" cap="small" dirty="0" smtClean="0"/>
              <a:t>BİLGİSAYARIN DONANIM </a:t>
            </a:r>
            <a:r>
              <a:rPr lang="tr-TR" sz="2800" b="1" cap="small" dirty="0" smtClean="0"/>
              <a:t>PARÇALARI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None/>
            </a:pPr>
            <a:r>
              <a:rPr lang="tr-TR" sz="2000" b="1" dirty="0" smtClean="0"/>
              <a:t>İşlemci</a:t>
            </a:r>
            <a:endParaRPr lang="tr-TR" sz="2000" dirty="0" smtClean="0"/>
          </a:p>
          <a:p>
            <a:pPr algn="just">
              <a:lnSpc>
                <a:spcPct val="150000"/>
              </a:lnSpc>
            </a:pPr>
            <a:r>
              <a:rPr lang="tr-TR" sz="2000" dirty="0" smtClean="0"/>
              <a:t>Bilgisayardaki tüm görevlerini yerine getiren, yönlendiren ve bilgisayarın beyni gibi tüm işlemleri yapan donanım birimidir. </a:t>
            </a:r>
            <a:endParaRPr lang="tr-TR" sz="2000" dirty="0" smtClean="0"/>
          </a:p>
          <a:p>
            <a:pPr algn="just">
              <a:lnSpc>
                <a:spcPct val="150000"/>
              </a:lnSpc>
            </a:pPr>
            <a:r>
              <a:rPr lang="tr-TR" sz="2000" dirty="0" smtClean="0"/>
              <a:t>Bilgisayarın en önemli bileşenidir. </a:t>
            </a:r>
            <a:endParaRPr lang="tr-TR" sz="2000" dirty="0" smtClean="0"/>
          </a:p>
          <a:p>
            <a:pPr algn="just">
              <a:lnSpc>
                <a:spcPct val="150000"/>
              </a:lnSpc>
            </a:pPr>
            <a:r>
              <a:rPr lang="tr-TR" sz="2000" dirty="0" smtClean="0"/>
              <a:t>Milyonlarca </a:t>
            </a:r>
            <a:r>
              <a:rPr lang="tr-TR" sz="2000" dirty="0" smtClean="0"/>
              <a:t>transistor den oluşur.</a:t>
            </a:r>
            <a:endParaRPr lang="tr-TR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2052" y="3933056"/>
            <a:ext cx="4501947" cy="2924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tr-TR" dirty="0" smtClean="0"/>
              <a:t>İşlemcilerin temelde yaptığı işler:</a:t>
            </a:r>
          </a:p>
          <a:p>
            <a:pPr lvl="0" algn="just">
              <a:lnSpc>
                <a:spcPct val="150000"/>
              </a:lnSpc>
            </a:pPr>
            <a:r>
              <a:rPr lang="tr-TR" dirty="0" smtClean="0"/>
              <a:t>Bellekler arası veri taşıma ve kopyalama işlemleri.</a:t>
            </a:r>
          </a:p>
          <a:p>
            <a:pPr lvl="0" algn="just">
              <a:lnSpc>
                <a:spcPct val="150000"/>
              </a:lnSpc>
            </a:pPr>
            <a:r>
              <a:rPr lang="tr-TR" dirty="0" smtClean="0"/>
              <a:t>Aritmetiksel ve mantıksal işlemler.</a:t>
            </a:r>
          </a:p>
          <a:p>
            <a:pPr lvl="0" algn="just">
              <a:lnSpc>
                <a:spcPct val="150000"/>
              </a:lnSpc>
            </a:pPr>
            <a:r>
              <a:rPr lang="tr-TR" dirty="0" smtClean="0"/>
              <a:t>Dallanma kontrol işlemleri.</a:t>
            </a:r>
          </a:p>
          <a:p>
            <a:pPr algn="just">
              <a:lnSpc>
                <a:spcPct val="150000"/>
              </a:lnSpc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>
              <a:lnSpc>
                <a:spcPct val="150000"/>
              </a:lnSpc>
              <a:buNone/>
            </a:pPr>
            <a:r>
              <a:rPr lang="tr-TR" b="1" dirty="0" smtClean="0"/>
              <a:t>İşlemciye ait bileşenler</a:t>
            </a:r>
            <a:endParaRPr lang="tr-TR" dirty="0" smtClean="0"/>
          </a:p>
          <a:p>
            <a:pPr lvl="1" algn="just">
              <a:lnSpc>
                <a:spcPct val="150000"/>
              </a:lnSpc>
            </a:pPr>
            <a:r>
              <a:rPr lang="tr-TR" dirty="0" smtClean="0"/>
              <a:t>ALU (Aritmetik ve mantıksal işlem birimi</a:t>
            </a:r>
            <a:r>
              <a:rPr lang="tr-TR" dirty="0" smtClean="0"/>
              <a:t>)</a:t>
            </a:r>
            <a:endParaRPr lang="tr-TR" sz="2000" dirty="0" smtClean="0"/>
          </a:p>
          <a:p>
            <a:pPr lvl="1" algn="just">
              <a:lnSpc>
                <a:spcPct val="150000"/>
              </a:lnSpc>
            </a:pPr>
            <a:r>
              <a:rPr lang="tr-TR" dirty="0" smtClean="0"/>
              <a:t>Program Sayıcı ( Program </a:t>
            </a:r>
            <a:r>
              <a:rPr lang="tr-TR" dirty="0" err="1" smtClean="0"/>
              <a:t>Counter</a:t>
            </a:r>
            <a:r>
              <a:rPr lang="tr-TR" dirty="0" smtClean="0"/>
              <a:t>)</a:t>
            </a:r>
            <a:endParaRPr lang="tr-TR" sz="2000" dirty="0" smtClean="0"/>
          </a:p>
          <a:p>
            <a:pPr lvl="1" algn="just">
              <a:lnSpc>
                <a:spcPct val="150000"/>
              </a:lnSpc>
            </a:pPr>
            <a:r>
              <a:rPr lang="tr-TR" dirty="0" smtClean="0"/>
              <a:t>Kod kaydedici (</a:t>
            </a:r>
            <a:r>
              <a:rPr lang="tr-TR" dirty="0" err="1" smtClean="0"/>
              <a:t>Instruction</a:t>
            </a:r>
            <a:r>
              <a:rPr lang="tr-TR" dirty="0" smtClean="0"/>
              <a:t> </a:t>
            </a:r>
            <a:r>
              <a:rPr lang="tr-TR" dirty="0" err="1" smtClean="0"/>
              <a:t>register</a:t>
            </a:r>
            <a:r>
              <a:rPr lang="tr-TR" dirty="0" smtClean="0"/>
              <a:t>)</a:t>
            </a:r>
            <a:endParaRPr lang="tr-TR" sz="2000" dirty="0" smtClean="0"/>
          </a:p>
          <a:p>
            <a:pPr lvl="1" algn="just">
              <a:lnSpc>
                <a:spcPct val="150000"/>
              </a:lnSpc>
            </a:pPr>
            <a:r>
              <a:rPr lang="tr-TR" dirty="0" smtClean="0"/>
              <a:t>Kod çözücü ( </a:t>
            </a:r>
            <a:r>
              <a:rPr lang="tr-TR" dirty="0" err="1" smtClean="0"/>
              <a:t>Instruction</a:t>
            </a:r>
            <a:r>
              <a:rPr lang="tr-TR" dirty="0" smtClean="0"/>
              <a:t> </a:t>
            </a:r>
            <a:r>
              <a:rPr lang="tr-TR" dirty="0" err="1" smtClean="0"/>
              <a:t>decoder</a:t>
            </a:r>
            <a:r>
              <a:rPr lang="tr-TR" dirty="0" smtClean="0"/>
              <a:t>)</a:t>
            </a:r>
            <a:endParaRPr lang="tr-TR" sz="2000" dirty="0" smtClean="0"/>
          </a:p>
          <a:p>
            <a:pPr lvl="1" algn="just">
              <a:lnSpc>
                <a:spcPct val="150000"/>
              </a:lnSpc>
            </a:pPr>
            <a:r>
              <a:rPr lang="tr-TR" dirty="0" smtClean="0"/>
              <a:t>Kaydediciler (</a:t>
            </a:r>
            <a:r>
              <a:rPr lang="tr-TR" dirty="0" err="1" smtClean="0"/>
              <a:t>Registery</a:t>
            </a:r>
            <a:r>
              <a:rPr lang="tr-TR" dirty="0" smtClean="0"/>
              <a:t>):</a:t>
            </a:r>
            <a:endParaRPr lang="tr-TR" sz="2000" dirty="0" smtClean="0"/>
          </a:p>
          <a:p>
            <a:pPr lvl="1" algn="just">
              <a:lnSpc>
                <a:spcPct val="150000"/>
              </a:lnSpc>
            </a:pPr>
            <a:r>
              <a:rPr lang="tr-TR" dirty="0" smtClean="0"/>
              <a:t>Bayraklar (</a:t>
            </a:r>
            <a:r>
              <a:rPr lang="tr-TR" dirty="0" err="1" smtClean="0"/>
              <a:t>Flags</a:t>
            </a:r>
            <a:r>
              <a:rPr lang="tr-TR" dirty="0" smtClean="0"/>
              <a:t>)</a:t>
            </a:r>
            <a:endParaRPr lang="tr-TR" sz="2000" dirty="0" smtClean="0"/>
          </a:p>
          <a:p>
            <a:pPr algn="just">
              <a:lnSpc>
                <a:spcPct val="150000"/>
              </a:lnSpc>
            </a:pP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>
              <a:lnSpc>
                <a:spcPct val="150000"/>
              </a:lnSpc>
              <a:buNone/>
            </a:pPr>
            <a:r>
              <a:rPr lang="tr-TR" b="1" dirty="0" smtClean="0"/>
              <a:t>İşlemci seçimi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tr-TR" b="1" dirty="0" smtClean="0"/>
              <a:t>Hız</a:t>
            </a:r>
          </a:p>
          <a:p>
            <a:pPr marL="365760" lvl="1" indent="-283464" algn="just">
              <a:lnSpc>
                <a:spcPct val="150000"/>
              </a:lnSpc>
              <a:spcBef>
                <a:spcPts val="600"/>
              </a:spcBef>
              <a:buSzPct val="80000"/>
              <a:buNone/>
            </a:pPr>
            <a:r>
              <a:rPr lang="tr-TR" b="1" dirty="0" smtClean="0"/>
              <a:t>	</a:t>
            </a:r>
            <a:r>
              <a:rPr lang="tr-TR" dirty="0" smtClean="0"/>
              <a:t>Dijital sistemlerde bir işlemi yapabilme süresini belirleyen ve aynı sistemdeki farklı bileşenlerin senkronizasyonunu sağlamak üzere </a:t>
            </a:r>
            <a:r>
              <a:rPr lang="tr-TR" dirty="0" err="1" smtClean="0"/>
              <a:t>clock</a:t>
            </a:r>
            <a:r>
              <a:rPr lang="tr-TR" dirty="0" smtClean="0"/>
              <a:t>(saat) işareti denilen kare dalga sinyali uygulanır. Bu işaretin frekanssı ne kadar hızlı olursa uygulandığı sistem o kadar hızlı çalışacaktır. </a:t>
            </a:r>
            <a:endParaRPr lang="tr-TR" sz="2000" dirty="0" smtClean="0"/>
          </a:p>
          <a:p>
            <a:pPr algn="just">
              <a:lnSpc>
                <a:spcPct val="150000"/>
              </a:lnSpc>
              <a:buNone/>
            </a:pPr>
            <a:endParaRPr lang="tr-TR" b="1" dirty="0" smtClean="0"/>
          </a:p>
          <a:p>
            <a:pPr algn="just">
              <a:lnSpc>
                <a:spcPct val="150000"/>
              </a:lnSpc>
            </a:pP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b="1" dirty="0" smtClean="0"/>
              <a:t>Bit genişliği</a:t>
            </a:r>
          </a:p>
          <a:p>
            <a:pPr marL="365760" lvl="1" indent="-283464" algn="just">
              <a:lnSpc>
                <a:spcPct val="150000"/>
              </a:lnSpc>
              <a:spcBef>
                <a:spcPts val="600"/>
              </a:spcBef>
              <a:buSzPct val="80000"/>
              <a:buNone/>
            </a:pPr>
            <a:r>
              <a:rPr lang="tr-TR" dirty="0" smtClean="0"/>
              <a:t>	</a:t>
            </a:r>
            <a:r>
              <a:rPr lang="tr-TR" dirty="0" smtClean="0"/>
              <a:t>İşlemcinin işlem yaparken kullandığı sayıların bit olarak büyüklüğünü gösterir. Örneğin 64 bit işlemci aynı anda 64 bitlik iki sayıyı toplayabilir.</a:t>
            </a:r>
            <a:endParaRPr lang="tr-TR" sz="2000" dirty="0" smtClean="0"/>
          </a:p>
          <a:p>
            <a:pPr algn="just">
              <a:lnSpc>
                <a:spcPct val="150000"/>
              </a:lnSpc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b="1" dirty="0" smtClean="0"/>
              <a:t>FSB </a:t>
            </a:r>
            <a:r>
              <a:rPr lang="tr-TR" b="1" dirty="0" smtClean="0"/>
              <a:t>hızı</a:t>
            </a:r>
          </a:p>
          <a:p>
            <a:pPr marL="365760" lvl="1" indent="-283464" algn="just">
              <a:lnSpc>
                <a:spcPct val="150000"/>
              </a:lnSpc>
              <a:spcBef>
                <a:spcPts val="600"/>
              </a:spcBef>
              <a:buSzPct val="80000"/>
              <a:buNone/>
            </a:pPr>
            <a:r>
              <a:rPr lang="tr-TR" b="1" dirty="0" smtClean="0"/>
              <a:t>	</a:t>
            </a:r>
            <a:r>
              <a:rPr lang="tr-TR" dirty="0" smtClean="0"/>
              <a:t>İşlemcinin kuzey köprüsüyle iletişim hızını gösterir. 64 bit paralel veri genişliğine sahiptir.</a:t>
            </a:r>
            <a:endParaRPr lang="tr-TR" sz="2000" dirty="0" smtClean="0"/>
          </a:p>
          <a:p>
            <a:pPr algn="just">
              <a:lnSpc>
                <a:spcPct val="150000"/>
              </a:lnSpc>
              <a:buNone/>
            </a:pPr>
            <a:endParaRPr lang="tr-TR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b="1" dirty="0" err="1" smtClean="0"/>
              <a:t>Level</a:t>
            </a:r>
            <a:r>
              <a:rPr lang="tr-TR" b="1" dirty="0" smtClean="0"/>
              <a:t> 1/2/3 (L1/2/3) </a:t>
            </a:r>
            <a:r>
              <a:rPr lang="tr-TR" b="1" dirty="0" err="1" smtClean="0"/>
              <a:t>cache</a:t>
            </a:r>
            <a:endParaRPr lang="tr-TR" b="1" dirty="0" smtClean="0"/>
          </a:p>
          <a:p>
            <a:pPr algn="just">
              <a:lnSpc>
                <a:spcPct val="150000"/>
              </a:lnSpc>
              <a:buNone/>
            </a:pPr>
            <a:r>
              <a:rPr lang="tr-TR" dirty="0" smtClean="0"/>
              <a:t>	</a:t>
            </a:r>
            <a:r>
              <a:rPr lang="tr-TR" dirty="0" smtClean="0"/>
              <a:t>RAM’a göre daha hızlı olan geçici hafıza birimleridir. CPU içerisinde bulunurlar. RAM’a erişimi hızlandırırlar. 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000" b="1" dirty="0" smtClean="0"/>
              <a:t>Çekirdek </a:t>
            </a:r>
            <a:r>
              <a:rPr lang="tr-TR" sz="2000" b="1" dirty="0" smtClean="0"/>
              <a:t>sayısı</a:t>
            </a:r>
          </a:p>
          <a:p>
            <a:pPr algn="just">
              <a:lnSpc>
                <a:spcPct val="150000"/>
              </a:lnSpc>
              <a:buNone/>
            </a:pPr>
            <a:r>
              <a:rPr lang="tr-TR" sz="2000" b="1" dirty="0" smtClean="0"/>
              <a:t>	</a:t>
            </a:r>
            <a:r>
              <a:rPr lang="tr-TR" sz="2000" dirty="0" smtClean="0"/>
              <a:t>İşlemci içerisinde birbirinden bağımsız olarak komut çalıştırabilen her yapıya çekirdek denir. Çekirdekler birbirinden bağımsız </a:t>
            </a:r>
            <a:r>
              <a:rPr lang="tr-TR" sz="2000" dirty="0" err="1" smtClean="0"/>
              <a:t>FSB’ye</a:t>
            </a:r>
            <a:r>
              <a:rPr lang="tr-TR" sz="2000" dirty="0" smtClean="0"/>
              <a:t> </a:t>
            </a:r>
            <a:r>
              <a:rPr lang="tr-TR" sz="2000" dirty="0" smtClean="0"/>
              <a:t>sahiptir.</a:t>
            </a:r>
            <a:endParaRPr lang="tr-TR" sz="2000" b="1" dirty="0" smtClean="0"/>
          </a:p>
          <a:p>
            <a:pPr algn="just">
              <a:lnSpc>
                <a:spcPct val="150000"/>
              </a:lnSpc>
            </a:pPr>
            <a:endParaRPr lang="tr-TR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924710"/>
            <a:ext cx="3419872" cy="3933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158</TotalTime>
  <Words>115</Words>
  <Application>Microsoft Office PowerPoint</Application>
  <PresentationFormat>Ekran Gösterisi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Gündönümü</vt:lpstr>
      <vt:lpstr>BİLGİSAYAR DONANIMI DERSİ (6.HAFTA)</vt:lpstr>
      <vt:lpstr>BİLGİSAYARIN DONANIM PARÇALARI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TEŞEKKÜRLER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BİLGİSAYAR DONANIMI DERSİ (6.HAFTA)</dc:title>
  <dc:creator>ayata</dc:creator>
  <cp:lastModifiedBy>ayata</cp:lastModifiedBy>
  <cp:revision>14</cp:revision>
  <dcterms:created xsi:type="dcterms:W3CDTF">2016-10-06T11:15:37Z</dcterms:created>
  <dcterms:modified xsi:type="dcterms:W3CDTF">2016-10-06T13:53:58Z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0B0C55B7-7BFA-43DB-9ABB-087F8F30C8E7</vt:lpwstr>
  </property>
  <property fmtid="{D5CDD505-2E9C-101B-9397-08002B2CF9AE}" pid="3" name="ArticulatePath">
    <vt:lpwstr>Sunu4</vt:lpwstr>
  </property>
</Properties>
</file>