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65B1C9-42C6-43B1-A3AA-1FB02F5A0D80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308893-3D5E-4A88-96B8-456F2FFDD955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7926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cap="small" dirty="0" smtClean="0"/>
              <a:t>AMAÇ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	Bu bölümde Windows 7 işletim sistemi tanımak ve masaüstü işlemleri öğrenebilmek. 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ARAŞTIRMA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	</a:t>
            </a:r>
            <a:r>
              <a:rPr lang="tr-TR" dirty="0" smtClean="0"/>
              <a:t>Windows 7 işletim sistemini bilgisayarınıza kurarak inceleyiniz.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YAZILIM KURULUMU VE YÖNETİMİ </a:t>
            </a:r>
            <a:r>
              <a:rPr lang="tr-TR" sz="4000" dirty="0" smtClean="0"/>
              <a:t>DERSİ</a:t>
            </a:r>
            <a:r>
              <a:rPr lang="tr-TR" sz="1800" dirty="0" smtClean="0"/>
              <a:t>(6. </a:t>
            </a:r>
            <a:r>
              <a:rPr lang="tr-TR" sz="1800" dirty="0" smtClean="0"/>
              <a:t>HAFTA)</a:t>
            </a:r>
            <a:endParaRPr lang="tr-T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tr-TR" i="1" dirty="0" smtClean="0"/>
              <a:t>Grafik/ Değiştirilebilir Grafikleri Yapılandır</a:t>
            </a:r>
            <a:r>
              <a:rPr lang="tr-TR" dirty="0" smtClean="0"/>
              <a:t>” seçenekleri genel bir seçenek olmayıp sistemde yüklü olan ekran kartına göre değişebilmektedir.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tr-TR" i="1" dirty="0" smtClean="0"/>
              <a:t>Görünüm</a:t>
            </a:r>
            <a:r>
              <a:rPr lang="tr-TR" dirty="0" smtClean="0"/>
              <a:t>” seçeneği seçildiğinde şekil 12’deki menüyle karşılaşılır burada masaüstündeki öğelerin nasıl görüntüleneceği hakkında ayarlar yapılabilir.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 smtClean="0"/>
              <a:t>“</a:t>
            </a:r>
            <a:r>
              <a:rPr lang="tr-TR" i="1" dirty="0" smtClean="0"/>
              <a:t>Sıralama ölçütü</a:t>
            </a:r>
            <a:r>
              <a:rPr lang="tr-TR" dirty="0" smtClean="0"/>
              <a:t>” seçeneği seçildiğinde şekil 13’deki menüyle karşılaşılır burada masaüstündeki öğelerin hangi kritere göre dizileceğini belirler.</a:t>
            </a:r>
          </a:p>
          <a:p>
            <a:pPr algn="just">
              <a:lnSpc>
                <a:spcPct val="160000"/>
              </a:lnSpc>
            </a:pPr>
            <a:r>
              <a:rPr lang="tr-TR" dirty="0" smtClean="0"/>
              <a:t>“</a:t>
            </a:r>
            <a:r>
              <a:rPr lang="tr-TR" i="1" dirty="0" smtClean="0"/>
              <a:t>Yenile</a:t>
            </a:r>
            <a:r>
              <a:rPr lang="tr-TR" dirty="0" smtClean="0"/>
              <a:t>” masaüstünün yeniden görüntülenmesini sağlar. “</a:t>
            </a:r>
            <a:r>
              <a:rPr lang="tr-TR" i="1" dirty="0" smtClean="0"/>
              <a:t>Yapıştır</a:t>
            </a:r>
            <a:r>
              <a:rPr lang="tr-TR" dirty="0" smtClean="0"/>
              <a:t>” daha önce “</a:t>
            </a:r>
            <a:r>
              <a:rPr lang="tr-TR" i="1" dirty="0" smtClean="0"/>
              <a:t>Kopyala</a:t>
            </a:r>
            <a:r>
              <a:rPr lang="tr-TR" dirty="0" smtClean="0"/>
              <a:t>” ya da “</a:t>
            </a:r>
            <a:r>
              <a:rPr lang="tr-TR" i="1" dirty="0" smtClean="0"/>
              <a:t>Kes</a:t>
            </a:r>
            <a:r>
              <a:rPr lang="tr-TR" dirty="0" smtClean="0"/>
              <a:t>” yapılmış klasör ve/veya dosyanın masaüstüne yapıştırılmasını sağlar.“</a:t>
            </a:r>
            <a:r>
              <a:rPr lang="tr-TR" i="1" dirty="0" smtClean="0"/>
              <a:t>Yeni</a:t>
            </a:r>
            <a:r>
              <a:rPr lang="tr-TR" dirty="0" smtClean="0"/>
              <a:t>” klasör ya da dosya oluşturmamızı sağlar.</a:t>
            </a:r>
          </a:p>
          <a:p>
            <a:pPr algn="just">
              <a:lnSpc>
                <a:spcPct val="16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Görev çubuğu üzerinde sağ tıklamak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6403662" cy="2907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“</a:t>
            </a:r>
            <a:r>
              <a:rPr lang="tr-TR" i="1" dirty="0" smtClean="0"/>
              <a:t>Görev Yöneticisi’ni başlat</a:t>
            </a:r>
            <a:r>
              <a:rPr lang="tr-TR" dirty="0" smtClean="0"/>
              <a:t>” seçeneği seçildiğinde </a:t>
            </a:r>
            <a:r>
              <a:rPr lang="tr-TR" dirty="0" smtClean="0"/>
              <a:t>;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06"/>
            <a:ext cx="4392901" cy="432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 “</a:t>
            </a:r>
            <a:r>
              <a:rPr lang="tr-TR" sz="2400" i="1" dirty="0" smtClean="0"/>
              <a:t>İşlemler</a:t>
            </a:r>
            <a:r>
              <a:rPr lang="tr-TR" sz="2400" dirty="0" smtClean="0"/>
              <a:t>” sekmesinde bilgisayarda çalışan tüm işlemlere ait, hangi kullanıcı tarafından başlatıldığı, ne kadar işlemci ve bellek kullandığı gibi detaylı veriler gösterilir.</a:t>
            </a:r>
          </a:p>
          <a:p>
            <a:pPr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412" y="3143272"/>
            <a:ext cx="3786182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“</a:t>
            </a:r>
            <a:r>
              <a:rPr lang="tr-TR" sz="2400" i="1" dirty="0" smtClean="0"/>
              <a:t>Performans</a:t>
            </a:r>
            <a:r>
              <a:rPr lang="tr-TR" sz="2400" dirty="0" smtClean="0"/>
              <a:t>” sekmesinde anlık işlemci ve bellek kullanım oranını grafik olarak görülebilir, burada “</a:t>
            </a:r>
            <a:r>
              <a:rPr lang="tr-TR" sz="2400" i="1" dirty="0" smtClean="0"/>
              <a:t>Kaynak İzleyici</a:t>
            </a:r>
            <a:r>
              <a:rPr lang="tr-TR" sz="2400" dirty="0" smtClean="0"/>
              <a:t>” seçeneğiyle daha detaylı bilgiler elde edilebilir.</a:t>
            </a:r>
          </a:p>
          <a:p>
            <a:pPr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43248"/>
            <a:ext cx="4352517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/>
              <a:t>Başlat menüsü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Başlat menüsü aracılığıyla, bilgisayarda yüklü olan programlardan birini çalıştırmaya, dosya ya da klasörleri aramaya, yüklü aygıtlarla ilgili seçeneklere ulaşılabilir. </a:t>
            </a: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928934"/>
            <a:ext cx="328614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/>
              <a:t>Bilgisayar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Sabit disk, disket, </a:t>
            </a:r>
            <a:r>
              <a:rPr lang="tr-TR" sz="2000" dirty="0" err="1" smtClean="0"/>
              <a:t>Cd</a:t>
            </a:r>
            <a:r>
              <a:rPr lang="tr-TR" sz="2000" dirty="0" smtClean="0"/>
              <a:t>/</a:t>
            </a:r>
            <a:r>
              <a:rPr lang="tr-TR" sz="2000" dirty="0" err="1" smtClean="0"/>
              <a:t>Dvd</a:t>
            </a:r>
            <a:r>
              <a:rPr lang="tr-TR" sz="2000" dirty="0" smtClean="0"/>
              <a:t> ve varsa harici depolama birimleri ile tarayıcı, yazıcı gibi diğer çevre birimlerine erişimi sağlar. Bilgisayara yeni bir aygıt yüklendiği zaman(</a:t>
            </a:r>
            <a:r>
              <a:rPr lang="tr-TR" sz="2000" dirty="0" err="1" smtClean="0"/>
              <a:t>usb</a:t>
            </a:r>
            <a:r>
              <a:rPr lang="tr-TR" sz="2000" dirty="0" smtClean="0"/>
              <a:t> bellek gibi) bu aygıta “</a:t>
            </a:r>
            <a:r>
              <a:rPr lang="tr-TR" sz="2000" i="1" dirty="0" smtClean="0"/>
              <a:t>Bilgisayarım</a:t>
            </a:r>
            <a:r>
              <a:rPr lang="tr-TR" sz="2000" dirty="0" smtClean="0"/>
              <a:t>” penceresinden ulaşılabilir.</a:t>
            </a:r>
          </a:p>
          <a:p>
            <a:pPr algn="just">
              <a:lnSpc>
                <a:spcPct val="150000"/>
              </a:lnSpc>
              <a:buNone/>
            </a:pP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436" y="3890807"/>
            <a:ext cx="5760720" cy="2895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/>
              <a:t>Yardım ve Destek 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Bu menü genel olarak Windows 7 hakkında bilgi almak için kullanılır, şekil 25’te görülen “</a:t>
            </a:r>
            <a:r>
              <a:rPr lang="tr-TR" sz="2000" i="1" dirty="0" smtClean="0"/>
              <a:t>Yardımda ara</a:t>
            </a:r>
            <a:r>
              <a:rPr lang="tr-TR" sz="2000" dirty="0" smtClean="0"/>
              <a:t>” arama kutusuna yazılacak konu başlığıyla ilgili yardım konularının listelenmesini sağlanabilir.</a:t>
            </a:r>
          </a:p>
          <a:p>
            <a:pPr algn="just">
              <a:lnSpc>
                <a:spcPct val="150000"/>
              </a:lnSpc>
              <a:buNone/>
            </a:pP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429024"/>
            <a:ext cx="3214678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/>
              <a:t>Donatılar 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Bu bölüm içinde günlük hayatta bilgisayar kullanımı esnasında sıklıkla ihtiyaç duyduğumuz programlar </a:t>
            </a:r>
            <a:r>
              <a:rPr lang="tr-TR" sz="2400" dirty="0" smtClean="0"/>
              <a:t>bulunmaktadır.</a:t>
            </a:r>
          </a:p>
          <a:p>
            <a:pPr lvl="1" algn="just">
              <a:lnSpc>
                <a:spcPct val="150000"/>
              </a:lnSpc>
            </a:pPr>
            <a:r>
              <a:rPr lang="tr-TR" sz="2000" b="1" dirty="0" smtClean="0"/>
              <a:t>Çalıştır</a:t>
            </a:r>
          </a:p>
          <a:p>
            <a:pPr lvl="1" algn="just">
              <a:lnSpc>
                <a:spcPct val="150000"/>
              </a:lnSpc>
            </a:pPr>
            <a:r>
              <a:rPr lang="tr-TR" sz="2000" b="1" dirty="0" smtClean="0"/>
              <a:t>Hesap </a:t>
            </a:r>
            <a:r>
              <a:rPr lang="tr-TR" sz="2000" b="1" dirty="0" smtClean="0"/>
              <a:t>Makinesi</a:t>
            </a:r>
          </a:p>
          <a:p>
            <a:pPr lvl="1" algn="just">
              <a:lnSpc>
                <a:spcPct val="150000"/>
              </a:lnSpc>
            </a:pPr>
            <a:r>
              <a:rPr lang="tr-TR" sz="2000" b="1" dirty="0" smtClean="0"/>
              <a:t>Komut </a:t>
            </a:r>
            <a:r>
              <a:rPr lang="tr-TR" sz="2000" b="1" dirty="0" smtClean="0"/>
              <a:t>istemi</a:t>
            </a:r>
            <a:endParaRPr lang="tr-TR" sz="2000" b="1" dirty="0" smtClean="0"/>
          </a:p>
          <a:p>
            <a:pPr lvl="1" algn="just">
              <a:lnSpc>
                <a:spcPct val="150000"/>
              </a:lnSpc>
            </a:pPr>
            <a:r>
              <a:rPr lang="tr-TR" sz="2000" b="1" dirty="0" err="1" smtClean="0"/>
              <a:t>Paint</a:t>
            </a:r>
            <a:endParaRPr lang="tr-TR" sz="2000" b="1" dirty="0" smtClean="0"/>
          </a:p>
          <a:p>
            <a:pPr lvl="1" algn="just">
              <a:lnSpc>
                <a:spcPct val="150000"/>
              </a:lnSpc>
            </a:pPr>
            <a:r>
              <a:rPr lang="tr-TR" sz="2000" b="1" dirty="0" smtClean="0"/>
              <a:t>Ses </a:t>
            </a:r>
            <a:r>
              <a:rPr lang="tr-TR" sz="2000" b="1" dirty="0" smtClean="0"/>
              <a:t>Kaydedici</a:t>
            </a:r>
          </a:p>
          <a:p>
            <a:pPr lvl="1" algn="just">
              <a:lnSpc>
                <a:spcPct val="150000"/>
              </a:lnSpc>
            </a:pPr>
            <a:r>
              <a:rPr lang="tr-TR" sz="2000" b="1" dirty="0" smtClean="0"/>
              <a:t>Windows Gezgini</a:t>
            </a:r>
            <a:endParaRPr lang="tr-T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tr-TR" sz="3200" b="1" cap="small" dirty="0" smtClean="0"/>
              <a:t>Windows 7 işletim sistemi tanıtımı ve masaüstü </a:t>
            </a:r>
            <a:r>
              <a:rPr lang="tr-TR" sz="3200" b="1" cap="small" dirty="0" smtClean="0"/>
              <a:t>işlemleri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Windows işletim sisteminin kullanıcı ile etkileşimi etkileşimi sağlayan görsel bir arabirime Masaüstü(</a:t>
            </a:r>
            <a:r>
              <a:rPr lang="tr-TR" sz="2800" dirty="0" err="1" smtClean="0"/>
              <a:t>desktop</a:t>
            </a:r>
            <a:r>
              <a:rPr lang="tr-TR" sz="2800" dirty="0" smtClean="0"/>
              <a:t>) denir. 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00438"/>
            <a:ext cx="521494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TEŞEKKÜRLER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4102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tr-TR" sz="2000" b="1" dirty="0" smtClean="0"/>
              <a:t>Masaüstü simgeleri: </a:t>
            </a:r>
            <a:r>
              <a:rPr lang="tr-TR" sz="2000" dirty="0" smtClean="0"/>
              <a:t>Programlar, programlara ait kısa yollar, dosya ve klasörler yer alır.</a:t>
            </a:r>
          </a:p>
          <a:p>
            <a:pPr algn="just">
              <a:lnSpc>
                <a:spcPct val="170000"/>
              </a:lnSpc>
            </a:pPr>
            <a:r>
              <a:rPr lang="tr-TR" sz="2000" b="1" dirty="0" smtClean="0"/>
              <a:t>Başlat Menüsü: </a:t>
            </a:r>
            <a:r>
              <a:rPr lang="tr-TR" sz="2000" dirty="0" smtClean="0"/>
              <a:t>Bilgisayarda yüklü olan programlardan birini çalıştırmaya, dosya ya da klasörleri aramaya, yüklü aygıtlarla ilgili seçeneklere başlat menüsü aracılığıyla ulaşılır.</a:t>
            </a:r>
          </a:p>
          <a:p>
            <a:pPr algn="just">
              <a:lnSpc>
                <a:spcPct val="170000"/>
              </a:lnSpc>
            </a:pPr>
            <a:r>
              <a:rPr lang="tr-TR" sz="2000" b="1" dirty="0" smtClean="0"/>
              <a:t>Görev çubuğu: </a:t>
            </a:r>
            <a:r>
              <a:rPr lang="tr-TR" sz="2000" dirty="0" smtClean="0"/>
              <a:t>Çalışan programlara ait simgelerin bulunduğu kısımdır.</a:t>
            </a:r>
          </a:p>
          <a:p>
            <a:pPr algn="just">
              <a:lnSpc>
                <a:spcPct val="170000"/>
              </a:lnSpc>
            </a:pPr>
            <a:r>
              <a:rPr lang="tr-TR" sz="2000" b="1" dirty="0" smtClean="0"/>
              <a:t>Bildirim alanı: </a:t>
            </a:r>
            <a:r>
              <a:rPr lang="tr-TR" sz="2000" b="1" dirty="0" smtClean="0"/>
              <a:t> </a:t>
            </a:r>
            <a:r>
              <a:rPr lang="tr-TR" sz="2000" dirty="0" smtClean="0"/>
              <a:t>Ses</a:t>
            </a:r>
            <a:r>
              <a:rPr lang="tr-TR" sz="2000" dirty="0" smtClean="0"/>
              <a:t>, ağ, tarih ve saat işlemleri gibi bazı uygulamaların yer aldığı kısımdır.</a:t>
            </a:r>
          </a:p>
          <a:p>
            <a:pPr algn="just">
              <a:lnSpc>
                <a:spcPct val="170000"/>
              </a:lnSpc>
            </a:pPr>
            <a:r>
              <a:rPr lang="tr-TR" sz="2000" b="1" dirty="0" smtClean="0"/>
              <a:t>Geri Dönüşüm Kutusu: </a:t>
            </a:r>
            <a:r>
              <a:rPr lang="tr-TR" sz="2000" dirty="0" smtClean="0"/>
              <a:t>Silinen dosya ya da klasörlerin geçici olarak depolandığı özel bir klasördür,</a:t>
            </a:r>
            <a:endParaRPr lang="tr-T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/>
              <a:t>Dosya ve Klasör İşlemleri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Klasörler, programlar ve dosyalar için bir kapsayıcıdır, bir çekmeceye benzetilebilir, bir diskteki program ve belgelerin düzenlenmesini sağlar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86190"/>
            <a:ext cx="1862913" cy="2585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Dosyalar ise çeşitli programlara ait, yazı, ses, resim, çizim, video gibi verilerin saklandığı bileşenlerdir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429132"/>
            <a:ext cx="5760720" cy="201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En </a:t>
            </a:r>
            <a:r>
              <a:rPr lang="tr-TR" sz="2800" dirty="0" smtClean="0"/>
              <a:t>çok kullanılan dosya uzantılarının türleri ve hangi programlarla açılabileceği gösterilmiştir.</a:t>
            </a:r>
          </a:p>
          <a:p>
            <a:pPr algn="just">
              <a:lnSpc>
                <a:spcPct val="150000"/>
              </a:lnSpc>
              <a:buNone/>
            </a:pP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876"/>
            <a:ext cx="4435480" cy="290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Dosya ya da Klasörler üzerinde sağ tıklamak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2982346" cy="452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Klasör üzerinde sağ tıklanıp özellikler denildiğinde 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082" y="2158171"/>
            <a:ext cx="3627918" cy="4699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Masaüstünde sağ tıklamak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14554"/>
            <a:ext cx="4789342" cy="4242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</TotalTime>
  <Words>473</Words>
  <Application>Microsoft Office PowerPoint</Application>
  <PresentationFormat>Ekran Gösterisi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Gündönümü</vt:lpstr>
      <vt:lpstr>YAZILIM KURULUMU VE YÖNETİMİ DERSİ(6. HAFTA)</vt:lpstr>
      <vt:lpstr>Windows 7 işletim sistemi tanıtımı ve masaüstü işlemleri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YAZILIM KURULUMU VE YÖNETİMİ DERSİ(6. HAFTA)</dc:title>
  <dc:creator>Melih</dc:creator>
  <cp:lastModifiedBy>Melih</cp:lastModifiedBy>
  <cp:revision>6</cp:revision>
  <dcterms:created xsi:type="dcterms:W3CDTF">2016-10-10T09:03:42Z</dcterms:created>
  <dcterms:modified xsi:type="dcterms:W3CDTF">2016-10-10T13:25:56Z</dcterms:modified>
</cp:coreProperties>
</file>