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0" r:id="rId13"/>
    <p:sldId id="267" r:id="rId14"/>
    <p:sldId id="268" r:id="rId15"/>
    <p:sldId id="269" r:id="rId16"/>
    <p:sldId id="271" r:id="rId17"/>
    <p:sldId id="272" r:id="rId1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96" y="-75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13 Başlık"/>
          <p:cNvSpPr>
            <a:spLocks noGrp="1"/>
          </p:cNvSpPr>
          <p:nvPr>
            <p:ph type="ctrTitle"/>
          </p:nvPr>
        </p:nvSpPr>
        <p:spPr>
          <a:xfrm>
            <a:off x="1432560" y="359898"/>
            <a:ext cx="7406640" cy="1472184"/>
          </a:xfrm>
        </p:spPr>
        <p:txBody>
          <a:bodyPr anchor="b"/>
          <a:lstStyle>
            <a:lvl1pPr algn="l">
              <a:defRPr/>
            </a:lvl1pPr>
            <a:extLst/>
          </a:lstStyle>
          <a:p>
            <a:r>
              <a:rPr kumimoji="0" lang="tr-TR" smtClean="0"/>
              <a:t>Asıl başlık stili için tıklatın</a:t>
            </a:r>
            <a:endParaRPr kumimoji="0" lang="en-US"/>
          </a:p>
        </p:txBody>
      </p:sp>
      <p:sp>
        <p:nvSpPr>
          <p:cNvPr id="22" name="21 Alt Başlık"/>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7" name="6 Veri Yer Tutucusu"/>
          <p:cNvSpPr>
            <a:spLocks noGrp="1"/>
          </p:cNvSpPr>
          <p:nvPr>
            <p:ph type="dt" sz="half" idx="10"/>
          </p:nvPr>
        </p:nvSpPr>
        <p:spPr/>
        <p:txBody>
          <a:bodyPr/>
          <a:lstStyle>
            <a:extLst/>
          </a:lstStyle>
          <a:p>
            <a:fld id="{55046389-A431-4FD1-8D9D-8F426C5CFA73}" type="datetimeFigureOut">
              <a:rPr lang="tr-TR" smtClean="0"/>
              <a:t>06.10.2016</a:t>
            </a:fld>
            <a:endParaRPr lang="tr-TR"/>
          </a:p>
        </p:txBody>
      </p:sp>
      <p:sp>
        <p:nvSpPr>
          <p:cNvPr id="20" name="19 Altbilgi Yer Tutucusu"/>
          <p:cNvSpPr>
            <a:spLocks noGrp="1"/>
          </p:cNvSpPr>
          <p:nvPr>
            <p:ph type="ftr" sz="quarter" idx="11"/>
          </p:nvPr>
        </p:nvSpPr>
        <p:spPr/>
        <p:txBody>
          <a:bodyPr/>
          <a:lstStyle>
            <a:extLst/>
          </a:lstStyle>
          <a:p>
            <a:endParaRPr lang="tr-TR"/>
          </a:p>
        </p:txBody>
      </p:sp>
      <p:sp>
        <p:nvSpPr>
          <p:cNvPr id="10" name="9 Slayt Numarası Yer Tutucusu"/>
          <p:cNvSpPr>
            <a:spLocks noGrp="1"/>
          </p:cNvSpPr>
          <p:nvPr>
            <p:ph type="sldNum" sz="quarter" idx="12"/>
          </p:nvPr>
        </p:nvSpPr>
        <p:spPr/>
        <p:txBody>
          <a:bodyPr/>
          <a:lstStyle>
            <a:extLst/>
          </a:lstStyle>
          <a:p>
            <a:fld id="{402DF7A1-54B0-4EBA-8362-14CEA90307B6}" type="slidenum">
              <a:rPr lang="tr-TR" smtClean="0"/>
              <a:t>‹#›</a:t>
            </a:fld>
            <a:endParaRPr lang="tr-TR"/>
          </a:p>
        </p:txBody>
      </p:sp>
      <p:sp>
        <p:nvSpPr>
          <p:cNvPr id="8" name="7 Oval"/>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Oval"/>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55046389-A431-4FD1-8D9D-8F426C5CFA73}" type="datetimeFigureOut">
              <a:rPr lang="tr-TR" smtClean="0"/>
              <a:t>06.10.2016</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402DF7A1-54B0-4EBA-8362-14CEA90307B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274639"/>
            <a:ext cx="1828800" cy="5851525"/>
          </a:xfrm>
        </p:spPr>
        <p:txBody>
          <a:bodyPr vert="eaVert"/>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1143000" y="274640"/>
            <a:ext cx="556260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55046389-A431-4FD1-8D9D-8F426C5CFA73}" type="datetimeFigureOut">
              <a:rPr lang="tr-TR" smtClean="0"/>
              <a:t>06.10.2016</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402DF7A1-54B0-4EBA-8362-14CEA90307B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55046389-A431-4FD1-8D9D-8F426C5CFA73}" type="datetimeFigureOut">
              <a:rPr lang="tr-TR" smtClean="0"/>
              <a:t>06.10.2016</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402DF7A1-54B0-4EBA-8362-14CEA90307B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6 Dikdörtgen"/>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Başlık"/>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extLst/>
          </a:lstStyle>
          <a:p>
            <a:fld id="{55046389-A431-4FD1-8D9D-8F426C5CFA73}" type="datetimeFigureOut">
              <a:rPr lang="tr-TR" smtClean="0"/>
              <a:t>06.10.2016</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402DF7A1-54B0-4EBA-8362-14CEA90307B6}" type="slidenum">
              <a:rPr lang="tr-TR" smtClean="0"/>
              <a:t>‹#›</a:t>
            </a:fld>
            <a:endParaRPr lang="tr-TR"/>
          </a:p>
        </p:txBody>
      </p:sp>
      <p:sp>
        <p:nvSpPr>
          <p:cNvPr id="10" name="9 Dikdörtgen"/>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Oval"/>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Oval"/>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lstStyle>
            <a:extLst/>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55046389-A431-4FD1-8D9D-8F426C5CFA73}" type="datetimeFigureOut">
              <a:rPr lang="tr-TR" smtClean="0"/>
              <a:t>06.10.2016</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402DF7A1-54B0-4EBA-8362-14CEA90307B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fld id="{55046389-A431-4FD1-8D9D-8F426C5CFA73}" type="datetimeFigureOut">
              <a:rPr lang="tr-TR" smtClean="0"/>
              <a:t>06.10.2016</a:t>
            </a:fld>
            <a:endParaRPr lang="tr-TR"/>
          </a:p>
        </p:txBody>
      </p:sp>
      <p:sp>
        <p:nvSpPr>
          <p:cNvPr id="8" name="7 Altbilgi Yer Tutucusu"/>
          <p:cNvSpPr>
            <a:spLocks noGrp="1"/>
          </p:cNvSpPr>
          <p:nvPr>
            <p:ph type="ftr" sz="quarter" idx="11"/>
          </p:nvPr>
        </p:nvSpPr>
        <p:spPr/>
        <p:txBody>
          <a:bodyPr/>
          <a:lstStyle>
            <a:extLst/>
          </a:lstStyle>
          <a:p>
            <a:endParaRPr lang="tr-TR"/>
          </a:p>
        </p:txBody>
      </p:sp>
      <p:sp>
        <p:nvSpPr>
          <p:cNvPr id="9" name="8 Slayt Numarası Yer Tutucusu"/>
          <p:cNvSpPr>
            <a:spLocks noGrp="1"/>
          </p:cNvSpPr>
          <p:nvPr>
            <p:ph type="sldNum" sz="quarter" idx="12"/>
          </p:nvPr>
        </p:nvSpPr>
        <p:spPr/>
        <p:txBody>
          <a:bodyPr/>
          <a:lstStyle>
            <a:extLst/>
          </a:lstStyle>
          <a:p>
            <a:fld id="{402DF7A1-54B0-4EBA-8362-14CEA90307B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nchor="ctr"/>
          <a:lstStyle>
            <a:extLst/>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extLst/>
          </a:lstStyle>
          <a:p>
            <a:fld id="{55046389-A431-4FD1-8D9D-8F426C5CFA73}" type="datetimeFigureOut">
              <a:rPr lang="tr-TR" smtClean="0"/>
              <a:t>06.10.2016</a:t>
            </a:fld>
            <a:endParaRPr lang="tr-TR"/>
          </a:p>
        </p:txBody>
      </p:sp>
      <p:sp>
        <p:nvSpPr>
          <p:cNvPr id="4" name="3 Altbilgi Yer Tutucusu"/>
          <p:cNvSpPr>
            <a:spLocks noGrp="1"/>
          </p:cNvSpPr>
          <p:nvPr>
            <p:ph type="ftr" sz="quarter" idx="11"/>
          </p:nvPr>
        </p:nvSpPr>
        <p:spPr/>
        <p:txBody>
          <a:bodyPr/>
          <a:lstStyle>
            <a:extLst/>
          </a:lstStyle>
          <a:p>
            <a:endParaRPr lang="tr-TR"/>
          </a:p>
        </p:txBody>
      </p:sp>
      <p:sp>
        <p:nvSpPr>
          <p:cNvPr id="5" name="4 Slayt Numarası Yer Tutucusu"/>
          <p:cNvSpPr>
            <a:spLocks noGrp="1"/>
          </p:cNvSpPr>
          <p:nvPr>
            <p:ph type="sldNum" sz="quarter" idx="12"/>
          </p:nvPr>
        </p:nvSpPr>
        <p:spPr/>
        <p:txBody>
          <a:bodyPr/>
          <a:lstStyle>
            <a:extLst/>
          </a:lstStyle>
          <a:p>
            <a:fld id="{402DF7A1-54B0-4EBA-8362-14CEA90307B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4 Dikdörtgen"/>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Veri Yer Tutucusu"/>
          <p:cNvSpPr>
            <a:spLocks noGrp="1"/>
          </p:cNvSpPr>
          <p:nvPr>
            <p:ph type="dt" sz="half" idx="10"/>
          </p:nvPr>
        </p:nvSpPr>
        <p:spPr/>
        <p:txBody>
          <a:bodyPr/>
          <a:lstStyle>
            <a:extLst/>
          </a:lstStyle>
          <a:p>
            <a:fld id="{55046389-A431-4FD1-8D9D-8F426C5CFA73}" type="datetimeFigureOut">
              <a:rPr lang="tr-TR" smtClean="0"/>
              <a:t>06.10.2016</a:t>
            </a:fld>
            <a:endParaRPr lang="tr-TR"/>
          </a:p>
        </p:txBody>
      </p:sp>
      <p:sp>
        <p:nvSpPr>
          <p:cNvPr id="3" name="2 Altbilgi Yer Tutucusu"/>
          <p:cNvSpPr>
            <a:spLocks noGrp="1"/>
          </p:cNvSpPr>
          <p:nvPr>
            <p:ph type="ftr" sz="quarter" idx="11"/>
          </p:nvPr>
        </p:nvSpPr>
        <p:spPr/>
        <p:txBody>
          <a:bodyPr/>
          <a:lstStyle>
            <a:extLst/>
          </a:lstStyle>
          <a:p>
            <a:endParaRPr lang="tr-TR"/>
          </a:p>
        </p:txBody>
      </p:sp>
      <p:sp>
        <p:nvSpPr>
          <p:cNvPr id="4" name="3 Slayt Numarası Yer Tutucusu"/>
          <p:cNvSpPr>
            <a:spLocks noGrp="1"/>
          </p:cNvSpPr>
          <p:nvPr>
            <p:ph type="sldNum" sz="quarter" idx="12"/>
          </p:nvPr>
        </p:nvSpPr>
        <p:spPr/>
        <p:txBody>
          <a:bodyPr/>
          <a:lstStyle>
            <a:extLst/>
          </a:lstStyle>
          <a:p>
            <a:fld id="{402DF7A1-54B0-4EBA-8362-14CEA90307B6}" type="slidenum">
              <a:rPr lang="tr-TR" smtClean="0"/>
              <a:t>‹#›</a:t>
            </a:fld>
            <a:endParaRPr lang="tr-TR"/>
          </a:p>
        </p:txBody>
      </p:sp>
      <p:sp>
        <p:nvSpPr>
          <p:cNvPr id="6" name="5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55046389-A431-4FD1-8D9D-8F426C5CFA73}" type="datetimeFigureOut">
              <a:rPr lang="tr-TR" smtClean="0"/>
              <a:t>06.10.2016</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402DF7A1-54B0-4EBA-8362-14CEA90307B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extLst/>
          </a:lstStyle>
          <a:p>
            <a:fld id="{55046389-A431-4FD1-8D9D-8F426C5CFA73}" type="datetimeFigureOut">
              <a:rPr lang="tr-TR" smtClean="0"/>
              <a:t>06.10.2016</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402DF7A1-54B0-4EBA-8362-14CEA90307B6}" type="slidenum">
              <a:rPr lang="tr-TR" smtClean="0"/>
              <a:t>‹#›</a:t>
            </a:fld>
            <a:endParaRPr lang="tr-TR"/>
          </a:p>
        </p:txBody>
      </p:sp>
      <p:sp>
        <p:nvSpPr>
          <p:cNvPr id="8" name="7 Dikdörtgen"/>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Resim Yer Tutucusu"/>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tr-TR" smtClean="0"/>
              <a:t>Resim eklemek için simgeyi tıklatın</a:t>
            </a:r>
            <a:endParaRPr kumimoji="0" lang="en-US" dirty="0"/>
          </a:p>
        </p:txBody>
      </p:sp>
      <p:sp>
        <p:nvSpPr>
          <p:cNvPr id="9" name="8 Akış Çizelgesi: İşlem"/>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Akış Çizelgesi: İşlem"/>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etin Yer Tutucusu"/>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Pasta"/>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Oval"/>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Halka"/>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Dikdörtgen"/>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Başlık Yer Tutucusu"/>
          <p:cNvSpPr>
            <a:spLocks noGrp="1"/>
          </p:cNvSpPr>
          <p:nvPr>
            <p:ph type="title"/>
          </p:nvPr>
        </p:nvSpPr>
        <p:spPr>
          <a:xfrm>
            <a:off x="1435608" y="274638"/>
            <a:ext cx="7498080" cy="1143000"/>
          </a:xfrm>
          <a:prstGeom prst="rect">
            <a:avLst/>
          </a:prstGeom>
        </p:spPr>
        <p:txBody>
          <a:bodyPr anchor="ctr">
            <a:normAutofit/>
          </a:bodyPr>
          <a:lstStyle>
            <a:extLst/>
          </a:lstStyle>
          <a:p>
            <a:r>
              <a:rPr kumimoji="0" lang="tr-TR" smtClean="0"/>
              <a:t>Asıl başlık stili için tıklatın</a:t>
            </a:r>
            <a:endParaRPr kumimoji="0" lang="en-US"/>
          </a:p>
        </p:txBody>
      </p:sp>
      <p:sp>
        <p:nvSpPr>
          <p:cNvPr id="9" name="8 Metin Yer Tutucusu"/>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23 Veri Yer Tutucusu"/>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5046389-A431-4FD1-8D9D-8F426C5CFA73}" type="datetimeFigureOut">
              <a:rPr lang="tr-TR" smtClean="0"/>
              <a:t>06.10.2016</a:t>
            </a:fld>
            <a:endParaRPr lang="tr-TR"/>
          </a:p>
        </p:txBody>
      </p:sp>
      <p:sp>
        <p:nvSpPr>
          <p:cNvPr id="10" name="9 Altbilgi Yer Tutucusu"/>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tr-TR"/>
          </a:p>
        </p:txBody>
      </p:sp>
      <p:sp>
        <p:nvSpPr>
          <p:cNvPr id="22" name="21 Slayt Numarası Yer Tutucusu"/>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402DF7A1-54B0-4EBA-8362-14CEA90307B6}" type="slidenum">
              <a:rPr lang="tr-TR" smtClean="0"/>
              <a:t>‹#›</a:t>
            </a:fld>
            <a:endParaRPr lang="tr-TR"/>
          </a:p>
        </p:txBody>
      </p:sp>
      <p:sp>
        <p:nvSpPr>
          <p:cNvPr id="15" name="14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432560" y="1850064"/>
            <a:ext cx="7406640" cy="4243232"/>
          </a:xfrm>
        </p:spPr>
        <p:txBody>
          <a:bodyPr/>
          <a:lstStyle/>
          <a:p>
            <a:pPr algn="just">
              <a:lnSpc>
                <a:spcPct val="150000"/>
              </a:lnSpc>
            </a:pPr>
            <a:r>
              <a:rPr lang="tr-TR" b="1" cap="small" dirty="0" smtClean="0"/>
              <a:t>AMAÇ</a:t>
            </a:r>
            <a:endParaRPr lang="tr-TR" dirty="0" smtClean="0"/>
          </a:p>
          <a:p>
            <a:pPr algn="just">
              <a:lnSpc>
                <a:spcPct val="150000"/>
              </a:lnSpc>
            </a:pPr>
            <a:r>
              <a:rPr lang="tr-TR" dirty="0" smtClean="0"/>
              <a:t>	Bilgisayarın donanım parçalarını öğrenebilmek.</a:t>
            </a:r>
          </a:p>
          <a:p>
            <a:pPr algn="just">
              <a:lnSpc>
                <a:spcPct val="150000"/>
              </a:lnSpc>
            </a:pPr>
            <a:r>
              <a:rPr lang="tr-TR" b="1" cap="small" dirty="0" smtClean="0"/>
              <a:t>ARAŞTIRMA</a:t>
            </a:r>
            <a:endParaRPr lang="tr-TR" dirty="0" smtClean="0"/>
          </a:p>
          <a:p>
            <a:pPr algn="just">
              <a:lnSpc>
                <a:spcPct val="150000"/>
              </a:lnSpc>
            </a:pPr>
            <a:r>
              <a:rPr lang="tr-TR" b="1" cap="small" dirty="0" smtClean="0"/>
              <a:t>	</a:t>
            </a:r>
            <a:r>
              <a:rPr lang="tr-TR" dirty="0" smtClean="0"/>
              <a:t>Bilgisayarın donanım parçaları hakkında bilgi toplayınız.</a:t>
            </a:r>
          </a:p>
          <a:p>
            <a:pPr algn="just">
              <a:lnSpc>
                <a:spcPct val="150000"/>
              </a:lnSpc>
            </a:pPr>
            <a:endParaRPr lang="tr-TR" dirty="0"/>
          </a:p>
        </p:txBody>
      </p:sp>
      <p:sp>
        <p:nvSpPr>
          <p:cNvPr id="4" name="1 Başlık"/>
          <p:cNvSpPr>
            <a:spLocks noGrp="1"/>
          </p:cNvSpPr>
          <p:nvPr>
            <p:ph type="ctrTitle"/>
          </p:nvPr>
        </p:nvSpPr>
        <p:spPr/>
        <p:txBody>
          <a:bodyPr>
            <a:normAutofit/>
          </a:bodyPr>
          <a:lstStyle/>
          <a:p>
            <a:r>
              <a:rPr lang="tr-TR" sz="3600" dirty="0" smtClean="0"/>
              <a:t>BİLGİSAYAR DONANIMI DERSİ </a:t>
            </a:r>
            <a:r>
              <a:rPr lang="tr-TR" sz="1400" dirty="0" smtClean="0"/>
              <a:t>(7.HAFTA)</a:t>
            </a:r>
            <a:endParaRPr lang="tr-TR"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pPr algn="just">
              <a:lnSpc>
                <a:spcPct val="150000"/>
              </a:lnSpc>
              <a:buNone/>
            </a:pPr>
            <a:r>
              <a:rPr lang="tr-TR" sz="2400" b="1" dirty="0" smtClean="0"/>
              <a:t>RAM çeşitleri</a:t>
            </a:r>
            <a:endParaRPr lang="tr-TR" sz="2400" dirty="0" smtClean="0"/>
          </a:p>
          <a:p>
            <a:pPr lvl="0" algn="just">
              <a:lnSpc>
                <a:spcPct val="150000"/>
              </a:lnSpc>
            </a:pPr>
            <a:r>
              <a:rPr lang="tr-TR" sz="2400" b="1" dirty="0" smtClean="0"/>
              <a:t>SDRAM (</a:t>
            </a:r>
            <a:r>
              <a:rPr lang="tr-TR" sz="2400" b="1" dirty="0" err="1" smtClean="0"/>
              <a:t>Synchronous</a:t>
            </a:r>
            <a:r>
              <a:rPr lang="tr-TR" sz="2400" b="1" dirty="0" smtClean="0"/>
              <a:t> </a:t>
            </a:r>
            <a:r>
              <a:rPr lang="tr-TR" sz="2400" b="1" dirty="0" err="1" smtClean="0"/>
              <a:t>Dynamic</a:t>
            </a:r>
            <a:r>
              <a:rPr lang="tr-TR" sz="2400" b="1" dirty="0" smtClean="0"/>
              <a:t> RAM)</a:t>
            </a:r>
            <a:endParaRPr lang="tr-TR" sz="2400" dirty="0" smtClean="0"/>
          </a:p>
          <a:p>
            <a:pPr algn="just">
              <a:lnSpc>
                <a:spcPct val="150000"/>
              </a:lnSpc>
              <a:buNone/>
            </a:pPr>
            <a:r>
              <a:rPr lang="tr-TR" sz="2400" dirty="0" smtClean="0"/>
              <a:t>	</a:t>
            </a:r>
            <a:r>
              <a:rPr lang="tr-TR" sz="2400" dirty="0" err="1" smtClean="0"/>
              <a:t>Anakart</a:t>
            </a:r>
            <a:r>
              <a:rPr lang="tr-TR" sz="2400" dirty="0" smtClean="0"/>
              <a:t> </a:t>
            </a:r>
            <a:r>
              <a:rPr lang="tr-TR" sz="2400" dirty="0" err="1" smtClean="0"/>
              <a:t>bus</a:t>
            </a:r>
            <a:r>
              <a:rPr lang="tr-TR" sz="2400" dirty="0" smtClean="0"/>
              <a:t> yapısıyla senkronizasyonlu çalıştığı için bu adı almıştır. 64 bit veri genişliğine sahiptirler. </a:t>
            </a:r>
            <a:endParaRPr lang="tr-TR" sz="2400" dirty="0"/>
          </a:p>
        </p:txBody>
      </p:sp>
      <p:pic>
        <p:nvPicPr>
          <p:cNvPr id="5122" name="Picture 2"/>
          <p:cNvPicPr>
            <a:picLocks noChangeAspect="1" noChangeArrowheads="1"/>
          </p:cNvPicPr>
          <p:nvPr/>
        </p:nvPicPr>
        <p:blipFill>
          <a:blip r:embed="rId2" cstate="print"/>
          <a:srcRect/>
          <a:stretch>
            <a:fillRect/>
          </a:stretch>
        </p:blipFill>
        <p:spPr bwMode="auto">
          <a:xfrm>
            <a:off x="2931014" y="4149080"/>
            <a:ext cx="5769131" cy="225551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pPr lvl="0" algn="just">
              <a:lnSpc>
                <a:spcPct val="150000"/>
              </a:lnSpc>
            </a:pPr>
            <a:r>
              <a:rPr lang="tr-TR" sz="2400" b="1" dirty="0" smtClean="0"/>
              <a:t>DDR SDRAM</a:t>
            </a:r>
            <a:endParaRPr lang="tr-TR" sz="2400" dirty="0" smtClean="0"/>
          </a:p>
          <a:p>
            <a:pPr algn="just">
              <a:lnSpc>
                <a:spcPct val="150000"/>
              </a:lnSpc>
              <a:buNone/>
            </a:pPr>
            <a:r>
              <a:rPr lang="tr-TR" sz="2400" dirty="0" smtClean="0"/>
              <a:t>	64 </a:t>
            </a:r>
            <a:r>
              <a:rPr lang="tr-TR" sz="2400" dirty="0" smtClean="0"/>
              <a:t>bit veri genişliğine sahiptir. Veri transferi için </a:t>
            </a:r>
            <a:r>
              <a:rPr lang="tr-TR" sz="2400" dirty="0" err="1" smtClean="0"/>
              <a:t>clock</a:t>
            </a:r>
            <a:r>
              <a:rPr lang="tr-TR" sz="2400" dirty="0" smtClean="0"/>
              <a:t> işaretinin alçalan ve yükselen kenarlarını kullanan bir yapısı vardır. </a:t>
            </a:r>
            <a:r>
              <a:rPr lang="tr-TR" sz="2400" dirty="0" err="1" smtClean="0"/>
              <a:t>SDRAM’e</a:t>
            </a:r>
            <a:r>
              <a:rPr lang="tr-TR" sz="2400" dirty="0" smtClean="0"/>
              <a:t> göre iki kat daha hızlıdır. </a:t>
            </a:r>
          </a:p>
          <a:p>
            <a:pPr algn="just">
              <a:lnSpc>
                <a:spcPct val="150000"/>
              </a:lnSpc>
            </a:pPr>
            <a:endParaRPr lang="tr-TR" sz="2400" dirty="0"/>
          </a:p>
        </p:txBody>
      </p:sp>
      <p:pic>
        <p:nvPicPr>
          <p:cNvPr id="6146" name="Picture 2"/>
          <p:cNvPicPr>
            <a:picLocks noChangeAspect="1" noChangeArrowheads="1"/>
          </p:cNvPicPr>
          <p:nvPr/>
        </p:nvPicPr>
        <p:blipFill>
          <a:blip r:embed="rId2" cstate="print"/>
          <a:srcRect/>
          <a:stretch>
            <a:fillRect/>
          </a:stretch>
        </p:blipFill>
        <p:spPr bwMode="auto">
          <a:xfrm>
            <a:off x="3995936" y="4509120"/>
            <a:ext cx="4657725" cy="200977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pPr lvl="0" algn="just">
              <a:lnSpc>
                <a:spcPct val="150000"/>
              </a:lnSpc>
            </a:pPr>
            <a:r>
              <a:rPr lang="tr-TR" sz="2400" b="1" dirty="0" smtClean="0"/>
              <a:t>DDR2 SDRAM</a:t>
            </a:r>
            <a:endParaRPr lang="tr-TR" sz="2400" dirty="0" smtClean="0"/>
          </a:p>
          <a:p>
            <a:pPr algn="just">
              <a:lnSpc>
                <a:spcPct val="150000"/>
              </a:lnSpc>
              <a:buNone/>
            </a:pPr>
            <a:r>
              <a:rPr lang="tr-TR" sz="2400" dirty="0" smtClean="0"/>
              <a:t>	64 </a:t>
            </a:r>
            <a:r>
              <a:rPr lang="tr-TR" sz="2400" dirty="0" smtClean="0"/>
              <a:t>bit veri genişliğine sahiptir. DDR </a:t>
            </a:r>
            <a:r>
              <a:rPr lang="tr-TR" sz="2400" dirty="0" err="1" smtClean="0"/>
              <a:t>SDRAM’lerle</a:t>
            </a:r>
            <a:r>
              <a:rPr lang="tr-TR" sz="2400" dirty="0" smtClean="0"/>
              <a:t> aynı yapıdadır. Giriş/çıkış </a:t>
            </a:r>
            <a:r>
              <a:rPr lang="tr-TR" sz="2400" dirty="0" err="1" smtClean="0"/>
              <a:t>bus</a:t>
            </a:r>
            <a:r>
              <a:rPr lang="tr-TR" sz="2400" dirty="0" smtClean="0"/>
              <a:t> frekansı </a:t>
            </a:r>
            <a:r>
              <a:rPr lang="tr-TR" sz="2400" dirty="0" err="1" smtClean="0"/>
              <a:t>DDR’a</a:t>
            </a:r>
            <a:r>
              <a:rPr lang="tr-TR" sz="2400" dirty="0" smtClean="0"/>
              <a:t> göre iki kat hızlı çalışır.</a:t>
            </a:r>
          </a:p>
          <a:p>
            <a:pPr algn="just">
              <a:lnSpc>
                <a:spcPct val="150000"/>
              </a:lnSpc>
              <a:buNone/>
            </a:pPr>
            <a:endParaRPr lang="tr-TR" sz="2400" dirty="0"/>
          </a:p>
        </p:txBody>
      </p:sp>
      <p:pic>
        <p:nvPicPr>
          <p:cNvPr id="4" name="3 Resim"/>
          <p:cNvPicPr/>
          <p:nvPr/>
        </p:nvPicPr>
        <p:blipFill>
          <a:blip r:embed="rId2" cstate="print"/>
          <a:srcRect/>
          <a:stretch>
            <a:fillRect/>
          </a:stretch>
        </p:blipFill>
        <p:spPr bwMode="auto">
          <a:xfrm>
            <a:off x="4139952" y="4725144"/>
            <a:ext cx="4678040" cy="1569732"/>
          </a:xfrm>
          <a:prstGeom prst="rect">
            <a:avLst/>
          </a:prstGeom>
          <a:noFill/>
          <a:ln w="9525">
            <a:solidFill>
              <a:schemeClr val="tx1"/>
            </a:solid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pPr lvl="0" algn="just">
              <a:lnSpc>
                <a:spcPct val="150000"/>
              </a:lnSpc>
            </a:pPr>
            <a:r>
              <a:rPr lang="tr-TR" sz="2400" b="1" dirty="0" smtClean="0"/>
              <a:t>DDR3 SDRAM</a:t>
            </a:r>
            <a:endParaRPr lang="tr-TR" sz="2400" dirty="0" smtClean="0"/>
          </a:p>
          <a:p>
            <a:pPr algn="just">
              <a:lnSpc>
                <a:spcPct val="150000"/>
              </a:lnSpc>
              <a:buNone/>
            </a:pPr>
            <a:r>
              <a:rPr lang="tr-TR" sz="2400" dirty="0" smtClean="0"/>
              <a:t>	64 </a:t>
            </a:r>
            <a:r>
              <a:rPr lang="tr-TR" sz="2400" dirty="0" smtClean="0"/>
              <a:t>bitlik veri genişliğine sahiptir. DDR2’ye göre geçici hafıza boyutu fazladır ve giriş/çıkış bu frekansları iki kat hızlıdır. </a:t>
            </a:r>
          </a:p>
          <a:p>
            <a:pPr algn="just">
              <a:lnSpc>
                <a:spcPct val="150000"/>
              </a:lnSpc>
            </a:pPr>
            <a:endParaRPr lang="tr-TR" sz="2400" dirty="0"/>
          </a:p>
        </p:txBody>
      </p:sp>
      <p:pic>
        <p:nvPicPr>
          <p:cNvPr id="7170" name="Picture 2"/>
          <p:cNvPicPr>
            <a:picLocks noChangeAspect="1" noChangeArrowheads="1"/>
          </p:cNvPicPr>
          <p:nvPr/>
        </p:nvPicPr>
        <p:blipFill>
          <a:blip r:embed="rId2" cstate="print"/>
          <a:srcRect/>
          <a:stretch>
            <a:fillRect/>
          </a:stretch>
        </p:blipFill>
        <p:spPr bwMode="auto">
          <a:xfrm>
            <a:off x="3779912" y="3429000"/>
            <a:ext cx="4876800" cy="311467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pPr lvl="0" algn="just">
              <a:lnSpc>
                <a:spcPct val="150000"/>
              </a:lnSpc>
            </a:pPr>
            <a:r>
              <a:rPr lang="tr-TR" sz="2400" b="1" dirty="0" smtClean="0"/>
              <a:t>EDO RAM</a:t>
            </a:r>
            <a:endParaRPr lang="tr-TR" sz="2400" dirty="0" smtClean="0"/>
          </a:p>
          <a:p>
            <a:pPr algn="just">
              <a:lnSpc>
                <a:spcPct val="150000"/>
              </a:lnSpc>
              <a:buNone/>
            </a:pPr>
            <a:r>
              <a:rPr lang="tr-TR" sz="2400" dirty="0" smtClean="0"/>
              <a:t>	Belleğe </a:t>
            </a:r>
            <a:r>
              <a:rPr lang="tr-TR" sz="2400" dirty="0" smtClean="0"/>
              <a:t>erişim süresini </a:t>
            </a:r>
            <a:r>
              <a:rPr lang="tr-TR" sz="2400" dirty="0" smtClean="0"/>
              <a:t>daha da </a:t>
            </a:r>
            <a:r>
              <a:rPr lang="tr-TR" sz="2400" dirty="0" smtClean="0"/>
              <a:t>kısaltmak ve bu arada da güvenilirlik sorununu çözmek üzere geliştirilmiştir. </a:t>
            </a:r>
          </a:p>
          <a:p>
            <a:pPr algn="just">
              <a:lnSpc>
                <a:spcPct val="150000"/>
              </a:lnSpc>
            </a:pPr>
            <a:endParaRPr lang="tr-TR" sz="2400" dirty="0"/>
          </a:p>
        </p:txBody>
      </p:sp>
      <p:pic>
        <p:nvPicPr>
          <p:cNvPr id="4" name="3 Resim" descr="http://images.esellerpro.com/2131/I/720/33/DCP_5200.JPG"/>
          <p:cNvPicPr/>
          <p:nvPr/>
        </p:nvPicPr>
        <p:blipFill>
          <a:blip r:embed="rId2" cstate="print"/>
          <a:srcRect/>
          <a:stretch>
            <a:fillRect/>
          </a:stretch>
        </p:blipFill>
        <p:spPr bwMode="auto">
          <a:xfrm>
            <a:off x="3707904" y="4581128"/>
            <a:ext cx="4913187" cy="1778812"/>
          </a:xfrm>
          <a:prstGeom prst="rect">
            <a:avLst/>
          </a:prstGeom>
          <a:noFill/>
          <a:ln w="9525">
            <a:solidFill>
              <a:schemeClr val="tx1"/>
            </a:solid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pPr lvl="0" algn="just">
              <a:lnSpc>
                <a:spcPct val="150000"/>
              </a:lnSpc>
            </a:pPr>
            <a:r>
              <a:rPr lang="tr-TR" sz="2400" b="1" dirty="0" smtClean="0"/>
              <a:t>FPM DRAM</a:t>
            </a:r>
            <a:endParaRPr lang="tr-TR" sz="2400" dirty="0" smtClean="0"/>
          </a:p>
          <a:p>
            <a:pPr algn="just">
              <a:lnSpc>
                <a:spcPct val="150000"/>
              </a:lnSpc>
              <a:buNone/>
            </a:pPr>
            <a:r>
              <a:rPr lang="tr-TR" sz="2400" dirty="0" smtClean="0"/>
              <a:t>	Bellek</a:t>
            </a:r>
            <a:r>
              <a:rPr lang="tr-TR" sz="2400" dirty="0" smtClean="0"/>
              <a:t>, birçok satır ve sütundan oluşan bir dizi gibi düşünülebilir. Satır ve sütunların kesiştiği yerlerde bellek hücreleri bulunur.</a:t>
            </a:r>
          </a:p>
          <a:p>
            <a:pPr algn="just">
              <a:lnSpc>
                <a:spcPct val="150000"/>
              </a:lnSpc>
            </a:pPr>
            <a:endParaRPr lang="tr-TR" sz="2400" dirty="0"/>
          </a:p>
        </p:txBody>
      </p:sp>
      <p:pic>
        <p:nvPicPr>
          <p:cNvPr id="4" name="3 Resim" descr="https://userscontent2.emaze.com/images/5c478d9d-2270-45a2-9bec-cebd0a650781/1b50f69f-3771-4202-a320-8a1b4f2905d3.png"/>
          <p:cNvPicPr/>
          <p:nvPr/>
        </p:nvPicPr>
        <p:blipFill>
          <a:blip r:embed="rId2" cstate="print"/>
          <a:srcRect/>
          <a:stretch>
            <a:fillRect/>
          </a:stretch>
        </p:blipFill>
        <p:spPr bwMode="auto">
          <a:xfrm>
            <a:off x="4067944" y="5085184"/>
            <a:ext cx="4670077" cy="1116419"/>
          </a:xfrm>
          <a:prstGeom prst="rect">
            <a:avLst/>
          </a:prstGeom>
          <a:noFill/>
          <a:ln w="9525">
            <a:solidFill>
              <a:schemeClr val="tx1"/>
            </a:solid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pPr lvl="0" algn="just">
              <a:lnSpc>
                <a:spcPct val="150000"/>
              </a:lnSpc>
            </a:pPr>
            <a:r>
              <a:rPr lang="tr-TR" sz="2400" b="1" dirty="0" smtClean="0"/>
              <a:t>RDRAM</a:t>
            </a:r>
            <a:endParaRPr lang="tr-TR" sz="2400" dirty="0" smtClean="0"/>
          </a:p>
          <a:p>
            <a:pPr algn="just">
              <a:lnSpc>
                <a:spcPct val="150000"/>
              </a:lnSpc>
              <a:buNone/>
            </a:pPr>
            <a:r>
              <a:rPr lang="tr-TR" sz="2400" dirty="0" smtClean="0"/>
              <a:t>	Yenilikçi </a:t>
            </a:r>
            <a:r>
              <a:rPr lang="tr-TR" sz="2400" dirty="0" smtClean="0"/>
              <a:t>bir bellek teknolojisine sahiptir. 16 bit’lik geniş bir veri yolu hızı sunan </a:t>
            </a:r>
            <a:r>
              <a:rPr lang="tr-TR" sz="2400" dirty="0" err="1" smtClean="0"/>
              <a:t>Direct</a:t>
            </a:r>
            <a:r>
              <a:rPr lang="tr-TR" sz="2400" dirty="0" smtClean="0"/>
              <a:t> </a:t>
            </a:r>
            <a:r>
              <a:rPr lang="tr-TR" sz="2400" dirty="0" err="1" smtClean="0"/>
              <a:t>Rambus</a:t>
            </a:r>
            <a:r>
              <a:rPr lang="tr-TR" sz="2400" dirty="0" smtClean="0"/>
              <a:t> kanalı bellek hızının 400 </a:t>
            </a:r>
            <a:r>
              <a:rPr lang="tr-TR" sz="2400" dirty="0" err="1" smtClean="0"/>
              <a:t>Mhz’e</a:t>
            </a:r>
            <a:r>
              <a:rPr lang="tr-TR" sz="2400" dirty="0" smtClean="0"/>
              <a:t> kadar çıkmasına olanak tanımaktadır. </a:t>
            </a:r>
            <a:endParaRPr lang="tr-TR" sz="2400" dirty="0"/>
          </a:p>
        </p:txBody>
      </p:sp>
      <p:pic>
        <p:nvPicPr>
          <p:cNvPr id="4" name="3 Resim"/>
          <p:cNvPicPr/>
          <p:nvPr/>
        </p:nvPicPr>
        <p:blipFill>
          <a:blip r:embed="rId2" cstate="print"/>
          <a:srcRect/>
          <a:stretch>
            <a:fillRect/>
          </a:stretch>
        </p:blipFill>
        <p:spPr bwMode="auto">
          <a:xfrm>
            <a:off x="4499992" y="4077072"/>
            <a:ext cx="4019927" cy="2321049"/>
          </a:xfrm>
          <a:prstGeom prst="rect">
            <a:avLst/>
          </a:prstGeom>
          <a:noFill/>
          <a:ln w="9525">
            <a:solidFill>
              <a:schemeClr val="tx1"/>
            </a:solid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TEŞEKKÜRLER</a:t>
            </a:r>
            <a:endParaRPr lang="tr-TR" dirty="0"/>
          </a:p>
        </p:txBody>
      </p:sp>
      <p:sp>
        <p:nvSpPr>
          <p:cNvPr id="3" name="2 İçerik Yer Tutucusu"/>
          <p:cNvSpPr>
            <a:spLocks noGrp="1"/>
          </p:cNvSpPr>
          <p:nvPr>
            <p:ph idx="1"/>
          </p:nvPr>
        </p:nvSpPr>
        <p:spPr/>
        <p:txBody>
          <a:bodyPr/>
          <a:lstStyle/>
          <a:p>
            <a:endParaRPr lang="tr-T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pPr lvl="0"/>
            <a:r>
              <a:rPr lang="tr-TR" sz="2800" b="1" cap="small" dirty="0" smtClean="0"/>
              <a:t>BİLGİSAYARIN DONANIM </a:t>
            </a:r>
            <a:r>
              <a:rPr lang="tr-TR" sz="2800" b="1" cap="small" dirty="0" smtClean="0"/>
              <a:t>PARÇALARI</a:t>
            </a:r>
            <a:endParaRPr lang="tr-TR" sz="2800" dirty="0"/>
          </a:p>
        </p:txBody>
      </p:sp>
      <p:sp>
        <p:nvSpPr>
          <p:cNvPr id="3" name="2 İçerik Yer Tutucusu"/>
          <p:cNvSpPr>
            <a:spLocks noGrp="1"/>
          </p:cNvSpPr>
          <p:nvPr>
            <p:ph idx="1"/>
          </p:nvPr>
        </p:nvSpPr>
        <p:spPr/>
        <p:txBody>
          <a:bodyPr>
            <a:normAutofit fontScale="70000" lnSpcReduction="20000"/>
          </a:bodyPr>
          <a:lstStyle/>
          <a:p>
            <a:pPr lvl="0" algn="just">
              <a:lnSpc>
                <a:spcPct val="170000"/>
              </a:lnSpc>
              <a:buNone/>
            </a:pPr>
            <a:r>
              <a:rPr lang="tr-TR" b="1" dirty="0" smtClean="0"/>
              <a:t>RAM (</a:t>
            </a:r>
            <a:r>
              <a:rPr lang="tr-TR" b="1" dirty="0" err="1" smtClean="0"/>
              <a:t>Random</a:t>
            </a:r>
            <a:r>
              <a:rPr lang="tr-TR" b="1" dirty="0" smtClean="0"/>
              <a:t> Access </a:t>
            </a:r>
            <a:r>
              <a:rPr lang="tr-TR" b="1" dirty="0" err="1" smtClean="0"/>
              <a:t>Memory</a:t>
            </a:r>
            <a:r>
              <a:rPr lang="tr-TR" b="1" dirty="0" smtClean="0"/>
              <a:t> / </a:t>
            </a:r>
            <a:r>
              <a:rPr lang="tr-TR" b="1" dirty="0" err="1" smtClean="0"/>
              <a:t>Rasgele</a:t>
            </a:r>
            <a:r>
              <a:rPr lang="tr-TR" b="1" dirty="0" smtClean="0"/>
              <a:t> Erişimli Bellek</a:t>
            </a:r>
            <a:r>
              <a:rPr lang="tr-TR" b="1" dirty="0" smtClean="0"/>
              <a:t>)</a:t>
            </a:r>
          </a:p>
          <a:p>
            <a:pPr algn="just">
              <a:lnSpc>
                <a:spcPct val="170000"/>
              </a:lnSpc>
            </a:pPr>
            <a:r>
              <a:rPr lang="tr-TR" dirty="0" smtClean="0"/>
              <a:t>Verilerin </a:t>
            </a:r>
            <a:r>
              <a:rPr lang="tr-TR" dirty="0" smtClean="0"/>
              <a:t>geçici olarak tutulduğu donanım parçasıdır.  </a:t>
            </a:r>
            <a:endParaRPr lang="tr-TR" dirty="0" smtClean="0"/>
          </a:p>
          <a:p>
            <a:pPr algn="just">
              <a:lnSpc>
                <a:spcPct val="170000"/>
              </a:lnSpc>
            </a:pPr>
            <a:r>
              <a:rPr lang="tr-TR" dirty="0" smtClean="0"/>
              <a:t>CPU’nun </a:t>
            </a:r>
            <a:r>
              <a:rPr lang="tr-TR" dirty="0" smtClean="0"/>
              <a:t>ihtiyaç duyduğu kodları içerdiği için hızı ve kapasitesinin çok olması gerekmektedir. </a:t>
            </a:r>
            <a:endParaRPr lang="tr-TR" dirty="0" smtClean="0"/>
          </a:p>
          <a:p>
            <a:pPr algn="just">
              <a:lnSpc>
                <a:spcPct val="170000"/>
              </a:lnSpc>
            </a:pPr>
            <a:r>
              <a:rPr lang="tr-TR" dirty="0" smtClean="0"/>
              <a:t>Disk</a:t>
            </a:r>
            <a:r>
              <a:rPr lang="tr-TR" dirty="0" smtClean="0"/>
              <a:t>, CDROM ve giriş/çıkış birimlerinden gelen-giden verilerin geçici olarak işlenmek için RAM’a gelir. </a:t>
            </a:r>
            <a:endParaRPr lang="tr-TR" dirty="0" smtClean="0"/>
          </a:p>
          <a:p>
            <a:pPr algn="just">
              <a:lnSpc>
                <a:spcPct val="170000"/>
              </a:lnSpc>
            </a:pPr>
            <a:r>
              <a:rPr lang="tr-TR" dirty="0" smtClean="0"/>
              <a:t>Elektrik </a:t>
            </a:r>
            <a:r>
              <a:rPr lang="tr-TR" dirty="0" smtClean="0"/>
              <a:t>enerjisi kesildiğinde RAM üzerindeki veriler silinir.</a:t>
            </a:r>
          </a:p>
          <a:p>
            <a:pPr lvl="0" algn="just">
              <a:lnSpc>
                <a:spcPct val="170000"/>
              </a:lnSpc>
              <a:buNone/>
            </a:pPr>
            <a:endParaRPr lang="tr-TR" dirty="0" smtClean="0"/>
          </a:p>
          <a:p>
            <a:pPr algn="just">
              <a:lnSpc>
                <a:spcPct val="170000"/>
              </a:lnSpc>
              <a:buNone/>
            </a:pPr>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026" name="Picture 2"/>
          <p:cNvPicPr>
            <a:picLocks noChangeAspect="1" noChangeArrowheads="1"/>
          </p:cNvPicPr>
          <p:nvPr/>
        </p:nvPicPr>
        <p:blipFill>
          <a:blip r:embed="rId2" cstate="print"/>
          <a:srcRect/>
          <a:stretch>
            <a:fillRect/>
          </a:stretch>
        </p:blipFill>
        <p:spPr bwMode="auto">
          <a:xfrm>
            <a:off x="2339752" y="1484784"/>
            <a:ext cx="5057775" cy="43815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85000" lnSpcReduction="20000"/>
          </a:bodyPr>
          <a:lstStyle/>
          <a:p>
            <a:pPr algn="just">
              <a:lnSpc>
                <a:spcPct val="150000"/>
              </a:lnSpc>
              <a:buNone/>
            </a:pPr>
            <a:r>
              <a:rPr lang="tr-TR" dirty="0" smtClean="0"/>
              <a:t>RAM’lar Statik ve Dinamik olmak üzere ikiye ayrılır.</a:t>
            </a:r>
          </a:p>
          <a:p>
            <a:pPr algn="just">
              <a:lnSpc>
                <a:spcPct val="150000"/>
              </a:lnSpc>
            </a:pPr>
            <a:r>
              <a:rPr lang="tr-TR" b="1" dirty="0" smtClean="0"/>
              <a:t>Statik Ram (SRAM):</a:t>
            </a:r>
            <a:r>
              <a:rPr lang="tr-TR" dirty="0" smtClean="0"/>
              <a:t> </a:t>
            </a:r>
            <a:r>
              <a:rPr lang="tr-TR" dirty="0" err="1" smtClean="0"/>
              <a:t>Filip</a:t>
            </a:r>
            <a:r>
              <a:rPr lang="tr-TR" dirty="0" smtClean="0"/>
              <a:t> </a:t>
            </a:r>
            <a:r>
              <a:rPr lang="tr-TR" dirty="0" err="1" smtClean="0"/>
              <a:t>flop</a:t>
            </a:r>
            <a:r>
              <a:rPr lang="tr-TR" dirty="0" smtClean="0"/>
              <a:t> yapılarından oluşan hızlı yapılardır. Her bir hafıza modülü en az altı adet transistor den oluşur.</a:t>
            </a:r>
          </a:p>
          <a:p>
            <a:pPr algn="just">
              <a:lnSpc>
                <a:spcPct val="150000"/>
              </a:lnSpc>
              <a:buNone/>
            </a:pPr>
            <a:r>
              <a:rPr lang="tr-TR" dirty="0" smtClean="0"/>
              <a:t>	SRAM </a:t>
            </a:r>
            <a:r>
              <a:rPr lang="tr-TR" dirty="0" smtClean="0"/>
              <a:t>Çeşitleri: </a:t>
            </a:r>
          </a:p>
          <a:p>
            <a:pPr lvl="0" algn="just">
              <a:lnSpc>
                <a:spcPct val="150000"/>
              </a:lnSpc>
            </a:pPr>
            <a:r>
              <a:rPr lang="tr-TR" dirty="0" smtClean="0"/>
              <a:t>ASRAM</a:t>
            </a:r>
            <a:endParaRPr lang="tr-TR" dirty="0" smtClean="0"/>
          </a:p>
          <a:p>
            <a:pPr lvl="0" algn="just">
              <a:lnSpc>
                <a:spcPct val="150000"/>
              </a:lnSpc>
            </a:pPr>
            <a:r>
              <a:rPr lang="tr-TR" dirty="0" smtClean="0"/>
              <a:t>BSRAM (</a:t>
            </a:r>
            <a:r>
              <a:rPr lang="tr-TR" dirty="0" err="1" smtClean="0"/>
              <a:t>Burst</a:t>
            </a:r>
            <a:r>
              <a:rPr lang="tr-TR" dirty="0" smtClean="0"/>
              <a:t> </a:t>
            </a:r>
            <a:r>
              <a:rPr lang="tr-TR" dirty="0" err="1" smtClean="0"/>
              <a:t>Static</a:t>
            </a:r>
            <a:r>
              <a:rPr lang="tr-TR" dirty="0" smtClean="0"/>
              <a:t> RAM</a:t>
            </a:r>
            <a:r>
              <a:rPr lang="tr-TR" dirty="0" smtClean="0"/>
              <a:t>)</a:t>
            </a:r>
            <a:endParaRPr lang="tr-TR" dirty="0" smtClean="0"/>
          </a:p>
          <a:p>
            <a:pPr lvl="0" algn="just">
              <a:lnSpc>
                <a:spcPct val="150000"/>
              </a:lnSpc>
            </a:pPr>
            <a:r>
              <a:rPr lang="tr-TR" dirty="0" smtClean="0"/>
              <a:t>PBSRAM (</a:t>
            </a:r>
            <a:r>
              <a:rPr lang="tr-TR" dirty="0" err="1" smtClean="0"/>
              <a:t>Pipeline</a:t>
            </a:r>
            <a:r>
              <a:rPr lang="tr-TR" dirty="0" smtClean="0"/>
              <a:t> </a:t>
            </a:r>
            <a:r>
              <a:rPr lang="tr-TR" dirty="0" err="1" smtClean="0"/>
              <a:t>Burst</a:t>
            </a:r>
            <a:r>
              <a:rPr lang="tr-TR" dirty="0" smtClean="0"/>
              <a:t> RAM</a:t>
            </a:r>
            <a:r>
              <a:rPr lang="tr-TR" dirty="0" smtClean="0"/>
              <a:t>)</a:t>
            </a:r>
            <a:endParaRPr lang="tr-TR" dirty="0" smtClean="0"/>
          </a:p>
          <a:p>
            <a:pPr algn="just">
              <a:lnSpc>
                <a:spcPct val="150000"/>
              </a:lnSpc>
              <a:buNone/>
            </a:pPr>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pPr algn="just">
              <a:lnSpc>
                <a:spcPct val="150000"/>
              </a:lnSpc>
            </a:pPr>
            <a:r>
              <a:rPr lang="tr-TR" b="1" dirty="0" smtClean="0"/>
              <a:t>Dinamik </a:t>
            </a:r>
            <a:r>
              <a:rPr lang="tr-TR" b="1" dirty="0" smtClean="0"/>
              <a:t>Ram (DRAM):</a:t>
            </a:r>
            <a:r>
              <a:rPr lang="tr-TR" dirty="0" smtClean="0"/>
              <a:t> Her hafıza hücresi bir adet yarı iletken kondansatörden ve transistor den oluşur. Kondansatör bilgiyi depolar, </a:t>
            </a:r>
            <a:r>
              <a:rPr lang="tr-TR" dirty="0" err="1" smtClean="0"/>
              <a:t>transistör</a:t>
            </a:r>
            <a:r>
              <a:rPr lang="tr-TR" dirty="0" smtClean="0"/>
              <a:t> ise bilginin okunması ve değiştirilmesi içindir.</a:t>
            </a:r>
          </a:p>
          <a:p>
            <a:pPr algn="just">
              <a:lnSpc>
                <a:spcPct val="150000"/>
              </a:lnSpc>
              <a:buNone/>
            </a:pPr>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pPr algn="just">
              <a:lnSpc>
                <a:spcPct val="150000"/>
              </a:lnSpc>
            </a:pPr>
            <a:r>
              <a:rPr lang="tr-TR" sz="2400" b="1" dirty="0" smtClean="0"/>
              <a:t>RAM modül yapıları</a:t>
            </a:r>
            <a:endParaRPr lang="tr-TR" sz="2400" dirty="0" smtClean="0"/>
          </a:p>
          <a:p>
            <a:pPr lvl="1" algn="just">
              <a:lnSpc>
                <a:spcPct val="150000"/>
              </a:lnSpc>
            </a:pPr>
            <a:r>
              <a:rPr lang="tr-TR" sz="2000" dirty="0" smtClean="0"/>
              <a:t>SIMM </a:t>
            </a:r>
            <a:r>
              <a:rPr lang="tr-TR" sz="2000" dirty="0" smtClean="0"/>
              <a:t>(</a:t>
            </a:r>
            <a:r>
              <a:rPr lang="tr-TR" sz="2000" dirty="0" err="1" smtClean="0"/>
              <a:t>Single</a:t>
            </a:r>
            <a:r>
              <a:rPr lang="tr-TR" sz="2000" dirty="0" smtClean="0"/>
              <a:t> </a:t>
            </a:r>
            <a:r>
              <a:rPr lang="tr-TR" sz="2000" dirty="0" err="1" smtClean="0"/>
              <a:t>In</a:t>
            </a:r>
            <a:r>
              <a:rPr lang="tr-TR" sz="2000" dirty="0" smtClean="0"/>
              <a:t>-</a:t>
            </a:r>
            <a:r>
              <a:rPr lang="tr-TR" sz="2000" dirty="0" err="1" smtClean="0"/>
              <a:t>line</a:t>
            </a:r>
            <a:r>
              <a:rPr lang="tr-TR" sz="2000" dirty="0" smtClean="0"/>
              <a:t> </a:t>
            </a:r>
            <a:r>
              <a:rPr lang="tr-TR" sz="2000" dirty="0" err="1" smtClean="0"/>
              <a:t>Memory</a:t>
            </a:r>
            <a:r>
              <a:rPr lang="tr-TR" sz="2000" dirty="0" smtClean="0"/>
              <a:t> </a:t>
            </a:r>
            <a:r>
              <a:rPr lang="tr-TR" sz="2000" dirty="0" err="1" smtClean="0"/>
              <a:t>Module</a:t>
            </a:r>
            <a:r>
              <a:rPr lang="tr-TR" sz="2000" dirty="0" smtClean="0"/>
              <a:t>): Bu yapı günümüz RAM tasarımlarında kullanılmamaktadır. RAM bağlantı </a:t>
            </a:r>
            <a:r>
              <a:rPr lang="tr-TR" sz="2000" dirty="0" err="1" smtClean="0"/>
              <a:t>pinlerinin</a:t>
            </a:r>
            <a:r>
              <a:rPr lang="tr-TR" sz="2000" dirty="0" smtClean="0"/>
              <a:t>, </a:t>
            </a:r>
            <a:r>
              <a:rPr lang="tr-TR" sz="2000" dirty="0" err="1" smtClean="0"/>
              <a:t>RAM’in</a:t>
            </a:r>
            <a:r>
              <a:rPr lang="tr-TR" sz="2000" dirty="0" smtClean="0"/>
              <a:t> tek ve iki yüzünde aynı iletkenin parçası olduğu yapılardır.</a:t>
            </a:r>
          </a:p>
          <a:p>
            <a:pPr lvl="1" algn="just">
              <a:lnSpc>
                <a:spcPct val="150000"/>
              </a:lnSpc>
            </a:pPr>
            <a:endParaRPr lang="tr-TR" sz="2000" dirty="0"/>
          </a:p>
        </p:txBody>
      </p:sp>
      <p:pic>
        <p:nvPicPr>
          <p:cNvPr id="2051" name="Picture 3"/>
          <p:cNvPicPr>
            <a:picLocks noChangeAspect="1" noChangeArrowheads="1"/>
          </p:cNvPicPr>
          <p:nvPr/>
        </p:nvPicPr>
        <p:blipFill>
          <a:blip r:embed="rId2" cstate="print"/>
          <a:srcRect/>
          <a:stretch>
            <a:fillRect/>
          </a:stretch>
        </p:blipFill>
        <p:spPr bwMode="auto">
          <a:xfrm>
            <a:off x="4499992" y="4109838"/>
            <a:ext cx="4281289" cy="24323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1475656" y="1412776"/>
            <a:ext cx="7498080" cy="4800600"/>
          </a:xfrm>
        </p:spPr>
        <p:txBody>
          <a:bodyPr/>
          <a:lstStyle/>
          <a:p>
            <a:pPr lvl="1" algn="just">
              <a:lnSpc>
                <a:spcPct val="150000"/>
              </a:lnSpc>
            </a:pPr>
            <a:r>
              <a:rPr lang="tr-TR" dirty="0" smtClean="0"/>
              <a:t>DIMM (</a:t>
            </a:r>
            <a:r>
              <a:rPr lang="tr-TR" dirty="0" err="1" smtClean="0"/>
              <a:t>Dual</a:t>
            </a:r>
            <a:r>
              <a:rPr lang="tr-TR" dirty="0" smtClean="0"/>
              <a:t> </a:t>
            </a:r>
            <a:r>
              <a:rPr lang="tr-TR" dirty="0" err="1" smtClean="0"/>
              <a:t>In</a:t>
            </a:r>
            <a:r>
              <a:rPr lang="tr-TR" dirty="0" smtClean="0"/>
              <a:t>-</a:t>
            </a:r>
            <a:r>
              <a:rPr lang="tr-TR" dirty="0" err="1" smtClean="0"/>
              <a:t>line</a:t>
            </a:r>
            <a:r>
              <a:rPr lang="tr-TR" dirty="0" smtClean="0"/>
              <a:t> </a:t>
            </a:r>
            <a:r>
              <a:rPr lang="tr-TR" dirty="0" err="1" smtClean="0"/>
              <a:t>Memory</a:t>
            </a:r>
            <a:r>
              <a:rPr lang="tr-TR" dirty="0" smtClean="0"/>
              <a:t> </a:t>
            </a:r>
            <a:r>
              <a:rPr lang="tr-TR" dirty="0" err="1" smtClean="0"/>
              <a:t>Module</a:t>
            </a:r>
            <a:r>
              <a:rPr lang="tr-TR" dirty="0" smtClean="0"/>
              <a:t>): Günümüzde kullanılan tüm </a:t>
            </a:r>
            <a:r>
              <a:rPr lang="tr-TR" dirty="0" err="1" smtClean="0"/>
              <a:t>RAM’ler</a:t>
            </a:r>
            <a:r>
              <a:rPr lang="tr-TR" dirty="0" smtClean="0"/>
              <a:t> bu modül yapısındadır. </a:t>
            </a:r>
            <a:r>
              <a:rPr lang="tr-TR" dirty="0" smtClean="0"/>
              <a:t>RAM </a:t>
            </a:r>
            <a:r>
              <a:rPr lang="tr-TR" dirty="0" err="1" smtClean="0"/>
              <a:t>pinleri</a:t>
            </a:r>
            <a:r>
              <a:rPr lang="tr-TR" dirty="0" smtClean="0"/>
              <a:t>, RAM kartını iki yönünde farklı iletken yollarıyla yerleştirilmiş yapılardır.</a:t>
            </a:r>
          </a:p>
          <a:p>
            <a:pPr algn="just">
              <a:lnSpc>
                <a:spcPct val="150000"/>
              </a:lnSpc>
            </a:pPr>
            <a:endParaRPr lang="tr-TR" dirty="0"/>
          </a:p>
        </p:txBody>
      </p:sp>
      <p:pic>
        <p:nvPicPr>
          <p:cNvPr id="4" name="3 Resim"/>
          <p:cNvPicPr/>
          <p:nvPr/>
        </p:nvPicPr>
        <p:blipFill>
          <a:blip r:embed="rId2" cstate="print"/>
          <a:srcRect/>
          <a:stretch>
            <a:fillRect/>
          </a:stretch>
        </p:blipFill>
        <p:spPr bwMode="auto">
          <a:xfrm>
            <a:off x="3779912" y="4581128"/>
            <a:ext cx="4782552" cy="1615812"/>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pPr lvl="1" algn="just">
              <a:lnSpc>
                <a:spcPct val="150000"/>
              </a:lnSpc>
            </a:pPr>
            <a:r>
              <a:rPr lang="tr-TR" dirty="0" smtClean="0"/>
              <a:t>SO-DIMM: Genellikle notebook bilgisayarlarda kullanılan bellek tipine </a:t>
            </a:r>
            <a:r>
              <a:rPr lang="tr-TR" dirty="0" err="1" smtClean="0"/>
              <a:t>Small</a:t>
            </a:r>
            <a:r>
              <a:rPr lang="tr-TR" dirty="0" smtClean="0"/>
              <a:t> </a:t>
            </a:r>
            <a:r>
              <a:rPr lang="tr-TR" dirty="0" err="1" smtClean="0"/>
              <a:t>Outline</a:t>
            </a:r>
            <a:r>
              <a:rPr lang="tr-TR" dirty="0" smtClean="0"/>
              <a:t> DIMM ya da kısaca SO DIMM adı verilir.</a:t>
            </a:r>
          </a:p>
          <a:p>
            <a:pPr lvl="2" algn="just">
              <a:lnSpc>
                <a:spcPct val="150000"/>
              </a:lnSpc>
            </a:pPr>
            <a:endParaRPr lang="tr-TR" dirty="0"/>
          </a:p>
        </p:txBody>
      </p:sp>
      <p:pic>
        <p:nvPicPr>
          <p:cNvPr id="3074" name="Picture 2"/>
          <p:cNvPicPr>
            <a:picLocks noChangeAspect="1" noChangeArrowheads="1"/>
          </p:cNvPicPr>
          <p:nvPr/>
        </p:nvPicPr>
        <p:blipFill>
          <a:blip r:embed="rId2" cstate="print"/>
          <a:srcRect/>
          <a:stretch>
            <a:fillRect/>
          </a:stretch>
        </p:blipFill>
        <p:spPr bwMode="auto">
          <a:xfrm>
            <a:off x="4115077" y="3789040"/>
            <a:ext cx="4584671" cy="2599556"/>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pPr lvl="1" algn="just">
              <a:lnSpc>
                <a:spcPct val="150000"/>
              </a:lnSpc>
            </a:pPr>
            <a:r>
              <a:rPr lang="tr-TR" sz="2000" dirty="0" smtClean="0"/>
              <a:t>RIMM: Verileri 16-bit’lik paketler hâlinde aktarırlar. Hızlı erişim ve aktarım hızı nedeniyle modüller daha fazla ısınır. Modülün ve yongaların aşırı ısınmasını önlemek için RIMM modüllerinde modülün her iki yüzünü kaplayan “ısı dağıtıcısı” adı verilen alüminyum kılıf kullanılır.</a:t>
            </a:r>
          </a:p>
          <a:p>
            <a:pPr algn="just">
              <a:lnSpc>
                <a:spcPct val="150000"/>
              </a:lnSpc>
            </a:pPr>
            <a:endParaRPr lang="tr-TR" sz="2400" dirty="0"/>
          </a:p>
        </p:txBody>
      </p:sp>
      <p:pic>
        <p:nvPicPr>
          <p:cNvPr id="4098" name="Picture 2"/>
          <p:cNvPicPr>
            <a:picLocks noChangeAspect="1" noChangeArrowheads="1"/>
          </p:cNvPicPr>
          <p:nvPr/>
        </p:nvPicPr>
        <p:blipFill>
          <a:blip r:embed="rId2" cstate="print"/>
          <a:srcRect/>
          <a:stretch>
            <a:fillRect/>
          </a:stretch>
        </p:blipFill>
        <p:spPr bwMode="auto">
          <a:xfrm>
            <a:off x="5004048" y="3933056"/>
            <a:ext cx="3790950" cy="262890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ndönümü">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31</TotalTime>
  <Words>268</Words>
  <Application>Microsoft Office PowerPoint</Application>
  <PresentationFormat>Ekran Gösterisi (4:3)</PresentationFormat>
  <Paragraphs>39</Paragraphs>
  <Slides>17</Slides>
  <Notes>0</Notes>
  <HiddenSlides>0</HiddenSlides>
  <MMClips>0</MMClips>
  <ScaleCrop>false</ScaleCrop>
  <HeadingPairs>
    <vt:vector size="4" baseType="variant">
      <vt:variant>
        <vt:lpstr>Tema</vt:lpstr>
      </vt:variant>
      <vt:variant>
        <vt:i4>1</vt:i4>
      </vt:variant>
      <vt:variant>
        <vt:lpstr>Slayt Başlıkları</vt:lpstr>
      </vt:variant>
      <vt:variant>
        <vt:i4>17</vt:i4>
      </vt:variant>
    </vt:vector>
  </HeadingPairs>
  <TitlesOfParts>
    <vt:vector size="18" baseType="lpstr">
      <vt:lpstr>Gündönümü</vt:lpstr>
      <vt:lpstr>BİLGİSAYAR DONANIMI DERSİ (7.HAFTA)</vt:lpstr>
      <vt:lpstr>BİLGİSAYARIN DONANIM PARÇALARI</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TEŞEKKÜRLER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BİLGİSAYAR DONANIMI DERSİ (7.HAFTA)</dc:title>
  <dc:creator>ayata</dc:creator>
  <cp:lastModifiedBy>ayata</cp:lastModifiedBy>
  <cp:revision>4</cp:revision>
  <dcterms:created xsi:type="dcterms:W3CDTF">2016-10-06T12:55:17Z</dcterms:created>
  <dcterms:modified xsi:type="dcterms:W3CDTF">2016-10-06T13:27:00Z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816132AA-7827-496B-BCAD-64715FFC6F3D</vt:lpwstr>
  </property>
  <property fmtid="{D5CDD505-2E9C-101B-9397-08002B2CF9AE}" pid="3" name="ArticulatePath">
    <vt:lpwstr>Sunu5</vt:lpwstr>
  </property>
</Properties>
</file>