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96" y="-75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13 Başlık"/>
          <p:cNvSpPr>
            <a:spLocks noGrp="1"/>
          </p:cNvSpPr>
          <p:nvPr>
            <p:ph type="ctrTitle"/>
          </p:nvPr>
        </p:nvSpPr>
        <p:spPr>
          <a:xfrm>
            <a:off x="1432560" y="359898"/>
            <a:ext cx="7406640" cy="1472184"/>
          </a:xfrm>
        </p:spPr>
        <p:txBody>
          <a:bodyPr anchor="b"/>
          <a:lstStyle>
            <a:lvl1pPr algn="l">
              <a:defRPr/>
            </a:lvl1pPr>
            <a:extLst/>
          </a:lstStyle>
          <a:p>
            <a:r>
              <a:rPr kumimoji="0" lang="tr-TR" smtClean="0"/>
              <a:t>Asıl başlık stili için tıklatın</a:t>
            </a:r>
            <a:endParaRPr kumimoji="0" lang="en-US"/>
          </a:p>
        </p:txBody>
      </p:sp>
      <p:sp>
        <p:nvSpPr>
          <p:cNvPr id="22" name="21 Alt Başlık"/>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6 Veri Yer Tutucusu"/>
          <p:cNvSpPr>
            <a:spLocks noGrp="1"/>
          </p:cNvSpPr>
          <p:nvPr>
            <p:ph type="dt" sz="half" idx="10"/>
          </p:nvPr>
        </p:nvSpPr>
        <p:spPr/>
        <p:txBody>
          <a:bodyPr/>
          <a:lstStyle>
            <a:extLst/>
          </a:lstStyle>
          <a:p>
            <a:fld id="{719B96B7-2C04-44DA-AE10-FF1555057BBF}" type="datetimeFigureOut">
              <a:rPr lang="tr-TR" smtClean="0"/>
              <a:t>07.10.2016</a:t>
            </a:fld>
            <a:endParaRPr lang="tr-TR"/>
          </a:p>
        </p:txBody>
      </p:sp>
      <p:sp>
        <p:nvSpPr>
          <p:cNvPr id="20" name="19 Altbilgi Yer Tutucusu"/>
          <p:cNvSpPr>
            <a:spLocks noGrp="1"/>
          </p:cNvSpPr>
          <p:nvPr>
            <p:ph type="ftr" sz="quarter" idx="11"/>
          </p:nvPr>
        </p:nvSpPr>
        <p:spPr/>
        <p:txBody>
          <a:bodyPr/>
          <a:lstStyle>
            <a:extLst/>
          </a:lstStyle>
          <a:p>
            <a:endParaRPr lang="tr-TR"/>
          </a:p>
        </p:txBody>
      </p:sp>
      <p:sp>
        <p:nvSpPr>
          <p:cNvPr id="10" name="9 Slayt Numarası Yer Tutucusu"/>
          <p:cNvSpPr>
            <a:spLocks noGrp="1"/>
          </p:cNvSpPr>
          <p:nvPr>
            <p:ph type="sldNum" sz="quarter" idx="12"/>
          </p:nvPr>
        </p:nvSpPr>
        <p:spPr/>
        <p:txBody>
          <a:bodyPr/>
          <a:lstStyle>
            <a:extLst/>
          </a:lstStyle>
          <a:p>
            <a:fld id="{D2636E62-573F-4BF3-A198-A7ECB004DCA8}" type="slidenum">
              <a:rPr lang="tr-TR" smtClean="0"/>
              <a:t>‹#›</a:t>
            </a:fld>
            <a:endParaRPr lang="tr-TR"/>
          </a:p>
        </p:txBody>
      </p:sp>
      <p:sp>
        <p:nvSpPr>
          <p:cNvPr id="8" name="7 Oval"/>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19B96B7-2C04-44DA-AE10-FF1555057BBF}"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2636E62-573F-4BF3-A198-A7ECB004DCA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274639"/>
            <a:ext cx="18288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1143000" y="274640"/>
            <a:ext cx="55626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19B96B7-2C04-44DA-AE10-FF1555057BBF}"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2636E62-573F-4BF3-A198-A7ECB004DCA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19B96B7-2C04-44DA-AE10-FF1555057BBF}"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2636E62-573F-4BF3-A198-A7ECB004DCA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6 Dikdörtgen"/>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719B96B7-2C04-44DA-AE10-FF1555057BBF}" type="datetimeFigureOut">
              <a:rPr lang="tr-TR" smtClean="0"/>
              <a:t>07.10.2016</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D2636E62-573F-4BF3-A198-A7ECB004DCA8}" type="slidenum">
              <a:rPr lang="tr-TR" smtClean="0"/>
              <a:t>‹#›</a:t>
            </a:fld>
            <a:endParaRPr lang="tr-TR"/>
          </a:p>
        </p:txBody>
      </p:sp>
      <p:sp>
        <p:nvSpPr>
          <p:cNvPr id="10" name="9 Dikdörtgen"/>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Oval"/>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719B96B7-2C04-44DA-AE10-FF1555057BBF}" type="datetimeFigureOut">
              <a:rPr lang="tr-TR" smtClean="0"/>
              <a:t>07.10.2016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2636E62-573F-4BF3-A198-A7ECB004DCA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719B96B7-2C04-44DA-AE10-FF1555057BBF}" type="datetimeFigureOut">
              <a:rPr lang="tr-TR" smtClean="0"/>
              <a:t>07.10.2016</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D2636E62-573F-4BF3-A198-A7ECB004DCA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274320"/>
            <a:ext cx="7498080" cy="1143000"/>
          </a:xfrm>
        </p:spPr>
        <p:txBody>
          <a:bodyPr anchor="ct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719B96B7-2C04-44DA-AE10-FF1555057BBF}" type="datetimeFigureOut">
              <a:rPr lang="tr-TR" smtClean="0"/>
              <a:t>07.10.2016</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D2636E62-573F-4BF3-A198-A7ECB004DCA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4 Dikdörtgen"/>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719B96B7-2C04-44DA-AE10-FF1555057BBF}" type="datetimeFigureOut">
              <a:rPr lang="tr-TR" smtClean="0"/>
              <a:t>07.10.2016</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D2636E62-573F-4BF3-A198-A7ECB004DCA8}" type="slidenum">
              <a:rPr lang="tr-TR" smtClean="0"/>
              <a:t>‹#›</a:t>
            </a:fld>
            <a:endParaRPr lang="tr-TR"/>
          </a:p>
        </p:txBody>
      </p:sp>
      <p:sp>
        <p:nvSpPr>
          <p:cNvPr id="6" name="5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719B96B7-2C04-44DA-AE10-FF1555057BBF}" type="datetimeFigureOut">
              <a:rPr lang="tr-TR" smtClean="0"/>
              <a:t>07.10.2016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2636E62-573F-4BF3-A198-A7ECB004DCA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extLst/>
          </a:lstStyle>
          <a:p>
            <a:fld id="{719B96B7-2C04-44DA-AE10-FF1555057BBF}" type="datetimeFigureOut">
              <a:rPr lang="tr-TR" smtClean="0"/>
              <a:t>07.10.2016</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D2636E62-573F-4BF3-A198-A7ECB004DCA8}" type="slidenum">
              <a:rPr lang="tr-TR" smtClean="0"/>
              <a:t>‹#›</a:t>
            </a:fld>
            <a:endParaRPr lang="tr-TR"/>
          </a:p>
        </p:txBody>
      </p:sp>
      <p:sp>
        <p:nvSpPr>
          <p:cNvPr id="8" name="7 Dikdörtgen"/>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Resim Yer Tutucusu"/>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8 Akış Çizelgesi: İşlem"/>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Akış Çizelgesi: İşlem"/>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etin Yer Tutucusu"/>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Pasta"/>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Oval"/>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Halka"/>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Dikdörtgen"/>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Yer Tutucusu"/>
          <p:cNvSpPr>
            <a:spLocks noGrp="1"/>
          </p:cNvSpPr>
          <p:nvPr>
            <p:ph type="title"/>
          </p:nvPr>
        </p:nvSpPr>
        <p:spPr>
          <a:xfrm>
            <a:off x="1435608" y="274638"/>
            <a:ext cx="7498080" cy="114300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8 Metin Yer Tutucusu"/>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23 Veri Yer Tutucusu"/>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9B96B7-2C04-44DA-AE10-FF1555057BBF}" type="datetimeFigureOut">
              <a:rPr lang="tr-TR" smtClean="0"/>
              <a:t>07.10.2016</a:t>
            </a:fld>
            <a:endParaRPr lang="tr-TR"/>
          </a:p>
        </p:txBody>
      </p:sp>
      <p:sp>
        <p:nvSpPr>
          <p:cNvPr id="10" name="9 Altbilgi Yer Tutucusu"/>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r-TR"/>
          </a:p>
        </p:txBody>
      </p:sp>
      <p:sp>
        <p:nvSpPr>
          <p:cNvPr id="22" name="21 Slayt Numarası Yer Tutucusu"/>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2636E62-573F-4BF3-A198-A7ECB004DCA8}" type="slidenum">
              <a:rPr lang="tr-TR" smtClean="0"/>
              <a:t>‹#›</a:t>
            </a:fld>
            <a:endParaRPr lang="tr-TR"/>
          </a:p>
        </p:txBody>
      </p:sp>
      <p:sp>
        <p:nvSpPr>
          <p:cNvPr id="15" name="14 Dikdörtgen"/>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432560" y="1850064"/>
            <a:ext cx="7406640" cy="4027208"/>
          </a:xfrm>
        </p:spPr>
        <p:txBody>
          <a:bodyPr/>
          <a:lstStyle/>
          <a:p>
            <a:pPr algn="just">
              <a:lnSpc>
                <a:spcPct val="150000"/>
              </a:lnSpc>
            </a:pPr>
            <a:r>
              <a:rPr lang="tr-TR" b="1" cap="small" dirty="0" smtClean="0"/>
              <a:t>AMAÇ</a:t>
            </a:r>
            <a:endParaRPr lang="tr-TR" dirty="0" smtClean="0"/>
          </a:p>
          <a:p>
            <a:pPr algn="just">
              <a:lnSpc>
                <a:spcPct val="150000"/>
              </a:lnSpc>
            </a:pPr>
            <a:r>
              <a:rPr lang="tr-TR" dirty="0" smtClean="0"/>
              <a:t>	Bilgisayarın donanım parçalarını öğrenebilmek.</a:t>
            </a:r>
          </a:p>
          <a:p>
            <a:pPr algn="just">
              <a:lnSpc>
                <a:spcPct val="150000"/>
              </a:lnSpc>
            </a:pPr>
            <a:r>
              <a:rPr lang="tr-TR" b="1" cap="small" dirty="0" smtClean="0"/>
              <a:t>ARAŞTIRMA</a:t>
            </a:r>
            <a:endParaRPr lang="tr-TR" dirty="0" smtClean="0"/>
          </a:p>
          <a:p>
            <a:pPr algn="just">
              <a:lnSpc>
                <a:spcPct val="150000"/>
              </a:lnSpc>
            </a:pPr>
            <a:r>
              <a:rPr lang="tr-TR" b="1" cap="small" dirty="0" smtClean="0"/>
              <a:t>	</a:t>
            </a:r>
            <a:r>
              <a:rPr lang="tr-TR" dirty="0" smtClean="0"/>
              <a:t>Bilgisayarın donanım parçaları hakkında bilgi toplayınız.</a:t>
            </a:r>
          </a:p>
          <a:p>
            <a:pPr algn="just">
              <a:lnSpc>
                <a:spcPct val="150000"/>
              </a:lnSpc>
            </a:pPr>
            <a:endParaRPr lang="tr-TR" dirty="0"/>
          </a:p>
        </p:txBody>
      </p:sp>
      <p:sp>
        <p:nvSpPr>
          <p:cNvPr id="4" name="1 Başlık"/>
          <p:cNvSpPr>
            <a:spLocks noGrp="1"/>
          </p:cNvSpPr>
          <p:nvPr>
            <p:ph type="ctrTitle"/>
          </p:nvPr>
        </p:nvSpPr>
        <p:spPr/>
        <p:txBody>
          <a:bodyPr>
            <a:normAutofit/>
          </a:bodyPr>
          <a:lstStyle/>
          <a:p>
            <a:r>
              <a:rPr lang="tr-TR" sz="3600" dirty="0" smtClean="0"/>
              <a:t>BİLGİSAYAR DONANIMI DERSİ </a:t>
            </a:r>
            <a:r>
              <a:rPr lang="tr-TR" sz="1400" dirty="0" smtClean="0"/>
              <a:t>(9.HAFTA</a:t>
            </a:r>
            <a:r>
              <a:rPr lang="tr-TR" sz="1400" dirty="0" smtClean="0"/>
              <a:t>)</a:t>
            </a:r>
            <a:endParaRPr lang="tr-TR" sz="3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buNone/>
            </a:pPr>
            <a:r>
              <a:rPr lang="tr-TR" sz="2800" b="1" dirty="0" smtClean="0"/>
              <a:t>Taşınabilir diskler</a:t>
            </a:r>
            <a:endParaRPr lang="tr-TR" sz="2800" dirty="0" smtClean="0"/>
          </a:p>
          <a:p>
            <a:pPr algn="just">
              <a:lnSpc>
                <a:spcPct val="150000"/>
              </a:lnSpc>
              <a:buNone/>
            </a:pPr>
            <a:r>
              <a:rPr lang="tr-TR" sz="2800" dirty="0" smtClean="0"/>
              <a:t>	“</a:t>
            </a:r>
            <a:r>
              <a:rPr lang="tr-TR" sz="2800" dirty="0" smtClean="0"/>
              <a:t>Taşınabilir Disk” diğer söylemleri “harici disk”, “harici </a:t>
            </a:r>
            <a:r>
              <a:rPr lang="tr-TR" sz="2800" dirty="0" err="1" smtClean="0"/>
              <a:t>harddisk</a:t>
            </a:r>
            <a:r>
              <a:rPr lang="tr-TR" sz="2800" dirty="0" smtClean="0"/>
              <a:t>”, “harici HDD”, “</a:t>
            </a:r>
            <a:r>
              <a:rPr lang="tr-TR" sz="2800" dirty="0" err="1" smtClean="0"/>
              <a:t>external</a:t>
            </a:r>
            <a:r>
              <a:rPr lang="tr-TR" sz="2800" dirty="0" smtClean="0"/>
              <a:t> disk”, “</a:t>
            </a:r>
            <a:r>
              <a:rPr lang="tr-TR" sz="2800" dirty="0" err="1" smtClean="0"/>
              <a:t>external</a:t>
            </a:r>
            <a:r>
              <a:rPr lang="tr-TR" sz="2800" dirty="0" smtClean="0"/>
              <a:t> HDD” olarak da telaffuz edilebilir.</a:t>
            </a:r>
            <a:endParaRPr lang="tr-TR" sz="2800" dirty="0"/>
          </a:p>
        </p:txBody>
      </p:sp>
      <p:pic>
        <p:nvPicPr>
          <p:cNvPr id="4" name="3 Resim" descr="http://www.letsgodigital.org/images/artikelen/154/verbatim-store-go-traveller-tasinabilir-disk.jpg"/>
          <p:cNvPicPr/>
          <p:nvPr/>
        </p:nvPicPr>
        <p:blipFill>
          <a:blip r:embed="rId2" cstate="print"/>
          <a:srcRect b="7385"/>
          <a:stretch>
            <a:fillRect/>
          </a:stretch>
        </p:blipFill>
        <p:spPr bwMode="auto">
          <a:xfrm>
            <a:off x="4355976" y="4005064"/>
            <a:ext cx="4620632" cy="2696344"/>
          </a:xfrm>
          <a:prstGeom prst="rect">
            <a:avLst/>
          </a:prstGeom>
          <a:noFill/>
          <a:ln w="9525">
            <a:solidFill>
              <a:schemeClr val="tx1"/>
            </a:solid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TEŞEKKÜRLER</a:t>
            </a: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lvl="0"/>
            <a:r>
              <a:rPr lang="tr-TR" sz="2800" b="1" cap="small" dirty="0" smtClean="0"/>
              <a:t>BİLGİSAYARIN DONANIM </a:t>
            </a:r>
            <a:r>
              <a:rPr lang="tr-TR" sz="2800" b="1" cap="small" dirty="0" smtClean="0"/>
              <a:t>PARÇALARI</a:t>
            </a:r>
            <a:endParaRPr lang="tr-TR" sz="2800" dirty="0"/>
          </a:p>
        </p:txBody>
      </p:sp>
      <p:sp>
        <p:nvSpPr>
          <p:cNvPr id="3" name="2 İçerik Yer Tutucusu"/>
          <p:cNvSpPr>
            <a:spLocks noGrp="1"/>
          </p:cNvSpPr>
          <p:nvPr>
            <p:ph idx="1"/>
          </p:nvPr>
        </p:nvSpPr>
        <p:spPr/>
        <p:txBody>
          <a:bodyPr>
            <a:normAutofit fontScale="70000" lnSpcReduction="20000"/>
          </a:bodyPr>
          <a:lstStyle/>
          <a:p>
            <a:pPr lvl="0" algn="just">
              <a:lnSpc>
                <a:spcPct val="160000"/>
              </a:lnSpc>
              <a:buNone/>
            </a:pPr>
            <a:r>
              <a:rPr lang="tr-TR" b="1" dirty="0" smtClean="0"/>
              <a:t>Sabit Diskler (</a:t>
            </a:r>
            <a:r>
              <a:rPr lang="tr-TR" b="1" dirty="0" err="1" smtClean="0"/>
              <a:t>Drivers</a:t>
            </a:r>
            <a:r>
              <a:rPr lang="tr-TR" b="1" dirty="0" smtClean="0"/>
              <a:t>/Sürücüler)</a:t>
            </a:r>
            <a:endParaRPr lang="tr-TR" dirty="0" smtClean="0"/>
          </a:p>
          <a:p>
            <a:pPr algn="just">
              <a:lnSpc>
                <a:spcPct val="160000"/>
              </a:lnSpc>
              <a:buNone/>
            </a:pPr>
            <a:r>
              <a:rPr lang="tr-TR" dirty="0" smtClean="0"/>
              <a:t>	Fiziksel </a:t>
            </a:r>
            <a:r>
              <a:rPr lang="tr-TR" dirty="0" smtClean="0"/>
              <a:t>olarak tüm sabit diskler birbirine </a:t>
            </a:r>
            <a:r>
              <a:rPr lang="tr-TR" dirty="0" smtClean="0"/>
              <a:t>benzerler </a:t>
            </a:r>
            <a:r>
              <a:rPr lang="tr-TR" dirty="0" smtClean="0"/>
              <a:t>ve yakın boyutlardadır. </a:t>
            </a:r>
            <a:endParaRPr lang="tr-TR" dirty="0" smtClean="0"/>
          </a:p>
          <a:p>
            <a:pPr algn="just">
              <a:lnSpc>
                <a:spcPct val="160000"/>
              </a:lnSpc>
              <a:buNone/>
            </a:pPr>
            <a:r>
              <a:rPr lang="tr-TR" dirty="0" smtClean="0"/>
              <a:t>	Sabit </a:t>
            </a:r>
            <a:r>
              <a:rPr lang="tr-TR" dirty="0" smtClean="0"/>
              <a:t>disklerin </a:t>
            </a:r>
            <a:r>
              <a:rPr lang="tr-TR" dirty="0" err="1" smtClean="0"/>
              <a:t>anakarta</a:t>
            </a:r>
            <a:r>
              <a:rPr lang="tr-TR" dirty="0" smtClean="0"/>
              <a:t> bağlandığı </a:t>
            </a:r>
            <a:r>
              <a:rPr lang="tr-TR" dirty="0" err="1" smtClean="0"/>
              <a:t>veriyolu</a:t>
            </a:r>
            <a:r>
              <a:rPr lang="tr-TR" dirty="0" smtClean="0"/>
              <a:t> tipleri günümüzde 4 çeşittir. Bunlar;</a:t>
            </a:r>
          </a:p>
          <a:p>
            <a:pPr lvl="1" algn="just">
              <a:lnSpc>
                <a:spcPct val="160000"/>
              </a:lnSpc>
            </a:pPr>
            <a:r>
              <a:rPr lang="tr-TR" dirty="0" smtClean="0"/>
              <a:t>PATA </a:t>
            </a:r>
          </a:p>
          <a:p>
            <a:pPr lvl="1" algn="just">
              <a:lnSpc>
                <a:spcPct val="160000"/>
              </a:lnSpc>
            </a:pPr>
            <a:r>
              <a:rPr lang="tr-TR" dirty="0" smtClean="0"/>
              <a:t>SATA </a:t>
            </a:r>
          </a:p>
          <a:p>
            <a:pPr lvl="1" algn="just">
              <a:lnSpc>
                <a:spcPct val="160000"/>
              </a:lnSpc>
            </a:pPr>
            <a:r>
              <a:rPr lang="tr-TR" dirty="0" smtClean="0"/>
              <a:t>SCSI </a:t>
            </a:r>
          </a:p>
          <a:p>
            <a:pPr lvl="1" algn="just">
              <a:lnSpc>
                <a:spcPct val="160000"/>
              </a:lnSpc>
            </a:pPr>
            <a:r>
              <a:rPr lang="tr-TR" dirty="0" smtClean="0"/>
              <a:t>SAS</a:t>
            </a:r>
          </a:p>
          <a:p>
            <a:pPr algn="just">
              <a:lnSpc>
                <a:spcPct val="160000"/>
              </a:lnSpc>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000" b="1" dirty="0" smtClean="0"/>
              <a:t>PATA (IDE)</a:t>
            </a:r>
            <a:endParaRPr lang="tr-TR" sz="2000" dirty="0" smtClean="0"/>
          </a:p>
          <a:p>
            <a:pPr algn="just">
              <a:lnSpc>
                <a:spcPct val="150000"/>
              </a:lnSpc>
              <a:buNone/>
            </a:pPr>
            <a:r>
              <a:rPr lang="tr-TR" sz="2000" dirty="0" smtClean="0"/>
              <a:t>	Paralel </a:t>
            </a:r>
            <a:r>
              <a:rPr lang="tr-TR" sz="2000" dirty="0" smtClean="0"/>
              <a:t>ileri teknoloji eklentisi anlamına gelmektedir. Bu kelime ATA, IDE, ATAPI olarak da bilinmektedir. Paralel veri iletimine sahiptir. Sahip olunan arabirim CDROM, DVDROM ve HDD </a:t>
            </a:r>
            <a:r>
              <a:rPr lang="tr-TR" sz="2000" dirty="0" err="1" smtClean="0"/>
              <a:t>ler</a:t>
            </a:r>
            <a:r>
              <a:rPr lang="tr-TR" sz="2000" dirty="0" smtClean="0"/>
              <a:t> içinde aynıdır. </a:t>
            </a:r>
            <a:endParaRPr lang="tr-TR" sz="2000" dirty="0"/>
          </a:p>
        </p:txBody>
      </p:sp>
      <p:pic>
        <p:nvPicPr>
          <p:cNvPr id="4" name="3 Resim" descr="http://www.databe.com/images/ata-cable.jpg"/>
          <p:cNvPicPr/>
          <p:nvPr/>
        </p:nvPicPr>
        <p:blipFill>
          <a:blip r:embed="rId2" cstate="print"/>
          <a:srcRect/>
          <a:stretch>
            <a:fillRect/>
          </a:stretch>
        </p:blipFill>
        <p:spPr bwMode="auto">
          <a:xfrm>
            <a:off x="5724128" y="3356992"/>
            <a:ext cx="3419872" cy="3429000"/>
          </a:xfrm>
          <a:prstGeom prst="rect">
            <a:avLst/>
          </a:prstGeom>
          <a:noFill/>
          <a:ln w="9525">
            <a:solidFill>
              <a:schemeClr val="tx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000" b="1" dirty="0" smtClean="0"/>
              <a:t>SATA (</a:t>
            </a:r>
            <a:r>
              <a:rPr lang="tr-TR" sz="2000" b="1" dirty="0" err="1" smtClean="0"/>
              <a:t>Serial</a:t>
            </a:r>
            <a:r>
              <a:rPr lang="tr-TR" sz="2000" b="1" dirty="0" smtClean="0"/>
              <a:t> ATA)</a:t>
            </a:r>
            <a:endParaRPr lang="tr-TR" sz="2000" dirty="0" smtClean="0"/>
          </a:p>
          <a:p>
            <a:pPr algn="just">
              <a:lnSpc>
                <a:spcPct val="150000"/>
              </a:lnSpc>
              <a:buNone/>
            </a:pPr>
            <a:r>
              <a:rPr lang="tr-TR" sz="2000" dirty="0" smtClean="0"/>
              <a:t>	Seri </a:t>
            </a:r>
            <a:r>
              <a:rPr lang="tr-TR" sz="2000" dirty="0" smtClean="0"/>
              <a:t>olarak veri alışverişine imkân veren </a:t>
            </a:r>
            <a:r>
              <a:rPr lang="tr-TR" sz="2000" dirty="0" err="1" smtClean="0"/>
              <a:t>PATA’dan</a:t>
            </a:r>
            <a:r>
              <a:rPr lang="tr-TR" sz="2000" dirty="0" smtClean="0"/>
              <a:t> sonra çıkartılan bir arabirimdir. İletişim için ATA komut setini kullanmaktadır. Haberleşme tek yönlü yapıdadır. Seri iletimi yapısından dolayı kablo iletken sayısı azdır</a:t>
            </a:r>
            <a:endParaRPr lang="tr-TR" sz="2000" dirty="0"/>
          </a:p>
        </p:txBody>
      </p:sp>
      <p:pic>
        <p:nvPicPr>
          <p:cNvPr id="1026" name="Picture 2"/>
          <p:cNvPicPr>
            <a:picLocks noChangeAspect="1" noChangeArrowheads="1"/>
          </p:cNvPicPr>
          <p:nvPr/>
        </p:nvPicPr>
        <p:blipFill>
          <a:blip r:embed="rId2" cstate="print"/>
          <a:srcRect/>
          <a:stretch>
            <a:fillRect/>
          </a:stretch>
        </p:blipFill>
        <p:spPr bwMode="auto">
          <a:xfrm>
            <a:off x="4067944" y="4509120"/>
            <a:ext cx="4867275" cy="216217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lvl="0" algn="just">
              <a:lnSpc>
                <a:spcPct val="150000"/>
              </a:lnSpc>
            </a:pPr>
            <a:r>
              <a:rPr lang="tr-TR" sz="2400" b="1" dirty="0" smtClean="0"/>
              <a:t>SCSI (</a:t>
            </a:r>
            <a:r>
              <a:rPr lang="tr-TR" sz="2400" b="1" dirty="0" err="1" smtClean="0"/>
              <a:t>Small</a:t>
            </a:r>
            <a:r>
              <a:rPr lang="tr-TR" sz="2400" b="1" dirty="0" smtClean="0"/>
              <a:t> </a:t>
            </a:r>
            <a:r>
              <a:rPr lang="tr-TR" sz="2400" b="1" dirty="0" err="1" smtClean="0"/>
              <a:t>Computer</a:t>
            </a:r>
            <a:r>
              <a:rPr lang="tr-TR" sz="2400" b="1" dirty="0" smtClean="0"/>
              <a:t> </a:t>
            </a:r>
            <a:r>
              <a:rPr lang="tr-TR" sz="2400" b="1" dirty="0" err="1" smtClean="0"/>
              <a:t>System</a:t>
            </a:r>
            <a:r>
              <a:rPr lang="tr-TR" sz="2400" b="1" dirty="0" smtClean="0"/>
              <a:t> </a:t>
            </a:r>
            <a:r>
              <a:rPr lang="tr-TR" sz="2400" b="1" dirty="0" err="1" smtClean="0"/>
              <a:t>Interface</a:t>
            </a:r>
            <a:r>
              <a:rPr lang="tr-TR" sz="2400" b="1" dirty="0" smtClean="0"/>
              <a:t>)</a:t>
            </a:r>
            <a:endParaRPr lang="tr-TR" sz="2400" dirty="0" smtClean="0"/>
          </a:p>
          <a:p>
            <a:pPr algn="just">
              <a:lnSpc>
                <a:spcPct val="150000"/>
              </a:lnSpc>
              <a:buNone/>
            </a:pPr>
            <a:r>
              <a:rPr lang="tr-TR" sz="2400" dirty="0" smtClean="0"/>
              <a:t>	SCSI </a:t>
            </a:r>
            <a:r>
              <a:rPr lang="tr-TR" sz="2400" dirty="0" smtClean="0"/>
              <a:t>Daha çok sunucularda kullanılan disklerdir. Disklerinin dönüş hızları ve performansları çok yüksektir. Bu yüzden fiyatları ev kullanımı için uygun değildir. </a:t>
            </a:r>
            <a:endParaRPr lang="tr-TR" sz="2400" dirty="0"/>
          </a:p>
        </p:txBody>
      </p:sp>
      <p:pic>
        <p:nvPicPr>
          <p:cNvPr id="4" name="3 Resim" descr="https://feleciosalvaalfie.files.wordpress.com/2013/01/scsi-hdd.jpg"/>
          <p:cNvPicPr/>
          <p:nvPr/>
        </p:nvPicPr>
        <p:blipFill>
          <a:blip r:embed="rId2" cstate="print"/>
          <a:srcRect t="8527" b="4651"/>
          <a:stretch>
            <a:fillRect/>
          </a:stretch>
        </p:blipFill>
        <p:spPr bwMode="auto">
          <a:xfrm>
            <a:off x="3563888" y="4365104"/>
            <a:ext cx="5207505" cy="2149992"/>
          </a:xfrm>
          <a:prstGeom prst="rect">
            <a:avLst/>
          </a:prstGeom>
          <a:noFill/>
          <a:ln w="9525">
            <a:solidFill>
              <a:schemeClr val="tx1"/>
            </a:solid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lvl="0" algn="just">
              <a:lnSpc>
                <a:spcPct val="150000"/>
              </a:lnSpc>
            </a:pPr>
            <a:r>
              <a:rPr lang="tr-TR" sz="2000" b="1" dirty="0" smtClean="0"/>
              <a:t>SAS (</a:t>
            </a:r>
            <a:r>
              <a:rPr lang="tr-TR" sz="2000" b="1" dirty="0" err="1" smtClean="0"/>
              <a:t>Serial</a:t>
            </a:r>
            <a:r>
              <a:rPr lang="tr-TR" sz="2000" b="1" dirty="0" smtClean="0"/>
              <a:t> </a:t>
            </a:r>
            <a:r>
              <a:rPr lang="tr-TR" sz="2000" b="1" dirty="0" err="1" smtClean="0"/>
              <a:t>Attached</a:t>
            </a:r>
            <a:r>
              <a:rPr lang="tr-TR" sz="2000" b="1" dirty="0" smtClean="0"/>
              <a:t> SCSI)</a:t>
            </a:r>
            <a:endParaRPr lang="tr-TR" sz="2000" dirty="0" smtClean="0"/>
          </a:p>
          <a:p>
            <a:pPr algn="just">
              <a:lnSpc>
                <a:spcPct val="150000"/>
              </a:lnSpc>
              <a:buNone/>
            </a:pPr>
            <a:r>
              <a:rPr lang="tr-TR" sz="2000" dirty="0" smtClean="0"/>
              <a:t>	Paralel </a:t>
            </a:r>
            <a:r>
              <a:rPr lang="tr-TR" sz="2000" dirty="0" smtClean="0"/>
              <a:t>SCSI yapısının seri bir türüdür. Dört ve daha fazla kanalı birlikte kontrol edebilen noktadan noktaya iletişim mimarisine sahiptir. Çift yönlü iletişim kanallarına sahiptir. SAS yapısı SATA diskleri desteklemektedir fakat tersi yani SATA kanallar SAS disklerini desteklememektedir. </a:t>
            </a:r>
            <a:endParaRPr lang="tr-TR" sz="2000" dirty="0"/>
          </a:p>
        </p:txBody>
      </p:sp>
      <p:pic>
        <p:nvPicPr>
          <p:cNvPr id="4" name="3 Resim"/>
          <p:cNvPicPr/>
          <p:nvPr/>
        </p:nvPicPr>
        <p:blipFill>
          <a:blip r:embed="rId2" cstate="print"/>
          <a:srcRect/>
          <a:stretch>
            <a:fillRect/>
          </a:stretch>
        </p:blipFill>
        <p:spPr bwMode="auto">
          <a:xfrm>
            <a:off x="5109532" y="4149680"/>
            <a:ext cx="3710940" cy="2519680"/>
          </a:xfrm>
          <a:prstGeom prst="rect">
            <a:avLst/>
          </a:prstGeom>
          <a:noFill/>
          <a:ln w="9525">
            <a:solidFill>
              <a:schemeClr val="tx1"/>
            </a:solid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buNone/>
            </a:pPr>
            <a:r>
              <a:rPr lang="tr-TR" b="1" dirty="0" smtClean="0"/>
              <a:t>Disk biçimlendirme</a:t>
            </a:r>
            <a:endParaRPr lang="tr-TR" dirty="0" smtClean="0"/>
          </a:p>
          <a:p>
            <a:pPr>
              <a:buNone/>
            </a:pPr>
            <a:r>
              <a:rPr lang="tr-TR" dirty="0" smtClean="0"/>
              <a:t>Disk biçimlendirme iki farklı şekilde yapılmaktadır.</a:t>
            </a:r>
          </a:p>
          <a:p>
            <a:pPr lvl="0"/>
            <a:r>
              <a:rPr lang="tr-TR" b="1" dirty="0" smtClean="0"/>
              <a:t>Fiziksel biçimlendirme: </a:t>
            </a:r>
            <a:r>
              <a:rPr lang="tr-TR" dirty="0" smtClean="0"/>
              <a:t>Disk üzerinde iz ve sektör yapılarının oluşturulması işlemidir.</a:t>
            </a:r>
          </a:p>
          <a:p>
            <a:pPr lvl="0"/>
            <a:r>
              <a:rPr lang="tr-TR" b="1" dirty="0" smtClean="0"/>
              <a:t>Mantıksal biçimlendirme:</a:t>
            </a:r>
            <a:r>
              <a:rPr lang="tr-TR" dirty="0" smtClean="0"/>
              <a:t> İz ve sektörlerin oluşturulduğu diskin, işletim sistemine ait dosya sistemine uyumlu hale getirilme işlemidir.</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lnSpc>
                <a:spcPct val="150000"/>
              </a:lnSpc>
              <a:buNone/>
            </a:pPr>
            <a:r>
              <a:rPr lang="tr-TR" sz="2400" b="1" dirty="0" smtClean="0"/>
              <a:t>Disk bölümleme</a:t>
            </a:r>
            <a:endParaRPr lang="tr-TR" sz="2400" dirty="0" smtClean="0"/>
          </a:p>
          <a:p>
            <a:pPr algn="just">
              <a:lnSpc>
                <a:spcPct val="150000"/>
              </a:lnSpc>
              <a:buNone/>
            </a:pPr>
            <a:r>
              <a:rPr lang="tr-TR" sz="2400" dirty="0" smtClean="0"/>
              <a:t>	Sanal </a:t>
            </a:r>
            <a:r>
              <a:rPr lang="tr-TR" sz="2400" dirty="0" smtClean="0"/>
              <a:t>olarak tek bir sabit diski birkaç alt sabit diske ayırma işlemine disk bölümleme denir. Kişisel dosyaları işletim sistemi dosyalarından ayırarak zarar görmelerini engellemek amaçlanmıştır. </a:t>
            </a:r>
            <a:endParaRPr lang="tr-TR" sz="2400" dirty="0"/>
          </a:p>
        </p:txBody>
      </p:sp>
      <p:pic>
        <p:nvPicPr>
          <p:cNvPr id="4" name="3 Resim" descr="https://www.powerdatarecovery.com/images/newtu/recover-formatted-hard-drive-2.jpg"/>
          <p:cNvPicPr/>
          <p:nvPr/>
        </p:nvPicPr>
        <p:blipFill>
          <a:blip r:embed="rId2" cstate="print"/>
          <a:srcRect/>
          <a:stretch>
            <a:fillRect/>
          </a:stretch>
        </p:blipFill>
        <p:spPr bwMode="auto">
          <a:xfrm>
            <a:off x="4139952" y="4221088"/>
            <a:ext cx="4896544" cy="2592288"/>
          </a:xfrm>
          <a:prstGeom prst="rect">
            <a:avLst/>
          </a:prstGeom>
          <a:noFill/>
          <a:ln w="9525">
            <a:solidFill>
              <a:schemeClr val="tx1"/>
            </a:solid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10000"/>
          </a:bodyPr>
          <a:lstStyle/>
          <a:p>
            <a:pPr algn="just">
              <a:lnSpc>
                <a:spcPct val="150000"/>
              </a:lnSpc>
              <a:buNone/>
            </a:pPr>
            <a:r>
              <a:rPr lang="tr-TR" b="1" dirty="0" smtClean="0"/>
              <a:t>Disk birleştirme</a:t>
            </a:r>
            <a:endParaRPr lang="tr-TR" dirty="0" smtClean="0"/>
          </a:p>
          <a:p>
            <a:pPr algn="just">
              <a:lnSpc>
                <a:spcPct val="150000"/>
              </a:lnSpc>
              <a:buNone/>
            </a:pPr>
            <a:r>
              <a:rPr lang="tr-TR" dirty="0" smtClean="0"/>
              <a:t>	Hard </a:t>
            </a:r>
            <a:r>
              <a:rPr lang="tr-TR" dirty="0" smtClean="0"/>
              <a:t>diskler hızlı döndükleri için kayıt yaparken ilk boş buldukları yere yapar. Bazen buldukları yer kayıt için küçük gelebilir. Birazını ilk bulduğu yere gerisini başka yere kaydeder. Zamanla bu bilgiler çoğaldıkça dosyalar parçalanmaya başlar. Disk birleştirme, bu dosyalarını birleştirir. Zaman kaybını önler.</a:t>
            </a:r>
          </a:p>
          <a:p>
            <a:pPr algn="just">
              <a:lnSpc>
                <a:spcPct val="150000"/>
              </a:lnSpc>
              <a:buNone/>
            </a:pP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67</TotalTime>
  <Words>84</Words>
  <Application>Microsoft Office PowerPoint</Application>
  <PresentationFormat>Ekran Gösterisi (4:3)</PresentationFormat>
  <Paragraphs>32</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Gündönümü</vt:lpstr>
      <vt:lpstr>BİLGİSAYAR DONANIMI DERSİ (9.HAFTA)</vt:lpstr>
      <vt:lpstr>BİLGİSAYARIN DONANIM PARÇALARI</vt:lpstr>
      <vt:lpstr>Slayt 3</vt:lpstr>
      <vt:lpstr>Slayt 4</vt:lpstr>
      <vt:lpstr>Slayt 5</vt:lpstr>
      <vt:lpstr>Slayt 6</vt:lpstr>
      <vt:lpstr>Slayt 7</vt:lpstr>
      <vt:lpstr>Slayt 8</vt:lpstr>
      <vt:lpstr>Slayt 9</vt:lpstr>
      <vt:lpstr>Slayt 10</vt:lpstr>
      <vt:lpstr>TEŞEKKÜRLER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BİLGİSAYAR DONANIMI DERSİ (9.HAFTA)</dc:title>
  <dc:creator>ayata</dc:creator>
  <cp:lastModifiedBy>ayata</cp:lastModifiedBy>
  <cp:revision>8</cp:revision>
  <dcterms:created xsi:type="dcterms:W3CDTF">2016-10-07T06:52:06Z</dcterms:created>
  <dcterms:modified xsi:type="dcterms:W3CDTF">2016-10-07T07:59:43Z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6F02052D-5A51-4FEB-BEA6-41820CDE05F4</vt:lpwstr>
  </property>
  <property fmtid="{D5CDD505-2E9C-101B-9397-08002B2CF9AE}" pid="3" name="ArticulatePath">
    <vt:lpwstr>Sunu1</vt:lpwstr>
  </property>
</Properties>
</file>