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C3C2A828-0244-4EC3-A2A5-115867BC59BB}"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AD82791-4390-418B-A393-5366CA3E141C}"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3C2A828-0244-4EC3-A2A5-115867BC59BB}" type="datetimeFigureOut">
              <a:rPr lang="tr-TR" smtClean="0"/>
              <a:t>07.10.2016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D82791-4390-418B-A393-5366CA3E141C}"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850064"/>
            <a:ext cx="7406640" cy="4243232"/>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	Bilgisayarın donanım parçalarını öğrenebilmek.</a:t>
            </a:r>
          </a:p>
          <a:p>
            <a:pPr algn="just">
              <a:lnSpc>
                <a:spcPct val="150000"/>
              </a:lnSpc>
            </a:pPr>
            <a:r>
              <a:rPr lang="tr-TR" b="1" cap="small" dirty="0" smtClean="0"/>
              <a:t>ARAŞTIRMA</a:t>
            </a:r>
            <a:endParaRPr lang="tr-TR" dirty="0" smtClean="0"/>
          </a:p>
          <a:p>
            <a:pPr algn="just">
              <a:lnSpc>
                <a:spcPct val="150000"/>
              </a:lnSpc>
            </a:pPr>
            <a:r>
              <a:rPr lang="tr-TR" b="1" cap="small" dirty="0" smtClean="0"/>
              <a:t>	</a:t>
            </a:r>
            <a:r>
              <a:rPr lang="tr-TR" dirty="0" smtClean="0"/>
              <a:t>Bilgisayarın donanım parçaları hakkında bilgi toplayınız.</a:t>
            </a:r>
          </a:p>
          <a:p>
            <a:pPr algn="just">
              <a:lnSpc>
                <a:spcPct val="150000"/>
              </a:lnSpc>
            </a:pPr>
            <a:endParaRPr lang="tr-TR" dirty="0"/>
          </a:p>
        </p:txBody>
      </p:sp>
      <p:sp>
        <p:nvSpPr>
          <p:cNvPr id="4" name="1 Başlık"/>
          <p:cNvSpPr>
            <a:spLocks noGrp="1"/>
          </p:cNvSpPr>
          <p:nvPr>
            <p:ph type="ctrTitle"/>
          </p:nvPr>
        </p:nvSpPr>
        <p:spPr/>
        <p:txBody>
          <a:bodyPr>
            <a:normAutofit/>
          </a:bodyPr>
          <a:lstStyle/>
          <a:p>
            <a:r>
              <a:rPr lang="tr-TR" sz="3600" dirty="0" smtClean="0"/>
              <a:t>BİLGİSAYAR DONANIMI DERSİ </a:t>
            </a:r>
            <a:r>
              <a:rPr lang="tr-TR" sz="1400" dirty="0" smtClean="0"/>
              <a:t>(12.HAFTA</a:t>
            </a:r>
            <a:r>
              <a:rPr lang="tr-TR" sz="1400" dirty="0" smtClean="0"/>
              <a:t>)</a:t>
            </a:r>
            <a:endParaRPr lang="tr-T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WEBCAM</a:t>
            </a:r>
            <a:endParaRPr lang="tr-TR" sz="2400" dirty="0" smtClean="0"/>
          </a:p>
          <a:p>
            <a:pPr algn="just">
              <a:lnSpc>
                <a:spcPct val="150000"/>
              </a:lnSpc>
              <a:buNone/>
            </a:pPr>
            <a:r>
              <a:rPr lang="tr-TR" sz="2400" dirty="0" smtClean="0"/>
              <a:t>Bilgisayara resim ve ortam görüntülerini aktarmak için kullanılan donanım birimidir. </a:t>
            </a:r>
            <a:r>
              <a:rPr lang="tr-TR" sz="2400" dirty="0" err="1" smtClean="0"/>
              <a:t>Webcam</a:t>
            </a:r>
            <a:r>
              <a:rPr lang="tr-TR" sz="2400" dirty="0" smtClean="0"/>
              <a:t> ile resim ve video çekmek ayrıca interneti kullanarak görüntülü konuşma yapmak mümkündür.</a:t>
            </a:r>
          </a:p>
          <a:p>
            <a:pPr algn="just">
              <a:lnSpc>
                <a:spcPct val="150000"/>
              </a:lnSpc>
            </a:pPr>
            <a:endParaRPr lang="tr-TR" sz="2400" dirty="0"/>
          </a:p>
        </p:txBody>
      </p:sp>
      <p:pic>
        <p:nvPicPr>
          <p:cNvPr id="4" name="3 Resim" descr="https://nairrohit.files.wordpress.com/2009/11/webcam1.jpg"/>
          <p:cNvPicPr/>
          <p:nvPr/>
        </p:nvPicPr>
        <p:blipFill>
          <a:blip r:embed="rId2" cstate="print"/>
          <a:srcRect/>
          <a:stretch>
            <a:fillRect/>
          </a:stretch>
        </p:blipFill>
        <p:spPr bwMode="auto">
          <a:xfrm>
            <a:off x="5940152" y="4221088"/>
            <a:ext cx="2649722" cy="2353573"/>
          </a:xfrm>
          <a:prstGeom prst="rect">
            <a:avLst/>
          </a:prstGeom>
          <a:noFill/>
          <a:ln w="9525">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Hoparlör</a:t>
            </a:r>
            <a:endParaRPr lang="tr-TR" sz="2400" dirty="0" smtClean="0"/>
          </a:p>
          <a:p>
            <a:pPr algn="just">
              <a:lnSpc>
                <a:spcPct val="150000"/>
              </a:lnSpc>
              <a:buNone/>
            </a:pPr>
            <a:r>
              <a:rPr lang="tr-TR" sz="2400" dirty="0" smtClean="0"/>
              <a:t>Bilgisayardaki seslerin dış ortamda duyulması içi kullanılan donanım birimidir. </a:t>
            </a:r>
            <a:r>
              <a:rPr lang="tr-TR" sz="2400" dirty="0" err="1" smtClean="0"/>
              <a:t>Analog</a:t>
            </a:r>
            <a:r>
              <a:rPr lang="tr-TR" sz="2400" dirty="0" smtClean="0"/>
              <a:t> ve sayısal tabanlı çalışabilirler. Hoparlörün gücü sesin kuvvetini ve şiddetini belirler.</a:t>
            </a:r>
          </a:p>
          <a:p>
            <a:pPr algn="just">
              <a:lnSpc>
                <a:spcPct val="150000"/>
              </a:lnSpc>
            </a:pPr>
            <a:endParaRPr lang="tr-TR" sz="2400" dirty="0"/>
          </a:p>
        </p:txBody>
      </p:sp>
      <p:pic>
        <p:nvPicPr>
          <p:cNvPr id="4" name="3 Resim" descr="http://www.delinetciler.org/attachments/33035d1353412788-hoparlor.jpg"/>
          <p:cNvPicPr/>
          <p:nvPr/>
        </p:nvPicPr>
        <p:blipFill>
          <a:blip r:embed="rId2" cstate="print"/>
          <a:srcRect/>
          <a:stretch>
            <a:fillRect/>
          </a:stretch>
        </p:blipFill>
        <p:spPr bwMode="auto">
          <a:xfrm>
            <a:off x="5580112" y="3789040"/>
            <a:ext cx="3240360" cy="2880320"/>
          </a:xfrm>
          <a:prstGeom prst="rect">
            <a:avLst/>
          </a:prstGeom>
          <a:noFill/>
          <a:ln w="9525">
            <a:solidFill>
              <a:schemeClr val="tx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Tarayıcılar</a:t>
            </a:r>
            <a:endParaRPr lang="tr-TR" sz="2000" dirty="0" smtClean="0"/>
          </a:p>
          <a:p>
            <a:pPr algn="just">
              <a:lnSpc>
                <a:spcPct val="150000"/>
              </a:lnSpc>
              <a:buNone/>
            </a:pPr>
            <a:r>
              <a:rPr lang="tr-TR" sz="2000" dirty="0" smtClean="0"/>
              <a:t>Resimleri ve dokümanları bilgisayar ortamına atmak için kullanılan donanım birimidir. Tarayıcılar renklidir ama istenirse siyah beyaz tonda da aktarım yapabilir. Dokümanın baştan sona ince bir satır halinde ışınlandırılıp yansıyan ışığın algılanması mantığıyla çalışırlar.</a:t>
            </a:r>
          </a:p>
          <a:p>
            <a:pPr algn="just">
              <a:lnSpc>
                <a:spcPct val="150000"/>
              </a:lnSpc>
            </a:pPr>
            <a:endParaRPr lang="tr-TR" sz="2000" dirty="0"/>
          </a:p>
        </p:txBody>
      </p:sp>
      <p:pic>
        <p:nvPicPr>
          <p:cNvPr id="4" name="3 Resim" descr="http://www.marjinal.com.tr/images/bulten/yuksek/hp/hp_sj_g2410-240108.jpg"/>
          <p:cNvPicPr/>
          <p:nvPr/>
        </p:nvPicPr>
        <p:blipFill>
          <a:blip r:embed="rId2" cstate="print"/>
          <a:srcRect/>
          <a:stretch>
            <a:fillRect/>
          </a:stretch>
        </p:blipFill>
        <p:spPr bwMode="auto">
          <a:xfrm>
            <a:off x="6156176" y="3789040"/>
            <a:ext cx="2381125" cy="2868885"/>
          </a:xfrm>
          <a:prstGeom prst="rect">
            <a:avLst/>
          </a:prstGeom>
          <a:noFill/>
          <a:ln w="9525">
            <a:solidFill>
              <a:schemeClr val="tx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TV kartı</a:t>
            </a:r>
            <a:endParaRPr lang="tr-TR" sz="2400" dirty="0" smtClean="0"/>
          </a:p>
          <a:p>
            <a:pPr algn="just">
              <a:lnSpc>
                <a:spcPct val="150000"/>
              </a:lnSpc>
              <a:buNone/>
            </a:pPr>
            <a:r>
              <a:rPr lang="tr-TR" sz="2400" dirty="0" smtClean="0"/>
              <a:t>Bilgisayarda televizyon izlemek ve radyo dinlemek için kullanılan donanım birimidir. Günümüzdeki tüm TV kartları kumanda ile kontrol </a:t>
            </a:r>
            <a:r>
              <a:rPr lang="tr-TR" sz="2400" dirty="0" smtClean="0"/>
              <a:t>edilebilmektedir.</a:t>
            </a:r>
            <a:endParaRPr lang="tr-TR" sz="2400" dirty="0"/>
          </a:p>
        </p:txBody>
      </p:sp>
      <p:pic>
        <p:nvPicPr>
          <p:cNvPr id="4" name="3 Resim" descr="http://img2.blogcu.com/images/h/u/z/huzzbilisim/aver.jpg"/>
          <p:cNvPicPr/>
          <p:nvPr/>
        </p:nvPicPr>
        <p:blipFill>
          <a:blip r:embed="rId2" cstate="print"/>
          <a:srcRect/>
          <a:stretch>
            <a:fillRect/>
          </a:stretch>
        </p:blipFill>
        <p:spPr bwMode="auto">
          <a:xfrm>
            <a:off x="5004048" y="4005064"/>
            <a:ext cx="3816985" cy="2626360"/>
          </a:xfrm>
          <a:prstGeom prst="rect">
            <a:avLst/>
          </a:prstGeom>
          <a:noFill/>
          <a:ln w="9525">
            <a:solidFill>
              <a:schemeClr val="tx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Projeksiyon </a:t>
            </a:r>
            <a:endParaRPr lang="tr-TR" sz="2000" dirty="0" smtClean="0"/>
          </a:p>
          <a:p>
            <a:pPr algn="just">
              <a:lnSpc>
                <a:spcPct val="150000"/>
              </a:lnSpc>
              <a:buNone/>
            </a:pPr>
            <a:r>
              <a:rPr lang="tr-TR" sz="2000" dirty="0" smtClean="0"/>
              <a:t>Bilgisayar veya TV ekranındaki görüntüyü büyüterek perdeye veya duvara yansıtan donanım birimidir. Genelde sunum, konferans ve ev sinema sistemlerinde daha büyük görüntüler oluşturmak için kullanılır. </a:t>
            </a:r>
            <a:endParaRPr lang="tr-TR" sz="2000" dirty="0"/>
          </a:p>
        </p:txBody>
      </p:sp>
      <p:pic>
        <p:nvPicPr>
          <p:cNvPr id="4" name="3 Resim" descr="http://www.haber-yazilim.com/wp-content/uploads/2016/03/projeksiyon.jpg"/>
          <p:cNvPicPr/>
          <p:nvPr/>
        </p:nvPicPr>
        <p:blipFill>
          <a:blip r:embed="rId2" cstate="print"/>
          <a:srcRect/>
          <a:stretch>
            <a:fillRect/>
          </a:stretch>
        </p:blipFill>
        <p:spPr bwMode="auto">
          <a:xfrm>
            <a:off x="4716016" y="3501008"/>
            <a:ext cx="4041154" cy="3028470"/>
          </a:xfrm>
          <a:prstGeom prst="rect">
            <a:avLst/>
          </a:prstGeom>
          <a:noFill/>
          <a:ln w="9525">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HUB ve SWITCH</a:t>
            </a:r>
            <a:endParaRPr lang="tr-TR" sz="2400" dirty="0" smtClean="0"/>
          </a:p>
          <a:p>
            <a:pPr algn="just">
              <a:lnSpc>
                <a:spcPct val="150000"/>
              </a:lnSpc>
              <a:buNone/>
            </a:pPr>
            <a:r>
              <a:rPr lang="tr-TR" sz="2400" dirty="0" smtClean="0"/>
              <a:t>Ağ kartına sahip ikiden fazla bilgisayarı birbirine bağlamak için kullanılan ağ cihazlarıdır. Bu cihazlar bilgisayarlar arası trafiği kontrol ederek iki bilgisayar arasında fiziksel bir iletişim kurarlar. </a:t>
            </a:r>
            <a:endParaRPr lang="tr-TR" sz="2400" dirty="0"/>
          </a:p>
        </p:txBody>
      </p:sp>
      <p:pic>
        <p:nvPicPr>
          <p:cNvPr id="4" name="3 Resim" descr="http://images.wisegeek.com/network-hub-with-cable.jpg"/>
          <p:cNvPicPr/>
          <p:nvPr/>
        </p:nvPicPr>
        <p:blipFill>
          <a:blip r:embed="rId2" cstate="print"/>
          <a:srcRect r="-19" b="9811"/>
          <a:stretch>
            <a:fillRect/>
          </a:stretch>
        </p:blipFill>
        <p:spPr bwMode="auto">
          <a:xfrm>
            <a:off x="3126314" y="4272195"/>
            <a:ext cx="5766166" cy="2541181"/>
          </a:xfrm>
          <a:prstGeom prst="rect">
            <a:avLst/>
          </a:prstGeom>
          <a:noFill/>
          <a:ln w="9525">
            <a:solidFill>
              <a:schemeClr val="tx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800" b="1" cap="small" dirty="0" smtClean="0"/>
              <a:t>BİLGİSAYARIN DONANIM </a:t>
            </a:r>
            <a:r>
              <a:rPr lang="tr-TR" sz="2800" b="1" cap="small" dirty="0" smtClean="0"/>
              <a:t>PARÇALARI</a:t>
            </a:r>
            <a:endParaRPr lang="tr-TR" sz="2800" dirty="0"/>
          </a:p>
        </p:txBody>
      </p:sp>
      <p:sp>
        <p:nvSpPr>
          <p:cNvPr id="3" name="2 İçerik Yer Tutucusu"/>
          <p:cNvSpPr>
            <a:spLocks noGrp="1"/>
          </p:cNvSpPr>
          <p:nvPr>
            <p:ph idx="1"/>
          </p:nvPr>
        </p:nvSpPr>
        <p:spPr>
          <a:xfrm>
            <a:off x="1435608" y="1447800"/>
            <a:ext cx="7498080" cy="5410200"/>
          </a:xfrm>
        </p:spPr>
        <p:txBody>
          <a:bodyPr>
            <a:normAutofit fontScale="62500" lnSpcReduction="20000"/>
          </a:bodyPr>
          <a:lstStyle/>
          <a:p>
            <a:pPr lvl="0" algn="just">
              <a:lnSpc>
                <a:spcPct val="170000"/>
              </a:lnSpc>
            </a:pPr>
            <a:r>
              <a:rPr lang="tr-TR" b="1" dirty="0" smtClean="0"/>
              <a:t>Kasa ve güç kaynağı</a:t>
            </a:r>
            <a:endParaRPr lang="tr-TR" dirty="0" smtClean="0"/>
          </a:p>
          <a:p>
            <a:pPr algn="just">
              <a:lnSpc>
                <a:spcPct val="170000"/>
              </a:lnSpc>
              <a:buNone/>
            </a:pPr>
            <a:r>
              <a:rPr lang="tr-TR" dirty="0" smtClean="0"/>
              <a:t>Kasalar ekran dışındaki tüm donanım birimlerini içerisinde barındıran bileşenlerdir. </a:t>
            </a:r>
            <a:endParaRPr lang="tr-TR" dirty="0" smtClean="0"/>
          </a:p>
          <a:p>
            <a:pPr lvl="0" algn="just">
              <a:lnSpc>
                <a:spcPct val="170000"/>
              </a:lnSpc>
            </a:pPr>
            <a:r>
              <a:rPr lang="tr-TR" b="1" dirty="0" err="1" smtClean="0"/>
              <a:t>Desktop</a:t>
            </a:r>
            <a:r>
              <a:rPr lang="tr-TR" b="1" dirty="0" smtClean="0"/>
              <a:t> kasa:</a:t>
            </a:r>
            <a:r>
              <a:rPr lang="tr-TR" dirty="0" smtClean="0"/>
              <a:t> Eski bilgisayarlarda daha çok tercih edilir. Yatay olup üzerine kasa konulur genelde. Günümüzde çok yaygın değildir.</a:t>
            </a:r>
          </a:p>
          <a:p>
            <a:pPr lvl="0" algn="just">
              <a:lnSpc>
                <a:spcPct val="170000"/>
              </a:lnSpc>
            </a:pPr>
            <a:r>
              <a:rPr lang="tr-TR" b="1" dirty="0" smtClean="0"/>
              <a:t>Mini </a:t>
            </a:r>
            <a:r>
              <a:rPr lang="tr-TR" b="1" dirty="0" err="1" smtClean="0"/>
              <a:t>tower</a:t>
            </a:r>
            <a:r>
              <a:rPr lang="tr-TR" b="1" dirty="0" smtClean="0"/>
              <a:t> kasa:</a:t>
            </a:r>
            <a:r>
              <a:rPr lang="tr-TR" dirty="0" smtClean="0"/>
              <a:t> Dikey yapıdadır. En küçük kasa tipidir. </a:t>
            </a:r>
          </a:p>
          <a:p>
            <a:pPr lvl="0" algn="just">
              <a:lnSpc>
                <a:spcPct val="170000"/>
              </a:lnSpc>
            </a:pPr>
            <a:r>
              <a:rPr lang="tr-TR" b="1" dirty="0" err="1" smtClean="0"/>
              <a:t>Mid</a:t>
            </a:r>
            <a:r>
              <a:rPr lang="tr-TR" b="1" dirty="0" smtClean="0"/>
              <a:t> </a:t>
            </a:r>
            <a:r>
              <a:rPr lang="tr-TR" b="1" dirty="0" err="1" smtClean="0"/>
              <a:t>tower</a:t>
            </a:r>
            <a:r>
              <a:rPr lang="tr-TR" b="1" dirty="0" smtClean="0"/>
              <a:t> kasa:</a:t>
            </a:r>
            <a:r>
              <a:rPr lang="tr-TR" dirty="0" smtClean="0"/>
              <a:t> Dikey yapıdadır. </a:t>
            </a:r>
            <a:r>
              <a:rPr lang="tr-TR" dirty="0" smtClean="0"/>
              <a:t>Günümüz </a:t>
            </a:r>
            <a:r>
              <a:rPr lang="tr-TR" dirty="0" smtClean="0"/>
              <a:t>kasalarının çoğu bu yapıdadır.</a:t>
            </a:r>
          </a:p>
          <a:p>
            <a:pPr lvl="0" algn="just">
              <a:lnSpc>
                <a:spcPct val="170000"/>
              </a:lnSpc>
            </a:pPr>
            <a:r>
              <a:rPr lang="tr-TR" b="1" dirty="0" err="1" smtClean="0"/>
              <a:t>Full</a:t>
            </a:r>
            <a:r>
              <a:rPr lang="tr-TR" b="1" dirty="0" smtClean="0"/>
              <a:t> </a:t>
            </a:r>
            <a:r>
              <a:rPr lang="tr-TR" b="1" dirty="0" err="1" smtClean="0"/>
              <a:t>tower</a:t>
            </a:r>
            <a:r>
              <a:rPr lang="tr-TR" b="1" dirty="0" smtClean="0"/>
              <a:t> kasa:</a:t>
            </a:r>
            <a:r>
              <a:rPr lang="tr-TR" dirty="0" smtClean="0"/>
              <a:t> Dikey yapıdadır. En büyük yapıdaki kasa tipidir. </a:t>
            </a:r>
          </a:p>
          <a:p>
            <a:pPr lvl="0" algn="just">
              <a:lnSpc>
                <a:spcPct val="170000"/>
              </a:lnSpc>
            </a:pPr>
            <a:r>
              <a:rPr lang="tr-TR" b="1" dirty="0" err="1" smtClean="0"/>
              <a:t>Slim</a:t>
            </a:r>
            <a:r>
              <a:rPr lang="tr-TR" b="1" dirty="0" smtClean="0"/>
              <a:t> kasa:</a:t>
            </a:r>
            <a:r>
              <a:rPr lang="tr-TR" dirty="0" smtClean="0"/>
              <a:t> Hem yatay hem de dikey yapıda olabilirler. </a:t>
            </a:r>
          </a:p>
          <a:p>
            <a:pPr algn="just">
              <a:lnSpc>
                <a:spcPct val="170000"/>
              </a:lnSpc>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3 Resim"/>
          <p:cNvPicPr/>
          <p:nvPr/>
        </p:nvPicPr>
        <p:blipFill>
          <a:blip r:embed="rId2" cstate="print"/>
          <a:srcRect/>
          <a:stretch>
            <a:fillRect/>
          </a:stretch>
        </p:blipFill>
        <p:spPr bwMode="auto">
          <a:xfrm>
            <a:off x="1961832" y="2025650"/>
            <a:ext cx="6138560" cy="3779614"/>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sz="2400" b="1" dirty="0" smtClean="0"/>
              <a:t>Güç kaynağı</a:t>
            </a:r>
            <a:endParaRPr lang="tr-TR" sz="2400" dirty="0" smtClean="0"/>
          </a:p>
          <a:p>
            <a:pPr algn="just">
              <a:lnSpc>
                <a:spcPct val="150000"/>
              </a:lnSpc>
              <a:buNone/>
            </a:pPr>
            <a:r>
              <a:rPr lang="tr-TR" sz="2400" dirty="0" smtClean="0"/>
              <a:t>Tüm donanım birimlerinin ihtiyaç duyduğu elektrik enerjisini sağlayan cihazdır. Üzerinde farklı donanım birimlerine hitap eden konektörler vardır. </a:t>
            </a:r>
          </a:p>
          <a:p>
            <a:pPr algn="just">
              <a:lnSpc>
                <a:spcPct val="150000"/>
              </a:lnSpc>
            </a:pPr>
            <a:endParaRPr lang="tr-TR" sz="2400" dirty="0"/>
          </a:p>
        </p:txBody>
      </p:sp>
      <p:pic>
        <p:nvPicPr>
          <p:cNvPr id="4" name="3 Resim" descr="http://www.pcsistem.net/konuimg/power_files/power1.jpg"/>
          <p:cNvPicPr/>
          <p:nvPr/>
        </p:nvPicPr>
        <p:blipFill>
          <a:blip r:embed="rId2" cstate="print"/>
          <a:srcRect/>
          <a:stretch>
            <a:fillRect/>
          </a:stretch>
        </p:blipFill>
        <p:spPr bwMode="auto">
          <a:xfrm>
            <a:off x="2987824" y="4005064"/>
            <a:ext cx="5561707" cy="2459479"/>
          </a:xfrm>
          <a:prstGeom prst="rect">
            <a:avLst/>
          </a:prstGeom>
          <a:noFill/>
          <a:ln w="9525">
            <a:solidFill>
              <a:schemeClr val="tx1"/>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dirty="0" smtClean="0"/>
              <a:t>Güç kaynağı 220v alternatif akım şebeke gerilimini -12, -5, +3.3, +5, +12 volt gruplarına çeviren donanım birimidir. Volt değerine göre kablo renkleri değişir. Siyah=nötr, kırmızı=+5v, sarı=+12v değerlerini gösterir.</a:t>
            </a:r>
          </a:p>
          <a:p>
            <a:pPr algn="just">
              <a:lnSpc>
                <a:spcPct val="150000"/>
              </a:lnSpc>
              <a:buNone/>
            </a:pPr>
            <a:endParaRPr lang="tr-TR" sz="2400" dirty="0"/>
          </a:p>
        </p:txBody>
      </p:sp>
      <p:pic>
        <p:nvPicPr>
          <p:cNvPr id="4" name="3 Resim" descr="http://2.bp.blogspot.com/-TaRehUHwB4k/Tqb0DeIKj-I/AAAAAAAAADk/On6TiROBDg0/s1600/s.jpg"/>
          <p:cNvPicPr/>
          <p:nvPr/>
        </p:nvPicPr>
        <p:blipFill>
          <a:blip r:embed="rId2" cstate="print"/>
          <a:srcRect/>
          <a:stretch>
            <a:fillRect/>
          </a:stretch>
        </p:blipFill>
        <p:spPr bwMode="auto">
          <a:xfrm>
            <a:off x="2483768" y="4293096"/>
            <a:ext cx="6264776" cy="2171085"/>
          </a:xfrm>
          <a:prstGeom prst="rect">
            <a:avLst/>
          </a:prstGeom>
          <a:noFill/>
          <a:ln w="9525">
            <a:solidFill>
              <a:schemeClr val="tx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pPr lvl="0" algn="just">
              <a:lnSpc>
                <a:spcPct val="160000"/>
              </a:lnSpc>
            </a:pPr>
            <a:r>
              <a:rPr lang="tr-TR" sz="2000" b="1" dirty="0" smtClean="0"/>
              <a:t>Modemler</a:t>
            </a:r>
            <a:endParaRPr lang="tr-TR" sz="2000" dirty="0" smtClean="0"/>
          </a:p>
          <a:p>
            <a:pPr algn="just">
              <a:lnSpc>
                <a:spcPct val="160000"/>
              </a:lnSpc>
              <a:buNone/>
            </a:pPr>
            <a:r>
              <a:rPr lang="tr-TR" sz="2000" dirty="0" smtClean="0"/>
              <a:t>Modülasyon ve </a:t>
            </a:r>
            <a:r>
              <a:rPr lang="tr-TR" sz="2000" dirty="0" err="1" smtClean="0"/>
              <a:t>demodülasyon</a:t>
            </a:r>
            <a:r>
              <a:rPr lang="tr-TR" sz="2000" dirty="0" smtClean="0"/>
              <a:t> kelimelerinin baş kısımlarının birleştirilmesiyle oluşturulmuştur</a:t>
            </a:r>
            <a:r>
              <a:rPr lang="tr-TR" sz="2000" dirty="0" smtClean="0"/>
              <a:t>.</a:t>
            </a:r>
          </a:p>
          <a:p>
            <a:pPr algn="just">
              <a:lnSpc>
                <a:spcPct val="160000"/>
              </a:lnSpc>
              <a:buNone/>
            </a:pPr>
            <a:r>
              <a:rPr lang="tr-TR" sz="2000" dirty="0" smtClean="0"/>
              <a:t>Uzak mesafelere sayısal veriyi göndermek teknik açıdan mümkün olmadığı için gönderilecek veri </a:t>
            </a:r>
            <a:r>
              <a:rPr lang="tr-TR" sz="2000" dirty="0" err="1" smtClean="0"/>
              <a:t>analog</a:t>
            </a:r>
            <a:r>
              <a:rPr lang="tr-TR" sz="2000" dirty="0" smtClean="0"/>
              <a:t> sinyallere dönüştürülür ve gönderilir daha sonra karşı taraf gelen </a:t>
            </a:r>
            <a:r>
              <a:rPr lang="tr-TR" sz="2000" dirty="0" err="1" smtClean="0"/>
              <a:t>analog</a:t>
            </a:r>
            <a:r>
              <a:rPr lang="tr-TR" sz="2000" dirty="0" smtClean="0"/>
              <a:t> sinyali dijital sinyale dönüştürerek veriyi kullanır.</a:t>
            </a:r>
          </a:p>
          <a:p>
            <a:pPr algn="just">
              <a:lnSpc>
                <a:spcPct val="160000"/>
              </a:lnSpc>
              <a:buNone/>
            </a:pPr>
            <a:endParaRPr lang="tr-TR" sz="2000" dirty="0"/>
          </a:p>
        </p:txBody>
      </p:sp>
      <p:pic>
        <p:nvPicPr>
          <p:cNvPr id="4" name="3 Resim" descr="http://www.butunsinavlar.com/resimler/ag-elemanlari-ve-sistemleri_img_37.jpg"/>
          <p:cNvPicPr/>
          <p:nvPr/>
        </p:nvPicPr>
        <p:blipFill>
          <a:blip r:embed="rId2" cstate="print"/>
          <a:srcRect/>
          <a:stretch>
            <a:fillRect/>
          </a:stretch>
        </p:blipFill>
        <p:spPr bwMode="auto">
          <a:xfrm>
            <a:off x="3203848" y="5229200"/>
            <a:ext cx="5130408" cy="1290821"/>
          </a:xfrm>
          <a:prstGeom prst="rect">
            <a:avLst/>
          </a:prstGeom>
          <a:noFill/>
          <a:ln w="9525">
            <a:solidFill>
              <a:schemeClr val="tx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Ağ kartı</a:t>
            </a:r>
            <a:endParaRPr lang="tr-TR" sz="2400" dirty="0" smtClean="0"/>
          </a:p>
          <a:p>
            <a:pPr algn="just">
              <a:lnSpc>
                <a:spcPct val="150000"/>
              </a:lnSpc>
              <a:buNone/>
            </a:pPr>
            <a:r>
              <a:rPr lang="tr-TR" sz="2400" dirty="0" smtClean="0"/>
              <a:t>Bilgisayarları yakın mesafelerde birbirine bağlamak için kullanılan donanım elemanıdır. Ağ kartları sayısal olarak haberleşirler. Kablolu ve kablosuz çeşitleri vardır. </a:t>
            </a:r>
            <a:endParaRPr lang="tr-TR" sz="2400" dirty="0"/>
          </a:p>
        </p:txBody>
      </p:sp>
      <p:pic>
        <p:nvPicPr>
          <p:cNvPr id="4" name="3 Resim" descr="http://www.hakkindakisabilgi.net/wp-content/uploads/2015/02/ag-kartlari.png"/>
          <p:cNvPicPr/>
          <p:nvPr/>
        </p:nvPicPr>
        <p:blipFill>
          <a:blip r:embed="rId2" cstate="print"/>
          <a:srcRect b="11714"/>
          <a:stretch>
            <a:fillRect/>
          </a:stretch>
        </p:blipFill>
        <p:spPr bwMode="auto">
          <a:xfrm>
            <a:off x="2771800" y="4149080"/>
            <a:ext cx="5968986" cy="2314560"/>
          </a:xfrm>
          <a:prstGeom prst="rect">
            <a:avLst/>
          </a:prstGeom>
          <a:noFill/>
          <a:ln w="9525">
            <a:solidFill>
              <a:schemeClr val="tx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Klavye ve fare</a:t>
            </a:r>
            <a:endParaRPr lang="tr-TR" sz="2400" dirty="0" smtClean="0"/>
          </a:p>
          <a:p>
            <a:pPr algn="just">
              <a:lnSpc>
                <a:spcPct val="150000"/>
              </a:lnSpc>
              <a:buNone/>
            </a:pPr>
            <a:r>
              <a:rPr lang="tr-TR" sz="2400" dirty="0" smtClean="0"/>
              <a:t>Bilgisayara dışarıdan veri girmek ve programları kullanmak için kullanılan donanım elemanıdır. Üzerinde harf, sayı, noktalama işaretleri, fonksiyon ve kontrol tuşları bulunur. Q ve F olmak üzere iki tiptir. </a:t>
            </a:r>
          </a:p>
          <a:p>
            <a:pPr algn="just">
              <a:lnSpc>
                <a:spcPct val="150000"/>
              </a:lnSpc>
              <a:buNone/>
            </a:pPr>
            <a:endParaRPr lang="tr-TR" sz="2400" dirty="0"/>
          </a:p>
        </p:txBody>
      </p:sp>
      <p:pic>
        <p:nvPicPr>
          <p:cNvPr id="4" name="3 Resim" descr="http://www.tech-worm.com/wp-content/uploads/2016/01/microsoft-wired-keyboard-600.jpg"/>
          <p:cNvPicPr/>
          <p:nvPr/>
        </p:nvPicPr>
        <p:blipFill>
          <a:blip r:embed="rId2" cstate="print"/>
          <a:srcRect/>
          <a:stretch>
            <a:fillRect/>
          </a:stretch>
        </p:blipFill>
        <p:spPr bwMode="auto">
          <a:xfrm>
            <a:off x="3851920" y="4293096"/>
            <a:ext cx="5184576" cy="2520280"/>
          </a:xfrm>
          <a:prstGeom prst="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sz="2000" b="1" dirty="0" smtClean="0"/>
              <a:t>Fare </a:t>
            </a:r>
            <a:endParaRPr lang="tr-TR" sz="2000" dirty="0" smtClean="0"/>
          </a:p>
          <a:p>
            <a:pPr algn="just">
              <a:lnSpc>
                <a:spcPct val="150000"/>
              </a:lnSpc>
              <a:buNone/>
            </a:pPr>
            <a:r>
              <a:rPr lang="tr-TR" sz="2000" dirty="0" smtClean="0"/>
              <a:t>Grafik ekranda imleci istenilen konuma getirmek ve komutlar vermek için kullanılan donanım birimidir. Genelde 3 düğmelidir. Optik, lazer ve toplu çeşitleri vardır. </a:t>
            </a:r>
          </a:p>
          <a:p>
            <a:pPr algn="just">
              <a:lnSpc>
                <a:spcPct val="150000"/>
              </a:lnSpc>
              <a:buNone/>
            </a:pPr>
            <a:endParaRPr lang="tr-TR" sz="2000" dirty="0"/>
          </a:p>
        </p:txBody>
      </p:sp>
      <p:pic>
        <p:nvPicPr>
          <p:cNvPr id="3073" name="Picture 1"/>
          <p:cNvPicPr>
            <a:picLocks noChangeAspect="1" noChangeArrowheads="1"/>
          </p:cNvPicPr>
          <p:nvPr/>
        </p:nvPicPr>
        <p:blipFill>
          <a:blip r:embed="rId2" cstate="print"/>
          <a:srcRect/>
          <a:stretch>
            <a:fillRect/>
          </a:stretch>
        </p:blipFill>
        <p:spPr bwMode="auto">
          <a:xfrm>
            <a:off x="3864421" y="3323034"/>
            <a:ext cx="5172075" cy="35623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TotalTime>
  <Words>461</Words>
  <Application>Microsoft Office PowerPoint</Application>
  <PresentationFormat>Ekran Gösterisi (4:3)</PresentationFormat>
  <Paragraphs>38</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Gündönümü</vt:lpstr>
      <vt:lpstr>BİLGİSAYAR DONANIMI DERSİ (12.HAFTA)</vt:lpstr>
      <vt:lpstr>BİLGİSAYARIN DONANIM PARÇALARI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DONANIMI DERSİ (12.HAFTA)</dc:title>
  <dc:creator>ayata</dc:creator>
  <cp:lastModifiedBy>ayata</cp:lastModifiedBy>
  <cp:revision>2</cp:revision>
  <dcterms:created xsi:type="dcterms:W3CDTF">2016-10-07T07:46:49Z</dcterms:created>
  <dcterms:modified xsi:type="dcterms:W3CDTF">2016-10-07T07:59:29Z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4175D512-A905-40AE-B189-80BD9AB5B53B</vt:lpwstr>
  </property>
  <property fmtid="{D5CDD505-2E9C-101B-9397-08002B2CF9AE}" pid="3" name="ArticulatePath">
    <vt:lpwstr>Sunu4</vt:lpwstr>
  </property>
</Properties>
</file>