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A4064C-C7A5-4AA0-981F-88790E6D2142}" type="datetimeFigureOut">
              <a:rPr lang="tr-TR" smtClean="0"/>
              <a:t>01.10.2016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C826BB-F5EF-4B9A-BF78-6D998E78CEC3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3955200"/>
          </a:xfrm>
        </p:spPr>
        <p:txBody>
          <a:bodyPr>
            <a:normAutofit/>
          </a:bodyPr>
          <a:lstStyle/>
          <a:p>
            <a:r>
              <a:rPr lang="tr-TR" b="1" cap="small" dirty="0"/>
              <a:t>AMAÇ</a:t>
            </a:r>
            <a:endParaRPr lang="tr-TR" dirty="0"/>
          </a:p>
          <a:p>
            <a:r>
              <a:rPr lang="tr-TR" dirty="0"/>
              <a:t>	Haberleşme türlerini öğrenebilmek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cap="small" dirty="0"/>
              <a:t>ARAŞTIRMA</a:t>
            </a:r>
            <a:endParaRPr lang="tr-TR" dirty="0"/>
          </a:p>
          <a:p>
            <a:r>
              <a:rPr lang="tr-TR" b="1" cap="small" dirty="0"/>
              <a:t>	</a:t>
            </a:r>
            <a:r>
              <a:rPr lang="tr-TR" dirty="0"/>
              <a:t>Haberleşme türleri hakkında bilgi toplayınız.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>
          <a:xfrm>
            <a:off x="1432560" y="-9939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AĞ TOPOLOJİLERİ DERSİ </a:t>
            </a:r>
            <a:r>
              <a:rPr lang="tr-TR" sz="2000" dirty="0" smtClean="0"/>
              <a:t>(2. </a:t>
            </a:r>
            <a:r>
              <a:rPr lang="tr-TR" sz="2000" dirty="0" smtClean="0"/>
              <a:t>HAFTA)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0904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b="1" dirty="0" err="1"/>
              <a:t>Koaksiyel</a:t>
            </a:r>
            <a:r>
              <a:rPr lang="tr-TR" b="1" dirty="0"/>
              <a:t> kablolar</a:t>
            </a:r>
            <a:endParaRPr lang="tr-TR" dirty="0"/>
          </a:p>
          <a:p>
            <a:pPr marL="82296" indent="0">
              <a:lnSpc>
                <a:spcPct val="150000"/>
              </a:lnSpc>
              <a:buNone/>
            </a:pPr>
            <a:r>
              <a:rPr lang="tr-TR" dirty="0" err="1"/>
              <a:t>Koaksiyel</a:t>
            </a:r>
            <a:r>
              <a:rPr lang="tr-TR" dirty="0"/>
              <a:t> kablo, merkezde iletken kablo, kablonun dışında yalıtkan bir tabaka, onun üstünde tel zırh ve en dışta yalıtkan dış yüzeyden oluşur.</a:t>
            </a:r>
            <a:endParaRPr lang="tr-TR" dirty="0"/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 descr="http://www.bilgisayardershanesi.com/yerel_res/4_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998" y="4365104"/>
            <a:ext cx="3285490" cy="23488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0431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lnSpc>
                <a:spcPct val="150000"/>
              </a:lnSpc>
              <a:buNone/>
            </a:pPr>
            <a:r>
              <a:rPr lang="tr-TR" sz="2800" dirty="0"/>
              <a:t>Bilgisayar ağlarında şimdiye kadar kullanım alanı bulmuş yalnızca iki tip </a:t>
            </a:r>
            <a:r>
              <a:rPr lang="tr-TR" sz="2800" dirty="0" err="1"/>
              <a:t>koaksiyel</a:t>
            </a:r>
            <a:r>
              <a:rPr lang="tr-TR" sz="2800" dirty="0"/>
              <a:t> kablo </a:t>
            </a:r>
            <a:r>
              <a:rPr lang="tr-TR" sz="2800" dirty="0" smtClean="0"/>
              <a:t>vardır</a:t>
            </a:r>
            <a:r>
              <a:rPr lang="tr-TR" sz="2800" dirty="0"/>
              <a:t>: 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b="1" dirty="0"/>
              <a:t>RG-8;</a:t>
            </a:r>
            <a:r>
              <a:rPr lang="tr-TR" sz="2800" dirty="0"/>
              <a:t> Genellikle söylendiği gibi </a:t>
            </a:r>
            <a:r>
              <a:rPr lang="tr-TR" sz="2800" dirty="0" err="1"/>
              <a:t>Thicknet</a:t>
            </a:r>
            <a:r>
              <a:rPr lang="tr-TR" sz="2800" dirty="0"/>
              <a:t>(kalın net) kablo </a:t>
            </a:r>
            <a:r>
              <a:rPr lang="tr-TR" sz="2800" dirty="0" err="1"/>
              <a:t>ethernetin</a:t>
            </a:r>
            <a:r>
              <a:rPr lang="tr-TR" sz="2800" dirty="0"/>
              <a:t> ilk kullandığı kablo tipidir. 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 descr="http://www.bilgisayardershanesi.com/yerel_res/thickn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5677270" cy="2451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23591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sz="2800" b="1" dirty="0"/>
              <a:t>RG-58; </a:t>
            </a:r>
            <a:r>
              <a:rPr lang="tr-TR" sz="2800" dirty="0"/>
              <a:t>Günümüzde karşılaşabileceğiniz tek </a:t>
            </a:r>
            <a:r>
              <a:rPr lang="tr-TR" sz="2800" dirty="0" err="1"/>
              <a:t>koaksiyel</a:t>
            </a:r>
            <a:r>
              <a:rPr lang="tr-TR" sz="2800" dirty="0"/>
              <a:t> ağ kablosu RG-58'dir. Diğer isimleri </a:t>
            </a:r>
            <a:r>
              <a:rPr lang="tr-TR" sz="2800" dirty="0" err="1"/>
              <a:t>Thinnet</a:t>
            </a:r>
            <a:r>
              <a:rPr lang="tr-TR" sz="2800" dirty="0"/>
              <a:t>(ince net) ve </a:t>
            </a:r>
            <a:r>
              <a:rPr lang="tr-TR" sz="2800" dirty="0" err="1"/>
              <a:t>Cheapernet</a:t>
            </a:r>
            <a:r>
              <a:rPr lang="tr-TR" sz="2800" dirty="0"/>
              <a:t>(ucuz net)'</a:t>
            </a:r>
            <a:r>
              <a:rPr lang="tr-TR" sz="2800" dirty="0" err="1"/>
              <a:t>dir</a:t>
            </a:r>
            <a:r>
              <a:rPr lang="tr-TR" sz="2800" dirty="0"/>
              <a:t>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 descr="http://www.bilgisayardershanesi.com/yerel_res/thinne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7096" y="4005064"/>
            <a:ext cx="546940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56332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 descr="http://www.bilgisayardershanesi.com/yerel_res/fiber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987824" cy="2348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tr-TR" b="1" smtClean="0"/>
              <a:t>Fiber optik kablolar</a:t>
            </a:r>
            <a:endParaRPr lang="tr-TR" smtClean="0"/>
          </a:p>
          <a:p>
            <a:pPr marL="82296" indent="0" algn="just">
              <a:lnSpc>
                <a:spcPct val="150000"/>
              </a:lnSpc>
              <a:buFont typeface="Wingdings 2"/>
              <a:buNone/>
            </a:pPr>
            <a:r>
              <a:rPr lang="tr-TR" sz="2400" smtClean="0"/>
              <a:t>Düşük sinyal kayıpları nedeniyle fiber kablolar, bakır kablolara göre daha yüksek hızlarda ve çok daha uzun mesafelerde veri aktarımı mümkündür. Bu mesafe repeater kullanılmadan 2 Km'ye kadar çıkabilir. </a:t>
            </a:r>
          </a:p>
          <a:p>
            <a:pPr marL="82296" indent="0" algn="just">
              <a:lnSpc>
                <a:spcPct val="150000"/>
              </a:lnSpc>
              <a:buFont typeface="Wingdings 2"/>
              <a:buNone/>
            </a:pPr>
            <a:r>
              <a:rPr lang="tr-TR" sz="2400" smtClean="0"/>
              <a:t>Elektromanyetik alanlardan hiç etkilenmez.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9471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KABLOSUZ VERİ AKTARIMI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lnSpc>
                <a:spcPct val="150000"/>
              </a:lnSpc>
              <a:buNone/>
            </a:pPr>
            <a:r>
              <a:rPr lang="tr-TR" dirty="0"/>
              <a:t>Kablosuz iletişim için aşağıdaki ortamlar kullanılır; 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Kızılötesi.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Radyo sinyaller.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Mikrodalga sinyaller.</a:t>
            </a:r>
          </a:p>
          <a:p>
            <a:pPr marL="82296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38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tr-TR" b="1" dirty="0"/>
              <a:t>Kızılötesi</a:t>
            </a:r>
            <a:endParaRPr lang="tr-TR" dirty="0"/>
          </a:p>
          <a:p>
            <a:pPr marL="82296" indent="0">
              <a:lnSpc>
                <a:spcPct val="150000"/>
              </a:lnSpc>
              <a:buNone/>
            </a:pPr>
            <a:r>
              <a:rPr lang="tr-TR" sz="2800" dirty="0"/>
              <a:t>Daha düşük seviyeli bir enerji olduğu için duvar veya diğer nesnelerden geçemez. Veriler, kablosuz şekilde, ışık-dalga yöntemi kullanarak hava yolu ile gönderir. </a:t>
            </a:r>
            <a:endParaRPr lang="tr-TR" sz="2800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3" y="3972004"/>
            <a:ext cx="3396660" cy="2913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367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tr-TR" b="1" dirty="0"/>
              <a:t>Radyo sinyalleri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Radyo, kızılötesi aktarımına alternatif bir yöntemdir. Radyo sinyalleri duvarlardan ve diğer nesnelerden geçerek kızılötesinden daha geniş bir aralık kullanır.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05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lvl="0" indent="0" algn="just">
              <a:lnSpc>
                <a:spcPct val="150000"/>
              </a:lnSpc>
              <a:buNone/>
            </a:pPr>
            <a:r>
              <a:rPr lang="tr-TR" b="1" dirty="0"/>
              <a:t>Mikrodalga sinyalleri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Çok yüksek hıza sahip elektromanyetik radyo dalgalarına mikrodalga denir. Elektromanyetik dalgaların transfer gücü çok kısadır. Mikrodalga sinyalleri, bir istasyondan diğerine gönderilir. Çünkü mikrodalgalar düz bir çizgi üzerinde hareket </a:t>
            </a:r>
            <a:r>
              <a:rPr lang="tr-TR" dirty="0" smtClean="0"/>
              <a:t>zorundadır. </a:t>
            </a:r>
            <a:r>
              <a:rPr lang="tr-TR" dirty="0"/>
              <a:t>Binalar, tepeler ve dağlar, mikrodalgaların iletişimine engel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4165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598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PARALEL VE SERİ İLETİŞİM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lvl="0" indent="0" algn="just">
              <a:lnSpc>
                <a:spcPct val="150000"/>
              </a:lnSpc>
              <a:buNone/>
            </a:pPr>
            <a:r>
              <a:rPr lang="tr-TR" b="1" dirty="0"/>
              <a:t>Paralel İletişim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err="1"/>
              <a:t>Digital</a:t>
            </a:r>
            <a:r>
              <a:rPr lang="tr-TR" dirty="0"/>
              <a:t> olarak kodlanmış bilginin tüm bitleri aynı anda transfer ediliyorsa buna “paralel veri iletimi “ denir. Paralel veri iletiminde gönderilecek bilginin her biti için ayrı bir kablo bağlantısı bulunur.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Çok hızlıdır, maliyet yüksektir, kısa </a:t>
            </a:r>
            <a:r>
              <a:rPr lang="tr-TR" dirty="0"/>
              <a:t>mesafelerde kullanılır.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47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1356" y="1575240"/>
            <a:ext cx="7186838" cy="4545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870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lvl="0" indent="0" algn="just">
              <a:lnSpc>
                <a:spcPct val="150000"/>
              </a:lnSpc>
              <a:buNone/>
            </a:pPr>
            <a:r>
              <a:rPr lang="tr-TR" b="1" dirty="0"/>
              <a:t>Seri İletişim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Seri veri iletimi, bir veri içindeki bitlerin aynı hat üzerinden </a:t>
            </a:r>
            <a:r>
              <a:rPr lang="tr-TR" dirty="0" err="1"/>
              <a:t>ard</a:t>
            </a:r>
            <a:r>
              <a:rPr lang="tr-TR" dirty="0"/>
              <a:t> arda gönderilmesidir. Bilgisayar ağlarında kullanılan iletişim seri iletişimdir.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Maliyet düşüktür, yavaştır. Uzun mesafelerde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03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262" y="1524007"/>
            <a:ext cx="7373026" cy="4648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7107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/>
              <a:t>Seri iletişim iki </a:t>
            </a:r>
            <a:r>
              <a:rPr lang="tr-TR" dirty="0" smtClean="0"/>
              <a:t>çeşittir;</a:t>
            </a:r>
          </a:p>
          <a:p>
            <a:r>
              <a:rPr lang="tr-TR" dirty="0" smtClean="0"/>
              <a:t>Asenkron </a:t>
            </a:r>
            <a:r>
              <a:rPr lang="tr-TR" dirty="0"/>
              <a:t>Seri </a:t>
            </a:r>
            <a:r>
              <a:rPr lang="tr-TR" dirty="0" smtClean="0"/>
              <a:t>İletişim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5" name="Resi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2784073"/>
            <a:ext cx="7272848" cy="33092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537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3200" dirty="0"/>
              <a:t>Senkron Seri İletişimi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2610167"/>
            <a:ext cx="7272848" cy="29070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846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KABLOLU VERİ AKTARIMI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lnSpc>
                <a:spcPct val="150000"/>
              </a:lnSpc>
              <a:buNone/>
            </a:pPr>
            <a:r>
              <a:rPr lang="tr-TR" dirty="0"/>
              <a:t>Kablolu iletişim için aşağıdaki ortamlar kullanılır;</a:t>
            </a:r>
          </a:p>
          <a:p>
            <a:pPr lvl="0">
              <a:lnSpc>
                <a:spcPct val="150000"/>
              </a:lnSpc>
            </a:pPr>
            <a:r>
              <a:rPr lang="tr-TR" dirty="0" err="1"/>
              <a:t>Twisted</a:t>
            </a:r>
            <a:r>
              <a:rPr lang="tr-TR" dirty="0"/>
              <a:t> </a:t>
            </a:r>
            <a:r>
              <a:rPr lang="tr-TR" dirty="0" err="1"/>
              <a:t>pair</a:t>
            </a:r>
            <a:r>
              <a:rPr lang="tr-TR" dirty="0"/>
              <a:t>.</a:t>
            </a:r>
          </a:p>
          <a:p>
            <a:pPr lvl="0">
              <a:lnSpc>
                <a:spcPct val="150000"/>
              </a:lnSpc>
            </a:pPr>
            <a:r>
              <a:rPr lang="tr-TR" dirty="0" err="1"/>
              <a:t>Koaksiyel</a:t>
            </a:r>
            <a:r>
              <a:rPr lang="tr-TR" dirty="0"/>
              <a:t> kablolar. 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Fiber-</a:t>
            </a:r>
            <a:r>
              <a:rPr lang="tr-TR" dirty="0" err="1"/>
              <a:t>optic</a:t>
            </a:r>
            <a:r>
              <a:rPr lang="tr-TR" dirty="0"/>
              <a:t> kablolar.</a:t>
            </a:r>
          </a:p>
          <a:p>
            <a:pPr marL="82296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35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http://www.bilgisayardershanesi.com/yerel_res/stp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592" y="4443298"/>
            <a:ext cx="3707904" cy="2298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lvl="0" indent="0">
              <a:buNone/>
            </a:pPr>
            <a:r>
              <a:rPr lang="tr-TR" b="1" dirty="0" err="1"/>
              <a:t>Twisted</a:t>
            </a:r>
            <a:r>
              <a:rPr lang="tr-TR" b="1" dirty="0"/>
              <a:t> </a:t>
            </a:r>
            <a:r>
              <a:rPr lang="tr-TR" b="1" dirty="0" err="1"/>
              <a:t>Pair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Günümüzde en yaygın kullanılan ağ kablosu tipi birbirine dolanmış çiftler halinde, telefon kablosuna benzer </a:t>
            </a:r>
            <a:r>
              <a:rPr lang="tr-TR" dirty="0" smtClean="0"/>
              <a:t>yapıdaki </a:t>
            </a:r>
            <a:r>
              <a:rPr lang="tr-TR" dirty="0"/>
              <a:t>kablodur. </a:t>
            </a:r>
            <a:r>
              <a:rPr lang="tr-TR" dirty="0" smtClean="0"/>
              <a:t> İki çeşittir.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Shielded</a:t>
            </a:r>
            <a:r>
              <a:rPr lang="tr-TR" dirty="0"/>
              <a:t> </a:t>
            </a:r>
            <a:r>
              <a:rPr lang="tr-TR" dirty="0" err="1"/>
              <a:t>Twisted</a:t>
            </a:r>
            <a:r>
              <a:rPr lang="tr-TR" dirty="0"/>
              <a:t> </a:t>
            </a:r>
            <a:r>
              <a:rPr lang="tr-TR" dirty="0" err="1" smtClean="0"/>
              <a:t>Pair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err="1"/>
              <a:t>Unshielded</a:t>
            </a:r>
            <a:r>
              <a:rPr lang="tr-TR" dirty="0"/>
              <a:t> </a:t>
            </a:r>
            <a:r>
              <a:rPr lang="tr-TR" dirty="0" err="1"/>
              <a:t>Twisted</a:t>
            </a:r>
            <a:r>
              <a:rPr lang="tr-TR" dirty="0"/>
              <a:t> </a:t>
            </a:r>
            <a:r>
              <a:rPr lang="tr-TR" dirty="0" err="1" smtClean="0"/>
              <a:t>Pair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18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382</Words>
  <Application>Microsoft Office PowerPoint</Application>
  <PresentationFormat>Ekran Gösterisi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Gündönümü</vt:lpstr>
      <vt:lpstr>AĞ TOPOLOJİLERİ DERSİ (2. HAFTA)</vt:lpstr>
      <vt:lpstr>PARALEL VE SERİ İLETİŞİM</vt:lpstr>
      <vt:lpstr>PowerPoint Sunusu</vt:lpstr>
      <vt:lpstr>PowerPoint Sunusu</vt:lpstr>
      <vt:lpstr>PowerPoint Sunusu</vt:lpstr>
      <vt:lpstr>PowerPoint Sunusu</vt:lpstr>
      <vt:lpstr>PowerPoint Sunusu</vt:lpstr>
      <vt:lpstr>KABLOLU VERİ AKTARIMI</vt:lpstr>
      <vt:lpstr>PowerPoint Sunusu</vt:lpstr>
      <vt:lpstr>PowerPoint Sunusu</vt:lpstr>
      <vt:lpstr>PowerPoint Sunusu</vt:lpstr>
      <vt:lpstr>PowerPoint Sunusu</vt:lpstr>
      <vt:lpstr>PowerPoint Sunusu</vt:lpstr>
      <vt:lpstr>KABLOSUZ VERİ AKTARIMI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TOPOLOJİLERİ DERSİ (2. HAFTA)</dc:title>
  <dc:creator>MelihKadir</dc:creator>
  <cp:lastModifiedBy>MelihKadir</cp:lastModifiedBy>
  <cp:revision>5</cp:revision>
  <dcterms:created xsi:type="dcterms:W3CDTF">2016-10-01T20:10:44Z</dcterms:created>
  <dcterms:modified xsi:type="dcterms:W3CDTF">2016-10-01T21:13:13Z</dcterms:modified>
</cp:coreProperties>
</file>