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31BC3A72-B7A4-4D8A-82BB-DC3885542562}"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1BC3A72-B7A4-4D8A-82BB-DC388554256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1BC3A72-B7A4-4D8A-82BB-DC388554256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1BC3A72-B7A4-4D8A-82BB-DC388554256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1BC3A72-B7A4-4D8A-82BB-DC3885542562}"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1BC3A72-B7A4-4D8A-82BB-DC388554256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31BC3A72-B7A4-4D8A-82BB-DC388554256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31BC3A72-B7A4-4D8A-82BB-DC388554256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31BC3A72-B7A4-4D8A-82BB-DC3885542562}"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1BC3A72-B7A4-4D8A-82BB-DC388554256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4E2CA37F-0ED2-4AF0-8942-AA448D7E4834}" type="datetimeFigureOut">
              <a:rPr lang="tr-TR" smtClean="0"/>
              <a:t>02.10.2016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1BC3A72-B7A4-4D8A-82BB-DC3885542562}"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E2CA37F-0ED2-4AF0-8942-AA448D7E4834}" type="datetimeFigureOut">
              <a:rPr lang="tr-TR" smtClean="0"/>
              <a:t>02.10.2016</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1BC3A72-B7A4-4D8A-82BB-DC3885542562}"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432560" y="1850064"/>
            <a:ext cx="7406640" cy="4171224"/>
          </a:xfrm>
        </p:spPr>
        <p:txBody>
          <a:bodyPr/>
          <a:lstStyle/>
          <a:p>
            <a:pPr algn="just"/>
            <a:r>
              <a:rPr lang="tr-TR" b="1" cap="small" dirty="0"/>
              <a:t>AMAÇ</a:t>
            </a:r>
            <a:endParaRPr lang="tr-TR" dirty="0"/>
          </a:p>
          <a:p>
            <a:pPr algn="just"/>
            <a:r>
              <a:rPr lang="tr-TR" dirty="0"/>
              <a:t>	OSI başvuru modelini ve katmanlarını öğrenebilmek</a:t>
            </a:r>
            <a:r>
              <a:rPr lang="tr-TR" dirty="0" smtClean="0"/>
              <a:t>.</a:t>
            </a:r>
          </a:p>
          <a:p>
            <a:pPr algn="just"/>
            <a:endParaRPr lang="tr-TR" dirty="0"/>
          </a:p>
          <a:p>
            <a:pPr algn="just"/>
            <a:r>
              <a:rPr lang="tr-TR" b="1" cap="small" dirty="0"/>
              <a:t>ARAŞTIRMA</a:t>
            </a:r>
            <a:endParaRPr lang="tr-TR" dirty="0"/>
          </a:p>
          <a:p>
            <a:pPr algn="just"/>
            <a:r>
              <a:rPr lang="tr-TR" b="1" cap="small" dirty="0"/>
              <a:t>	</a:t>
            </a:r>
            <a:r>
              <a:rPr lang="tr-TR" dirty="0"/>
              <a:t>OSI başvuru modeli hakkında bilgi toplayınız.</a:t>
            </a:r>
          </a:p>
          <a:p>
            <a:pPr algn="just"/>
            <a:endParaRPr lang="tr-TR" dirty="0"/>
          </a:p>
        </p:txBody>
      </p:sp>
      <p:sp>
        <p:nvSpPr>
          <p:cNvPr id="4" name="Başlık 1"/>
          <p:cNvSpPr>
            <a:spLocks noGrp="1"/>
          </p:cNvSpPr>
          <p:nvPr>
            <p:ph type="ctrTitle"/>
          </p:nvPr>
        </p:nvSpPr>
        <p:spPr/>
        <p:txBody>
          <a:bodyPr>
            <a:normAutofit/>
          </a:bodyPr>
          <a:lstStyle/>
          <a:p>
            <a:pPr algn="ctr"/>
            <a:r>
              <a:rPr lang="tr-TR" sz="4000" dirty="0" smtClean="0"/>
              <a:t>AĞ TOPOLOJİLERİ DERSİ </a:t>
            </a:r>
            <a:r>
              <a:rPr lang="tr-TR" sz="2000" dirty="0" smtClean="0"/>
              <a:t>(</a:t>
            </a:r>
            <a:r>
              <a:rPr lang="tr-TR" sz="2000" dirty="0" smtClean="0"/>
              <a:t>5.</a:t>
            </a:r>
            <a:r>
              <a:rPr lang="tr-TR" sz="2000" dirty="0" smtClean="0"/>
              <a:t> </a:t>
            </a:r>
            <a:r>
              <a:rPr lang="tr-TR" sz="2000" dirty="0" smtClean="0"/>
              <a:t>HAFTA)</a:t>
            </a:r>
            <a:endParaRPr lang="tr-TR" sz="2000" dirty="0"/>
          </a:p>
        </p:txBody>
      </p:sp>
    </p:spTree>
    <p:extLst>
      <p:ext uri="{BB962C8B-B14F-4D97-AF65-F5344CB8AC3E}">
        <p14:creationId xmlns:p14="http://schemas.microsoft.com/office/powerpoint/2010/main" val="381942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000" b="1" dirty="0"/>
              <a:t>Ağ ( network) Katmanı</a:t>
            </a:r>
            <a:endParaRPr lang="tr-TR" sz="2000" dirty="0"/>
          </a:p>
          <a:p>
            <a:pPr marL="82296" indent="0" algn="just">
              <a:lnSpc>
                <a:spcPct val="150000"/>
              </a:lnSpc>
              <a:buNone/>
            </a:pPr>
            <a:r>
              <a:rPr lang="tr-TR" sz="2000" dirty="0"/>
              <a:t>Mesajın iletileceği bilgisayarın yolunu bulan katmandır. Veri paketlerinin bir uçtan diğer uca ağdaki çeşitli düğümlerden geçirilip, yönlendirilerek alıcısına ulaşmasını sağlayan bir işleve sahiptir. </a:t>
            </a:r>
            <a:endParaRPr lang="tr-TR" sz="2000" dirty="0" smtClean="0"/>
          </a:p>
          <a:p>
            <a:pPr marL="82296" indent="0" algn="just">
              <a:lnSpc>
                <a:spcPct val="150000"/>
              </a:lnSpc>
              <a:buNone/>
            </a:pPr>
            <a:r>
              <a:rPr lang="tr-TR" sz="2000" dirty="0"/>
              <a:t>Yönlendiriciler (</a:t>
            </a:r>
            <a:r>
              <a:rPr lang="tr-TR" sz="2000" dirty="0" err="1"/>
              <a:t>Router</a:t>
            </a:r>
            <a:r>
              <a:rPr lang="tr-TR" sz="2000" dirty="0"/>
              <a:t>) bu katmanda tanımlıdırlar. </a:t>
            </a:r>
            <a:endParaRPr lang="tr-TR" sz="2000" dirty="0"/>
          </a:p>
        </p:txBody>
      </p:sp>
      <p:pic>
        <p:nvPicPr>
          <p:cNvPr id="4" name="Resim 3" descr="osi7"/>
          <p:cNvPicPr/>
          <p:nvPr/>
        </p:nvPicPr>
        <p:blipFill>
          <a:blip r:embed="rId2" cstate="print"/>
          <a:srcRect/>
          <a:stretch>
            <a:fillRect/>
          </a:stretch>
        </p:blipFill>
        <p:spPr bwMode="auto">
          <a:xfrm>
            <a:off x="2987824" y="4149080"/>
            <a:ext cx="5904656" cy="252028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41692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a:t>Veri Bağlantı (data link) Katmanı</a:t>
            </a:r>
            <a:endParaRPr lang="tr-TR" sz="2400" dirty="0"/>
          </a:p>
          <a:p>
            <a:pPr marL="82296" lvl="0" indent="0" algn="just">
              <a:lnSpc>
                <a:spcPct val="150000"/>
              </a:lnSpc>
              <a:buNone/>
            </a:pPr>
            <a:r>
              <a:rPr lang="tr-TR" sz="2400" dirty="0" smtClean="0"/>
              <a:t>Kendisine </a:t>
            </a:r>
            <a:r>
              <a:rPr lang="tr-TR" sz="2400" dirty="0"/>
              <a:t>gelen paketlerin başına değişik yapılardaki </a:t>
            </a:r>
            <a:r>
              <a:rPr lang="tr-TR" sz="2400" dirty="0" err="1"/>
              <a:t>logic</a:t>
            </a:r>
            <a:r>
              <a:rPr lang="tr-TR" sz="2400" dirty="0"/>
              <a:t> işaretler koyarak çerçeveler(</a:t>
            </a:r>
            <a:r>
              <a:rPr lang="tr-TR" sz="2400" dirty="0" err="1"/>
              <a:t>frame</a:t>
            </a:r>
            <a:r>
              <a:rPr lang="tr-TR" sz="2400" dirty="0"/>
              <a:t>) oluşturma</a:t>
            </a:r>
          </a:p>
          <a:p>
            <a:pPr marL="82296" lvl="0" indent="0" algn="just">
              <a:lnSpc>
                <a:spcPct val="150000"/>
              </a:lnSpc>
              <a:buNone/>
            </a:pPr>
            <a:r>
              <a:rPr lang="tr-TR" sz="2400" dirty="0"/>
              <a:t>Fiziksel katmana ulaşım stratejilerini belirleme.</a:t>
            </a:r>
          </a:p>
          <a:p>
            <a:pPr marL="82296" indent="0" algn="just">
              <a:lnSpc>
                <a:spcPct val="150000"/>
              </a:lnSpc>
              <a:buNone/>
            </a:pPr>
            <a:endParaRPr lang="tr-TR" sz="2400" dirty="0"/>
          </a:p>
        </p:txBody>
      </p:sp>
      <p:pic>
        <p:nvPicPr>
          <p:cNvPr id="4" name="Resim 3" descr="osi8"/>
          <p:cNvPicPr/>
          <p:nvPr/>
        </p:nvPicPr>
        <p:blipFill>
          <a:blip r:embed="rId2" cstate="print"/>
          <a:srcRect/>
          <a:stretch>
            <a:fillRect/>
          </a:stretch>
        </p:blipFill>
        <p:spPr bwMode="auto">
          <a:xfrm>
            <a:off x="3347864" y="4376668"/>
            <a:ext cx="5616624" cy="23647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03850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a:t>Fiziksel (</a:t>
            </a:r>
            <a:r>
              <a:rPr lang="tr-TR" sz="2400" b="1" dirty="0" err="1"/>
              <a:t>physical</a:t>
            </a:r>
            <a:r>
              <a:rPr lang="tr-TR" sz="2400" b="1" dirty="0"/>
              <a:t>) Katman</a:t>
            </a:r>
            <a:endParaRPr lang="tr-TR" sz="2400" dirty="0"/>
          </a:p>
          <a:p>
            <a:pPr marL="82296" indent="0" algn="just">
              <a:lnSpc>
                <a:spcPct val="150000"/>
              </a:lnSpc>
              <a:buNone/>
            </a:pPr>
            <a:r>
              <a:rPr lang="tr-TR" sz="2400" dirty="0"/>
              <a:t>Verilerin fiziksel olarak hat/kablo/ortam üzerinden aktarılması için gerekli işlemleri kapsar. </a:t>
            </a:r>
            <a:r>
              <a:rPr lang="tr-TR" sz="2400" dirty="0" err="1"/>
              <a:t>Hub’lar</a:t>
            </a:r>
            <a:r>
              <a:rPr lang="tr-TR" sz="2400" dirty="0"/>
              <a:t> bu katmanda tanımlıdırlar. Bu katmanda tanımlanan standartlar taşınan verinin içeriğiyle ilgilenmezler.</a:t>
            </a:r>
            <a:endParaRPr lang="tr-TR" sz="2400" dirty="0"/>
          </a:p>
        </p:txBody>
      </p:sp>
      <p:pic>
        <p:nvPicPr>
          <p:cNvPr id="4" name="Resim 3" descr="osi9"/>
          <p:cNvPicPr/>
          <p:nvPr/>
        </p:nvPicPr>
        <p:blipFill>
          <a:blip r:embed="rId2" cstate="print"/>
          <a:srcRect/>
          <a:stretch>
            <a:fillRect/>
          </a:stretch>
        </p:blipFill>
        <p:spPr bwMode="auto">
          <a:xfrm>
            <a:off x="3347864" y="4725144"/>
            <a:ext cx="5688632" cy="2088232"/>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187178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cstate="print"/>
          <a:srcRect/>
          <a:stretch>
            <a:fillRect/>
          </a:stretch>
        </p:blipFill>
        <p:spPr bwMode="auto">
          <a:xfrm>
            <a:off x="1835696" y="44624"/>
            <a:ext cx="6336704" cy="6813376"/>
          </a:xfrm>
          <a:prstGeom prst="rect">
            <a:avLst/>
          </a:prstGeom>
          <a:noFill/>
          <a:ln>
            <a:solidFill>
              <a:schemeClr val="tx1"/>
            </a:solidFill>
          </a:ln>
        </p:spPr>
      </p:pic>
    </p:spTree>
    <p:extLst>
      <p:ext uri="{BB962C8B-B14F-4D97-AF65-F5344CB8AC3E}">
        <p14:creationId xmlns:p14="http://schemas.microsoft.com/office/powerpoint/2010/main" val="3434021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TEŞEKKÜRLER</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61471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OSİ BAŞVURU MODELİ</a:t>
            </a:r>
            <a:endParaRPr lang="tr-TR" dirty="0"/>
          </a:p>
        </p:txBody>
      </p:sp>
      <p:sp>
        <p:nvSpPr>
          <p:cNvPr id="3" name="İçerik Yer Tutucusu 2"/>
          <p:cNvSpPr>
            <a:spLocks noGrp="1"/>
          </p:cNvSpPr>
          <p:nvPr>
            <p:ph idx="1"/>
          </p:nvPr>
        </p:nvSpPr>
        <p:spPr/>
        <p:txBody>
          <a:bodyPr>
            <a:normAutofit fontScale="85000" lnSpcReduction="10000"/>
          </a:bodyPr>
          <a:lstStyle/>
          <a:p>
            <a:pPr marL="82296" indent="0" algn="just">
              <a:lnSpc>
                <a:spcPct val="150000"/>
              </a:lnSpc>
              <a:buNone/>
            </a:pPr>
            <a:r>
              <a:rPr lang="tr-TR" dirty="0"/>
              <a:t>Bilgisayar ağları kullanılmaya başlandığı ilk zamanlarda sadece aynı üreticinin ürettiği cihazlar birbirleriyle iletişim kurabiliyordu. Farklı bilgisayarların ve standartların gelişmesi ile sorunların ortaya çıkmaya başladı. En büyük sorun şirketlerin tüm cihazlarını sadece bir üreticiden almalarını zorunlu kılıyordu. </a:t>
            </a:r>
            <a:endParaRPr lang="tr-TR" dirty="0"/>
          </a:p>
          <a:p>
            <a:pPr marL="82296" indent="0" algn="just">
              <a:lnSpc>
                <a:spcPct val="150000"/>
              </a:lnSpc>
              <a:buNone/>
            </a:pPr>
            <a:endParaRPr lang="tr-TR" dirty="0"/>
          </a:p>
        </p:txBody>
      </p:sp>
    </p:spTree>
    <p:extLst>
      <p:ext uri="{BB962C8B-B14F-4D97-AF65-F5344CB8AC3E}">
        <p14:creationId xmlns:p14="http://schemas.microsoft.com/office/powerpoint/2010/main" val="4254076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82296" indent="0" algn="just">
              <a:lnSpc>
                <a:spcPct val="150000"/>
              </a:lnSpc>
              <a:buNone/>
            </a:pPr>
            <a:r>
              <a:rPr lang="tr-TR" dirty="0"/>
              <a:t>1970’lerin sonlarına doğru ISO (International </a:t>
            </a:r>
            <a:r>
              <a:rPr lang="tr-TR" dirty="0" err="1"/>
              <a:t>Organization</a:t>
            </a:r>
            <a:r>
              <a:rPr lang="tr-TR" dirty="0"/>
              <a:t> </a:t>
            </a:r>
            <a:r>
              <a:rPr lang="tr-TR" dirty="0" err="1"/>
              <a:t>for</a:t>
            </a:r>
            <a:r>
              <a:rPr lang="tr-TR" dirty="0"/>
              <a:t> </a:t>
            </a:r>
            <a:r>
              <a:rPr lang="tr-TR" dirty="0" err="1"/>
              <a:t>Standardization</a:t>
            </a:r>
            <a:r>
              <a:rPr lang="tr-TR" dirty="0"/>
              <a:t>) tarafından, OSI (Open </a:t>
            </a:r>
            <a:r>
              <a:rPr lang="tr-TR" dirty="0" err="1"/>
              <a:t>System</a:t>
            </a:r>
            <a:r>
              <a:rPr lang="tr-TR" dirty="0"/>
              <a:t> </a:t>
            </a:r>
            <a:r>
              <a:rPr lang="tr-TR" dirty="0" err="1"/>
              <a:t>Interconnection</a:t>
            </a:r>
            <a:r>
              <a:rPr lang="tr-TR" dirty="0"/>
              <a:t>) modeli tanımlanarak bu sorunun önüne geçildi. Böylece farklı üreticilerden alınan cihazlar aynı ağ ortamında birbirleriyle haberleşmeleri sağlandı.</a:t>
            </a:r>
            <a:endParaRPr lang="tr-TR" dirty="0"/>
          </a:p>
          <a:p>
            <a:pPr marL="82296" indent="0" algn="just">
              <a:lnSpc>
                <a:spcPct val="150000"/>
              </a:lnSpc>
              <a:buNone/>
            </a:pPr>
            <a:endParaRPr lang="tr-TR" dirty="0"/>
          </a:p>
        </p:txBody>
      </p:sp>
    </p:spTree>
    <p:extLst>
      <p:ext uri="{BB962C8B-B14F-4D97-AF65-F5344CB8AC3E}">
        <p14:creationId xmlns:p14="http://schemas.microsoft.com/office/powerpoint/2010/main" val="3404696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OSI MODELİ KATMANLARI</a:t>
            </a:r>
            <a:endParaRPr lang="tr-TR" dirty="0"/>
          </a:p>
        </p:txBody>
      </p:sp>
      <p:sp>
        <p:nvSpPr>
          <p:cNvPr id="3" name="İçerik Yer Tutucusu 2"/>
          <p:cNvSpPr>
            <a:spLocks noGrp="1"/>
          </p:cNvSpPr>
          <p:nvPr>
            <p:ph idx="1"/>
          </p:nvPr>
        </p:nvSpPr>
        <p:spPr/>
        <p:txBody>
          <a:bodyPr>
            <a:normAutofit/>
          </a:bodyPr>
          <a:lstStyle/>
          <a:p>
            <a:pPr marL="82296" indent="0" algn="just">
              <a:lnSpc>
                <a:spcPct val="150000"/>
              </a:lnSpc>
              <a:buNone/>
            </a:pPr>
            <a:r>
              <a:rPr lang="tr-TR" sz="2800" dirty="0" err="1"/>
              <a:t>OSI'nin</a:t>
            </a:r>
            <a:r>
              <a:rPr lang="tr-TR" sz="2800" dirty="0"/>
              <a:t> amacı ağ mimarilerinin ve protokollerinin bir ağ ürünü bileşeni gibi kullanılmasını sağlamaktır. </a:t>
            </a:r>
            <a:endParaRPr lang="tr-TR" sz="2800" dirty="0"/>
          </a:p>
        </p:txBody>
      </p:sp>
      <p:pic>
        <p:nvPicPr>
          <p:cNvPr id="4" name="Resim 3" descr="osi-katmanlari"/>
          <p:cNvPicPr/>
          <p:nvPr/>
        </p:nvPicPr>
        <p:blipFill>
          <a:blip r:embed="rId2" cstate="print"/>
          <a:srcRect/>
          <a:stretch>
            <a:fillRect/>
          </a:stretch>
        </p:blipFill>
        <p:spPr bwMode="auto">
          <a:xfrm>
            <a:off x="3275856" y="3717032"/>
            <a:ext cx="5760640" cy="3024336"/>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283436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Katmanlar arası veri iletimi</a:t>
            </a:r>
          </a:p>
          <a:p>
            <a:endParaRPr lang="tr-TR" dirty="0"/>
          </a:p>
        </p:txBody>
      </p:sp>
      <p:pic>
        <p:nvPicPr>
          <p:cNvPr id="4" name="Resim 3" descr="http://www.bilgisayardershanesi.com/yerel_res/osi1.jpg"/>
          <p:cNvPicPr/>
          <p:nvPr/>
        </p:nvPicPr>
        <p:blipFill>
          <a:blip r:embed="rId2" cstate="print"/>
          <a:srcRect/>
          <a:stretch>
            <a:fillRect/>
          </a:stretch>
        </p:blipFill>
        <p:spPr bwMode="auto">
          <a:xfrm>
            <a:off x="1619672" y="2132856"/>
            <a:ext cx="7128792" cy="44644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4311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000" b="1" dirty="0"/>
              <a:t>Uygulama (Application) Katmanı</a:t>
            </a:r>
            <a:endParaRPr lang="tr-TR" sz="2000" dirty="0"/>
          </a:p>
          <a:p>
            <a:pPr marL="82296" indent="0" algn="just">
              <a:lnSpc>
                <a:spcPct val="150000"/>
              </a:lnSpc>
              <a:buNone/>
            </a:pPr>
            <a:r>
              <a:rPr lang="tr-TR" sz="2000" dirty="0"/>
              <a:t>Bu katman ilk akla geldiği üzere bilgisayarlarımızda kullandığımız uygulamaların bulunduğu katman değildir. Bu katman sayesinde kullandığımız uygulamalar, ağda yol almak üzere belirlenen veriyi, hedefine ulaşması için ağa teslim ederler. </a:t>
            </a:r>
            <a:endParaRPr lang="tr-TR" sz="2000" dirty="0"/>
          </a:p>
        </p:txBody>
      </p:sp>
      <p:pic>
        <p:nvPicPr>
          <p:cNvPr id="4" name="Resim 3" descr="osi3"/>
          <p:cNvPicPr/>
          <p:nvPr/>
        </p:nvPicPr>
        <p:blipFill>
          <a:blip r:embed="rId2" cstate="print"/>
          <a:srcRect/>
          <a:stretch>
            <a:fillRect/>
          </a:stretch>
        </p:blipFill>
        <p:spPr bwMode="auto">
          <a:xfrm>
            <a:off x="5185374" y="4306252"/>
            <a:ext cx="3923130" cy="2551748"/>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217150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000" b="1" dirty="0"/>
              <a:t>Sunum (Presentation) Katmanı</a:t>
            </a:r>
            <a:endParaRPr lang="tr-TR" sz="2000" dirty="0"/>
          </a:p>
          <a:p>
            <a:pPr marL="82296" indent="0" algn="just">
              <a:lnSpc>
                <a:spcPct val="150000"/>
              </a:lnSpc>
              <a:buNone/>
            </a:pPr>
            <a:r>
              <a:rPr lang="tr-TR" sz="2000" dirty="0"/>
              <a:t>Bu katmanda, diğer katmanlarda olduğu gibi uygulama katmanından gelen veriye bazı eklentiler yapılır. </a:t>
            </a:r>
            <a:endParaRPr lang="tr-TR" sz="2000" dirty="0" smtClean="0"/>
          </a:p>
          <a:p>
            <a:pPr marL="82296" indent="0" algn="just">
              <a:lnSpc>
                <a:spcPct val="150000"/>
              </a:lnSpc>
              <a:buNone/>
            </a:pPr>
            <a:r>
              <a:rPr lang="tr-TR" sz="2000" dirty="0"/>
              <a:t>Ayrıca bu katmanda </a:t>
            </a:r>
            <a:r>
              <a:rPr lang="tr-TR" sz="2000" dirty="0" err="1"/>
              <a:t>Compress</a:t>
            </a:r>
            <a:r>
              <a:rPr lang="tr-TR" sz="2000" dirty="0"/>
              <a:t>/</a:t>
            </a:r>
            <a:r>
              <a:rPr lang="tr-TR" sz="2000" dirty="0" err="1"/>
              <a:t>Decompress</a:t>
            </a:r>
            <a:r>
              <a:rPr lang="tr-TR" sz="2000" dirty="0"/>
              <a:t> (sıkıştırma/Açma), Şifreleme/Şifre çözme, EBCDIC dan ASCII ye veya tam tersi dönüşüm işlemleri de yapılır.</a:t>
            </a:r>
          </a:p>
          <a:p>
            <a:pPr marL="82296" indent="0" algn="just">
              <a:lnSpc>
                <a:spcPct val="150000"/>
              </a:lnSpc>
              <a:buNone/>
            </a:pPr>
            <a:endParaRPr lang="tr-TR" sz="2000" dirty="0"/>
          </a:p>
        </p:txBody>
      </p:sp>
      <p:pic>
        <p:nvPicPr>
          <p:cNvPr id="4" name="Resim 3" descr="osi4"/>
          <p:cNvPicPr/>
          <p:nvPr/>
        </p:nvPicPr>
        <p:blipFill>
          <a:blip r:embed="rId2" cstate="print"/>
          <a:srcRect/>
          <a:stretch>
            <a:fillRect/>
          </a:stretch>
        </p:blipFill>
        <p:spPr bwMode="auto">
          <a:xfrm>
            <a:off x="3779912" y="4437112"/>
            <a:ext cx="5328592" cy="2420888"/>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33890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400" b="1" dirty="0"/>
              <a:t>Oturum (</a:t>
            </a:r>
            <a:r>
              <a:rPr lang="tr-TR" sz="2400" b="1" dirty="0" err="1"/>
              <a:t>session</a:t>
            </a:r>
            <a:r>
              <a:rPr lang="tr-TR" sz="2400" b="1" dirty="0"/>
              <a:t>) Katmanı</a:t>
            </a:r>
            <a:endParaRPr lang="tr-TR" sz="2400" dirty="0"/>
          </a:p>
          <a:p>
            <a:pPr marL="82296" indent="0" algn="just">
              <a:lnSpc>
                <a:spcPct val="150000"/>
              </a:lnSpc>
              <a:buNone/>
            </a:pPr>
            <a:r>
              <a:rPr lang="tr-TR" sz="2400" dirty="0"/>
              <a:t>İletişimde bulunacak iki nokta arasındaki oturumun kurulması, yönetilmesi ve sonlandırılmasını sağlar. Programcıların işi oturum katmanında biter</a:t>
            </a:r>
            <a:r>
              <a:rPr lang="tr-TR" sz="2400" dirty="0" smtClean="0"/>
              <a:t>. O </a:t>
            </a:r>
            <a:r>
              <a:rPr lang="tr-TR" sz="2400" dirty="0"/>
              <a:t>yüzden ilk 3 katmana software set(yazılım kümesi) denir.</a:t>
            </a:r>
            <a:endParaRPr lang="tr-TR" sz="2400" dirty="0"/>
          </a:p>
        </p:txBody>
      </p:sp>
      <p:pic>
        <p:nvPicPr>
          <p:cNvPr id="4" name="Resim 3" descr="osi5"/>
          <p:cNvPicPr/>
          <p:nvPr/>
        </p:nvPicPr>
        <p:blipFill>
          <a:blip r:embed="rId2" cstate="print"/>
          <a:srcRect/>
          <a:stretch>
            <a:fillRect/>
          </a:stretch>
        </p:blipFill>
        <p:spPr bwMode="auto">
          <a:xfrm>
            <a:off x="3203848" y="4221088"/>
            <a:ext cx="5832648" cy="2592288"/>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81357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a:t>İletim (transport) Katmanı</a:t>
            </a:r>
            <a:endParaRPr lang="tr-TR" sz="2400" dirty="0"/>
          </a:p>
          <a:p>
            <a:pPr marL="82296" indent="0" algn="just">
              <a:lnSpc>
                <a:spcPct val="150000"/>
              </a:lnSpc>
              <a:buNone/>
            </a:pPr>
            <a:r>
              <a:rPr lang="tr-TR" sz="2400" dirty="0"/>
              <a:t>Bu katman iki düğüm arasında mantıksal bir bağlantının kurulmasını sağlar. Ayrıca üst katmandan aldığı verileri </a:t>
            </a:r>
            <a:r>
              <a:rPr lang="tr-TR" sz="2400" dirty="0" err="1"/>
              <a:t>segment’lere</a:t>
            </a:r>
            <a:r>
              <a:rPr lang="tr-TR" sz="2400" dirty="0"/>
              <a:t> bölerek bir alt katmana iletir ve bir üst katmana bu </a:t>
            </a:r>
            <a:r>
              <a:rPr lang="tr-TR" sz="2400" dirty="0" err="1"/>
              <a:t>segment’leri</a:t>
            </a:r>
            <a:r>
              <a:rPr lang="tr-TR" sz="2400" dirty="0"/>
              <a:t> birleştirerek sunar. </a:t>
            </a:r>
            <a:endParaRPr lang="tr-TR" sz="2400" dirty="0"/>
          </a:p>
        </p:txBody>
      </p:sp>
      <p:pic>
        <p:nvPicPr>
          <p:cNvPr id="4" name="Resim 3" descr="osi6"/>
          <p:cNvPicPr/>
          <p:nvPr/>
        </p:nvPicPr>
        <p:blipFill>
          <a:blip r:embed="rId2" cstate="print"/>
          <a:srcRect/>
          <a:stretch>
            <a:fillRect/>
          </a:stretch>
        </p:blipFill>
        <p:spPr bwMode="auto">
          <a:xfrm>
            <a:off x="3203848" y="4293096"/>
            <a:ext cx="5832648" cy="252028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386637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TotalTime>
  <Words>316</Words>
  <Application>Microsoft Office PowerPoint</Application>
  <PresentationFormat>Ekran Gösterisi (4:3)</PresentationFormat>
  <Paragraphs>30</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Gündönümü</vt:lpstr>
      <vt:lpstr>AĞ TOPOLOJİLERİ DERSİ (5. HAFTA)</vt:lpstr>
      <vt:lpstr>OSİ BAŞVURU MODELİ</vt:lpstr>
      <vt:lpstr>PowerPoint Sunusu</vt:lpstr>
      <vt:lpstr>OSI MODELİ KATMANLARI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AĞ TOPOLOJİLERİ DERSİ (5. HAFTA)</dc:title>
  <dc:creator>MelihKadir</dc:creator>
  <cp:lastModifiedBy>MelihKadir</cp:lastModifiedBy>
  <cp:revision>2</cp:revision>
  <dcterms:created xsi:type="dcterms:W3CDTF">2016-10-02T08:28:09Z</dcterms:created>
  <dcterms:modified xsi:type="dcterms:W3CDTF">2016-10-02T08:45:43Z</dcterms:modified>
</cp:coreProperties>
</file>