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034EDC-EEC0-4103-A199-1E51F4392991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C8C863-3F70-48E2-8F2B-C9843FCC5F17}" type="slidenum">
              <a:rPr lang="tr-TR" smtClean="0"/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034EDC-EEC0-4103-A199-1E51F4392991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C8C863-3F70-48E2-8F2B-C9843FCC5F1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034EDC-EEC0-4103-A199-1E51F4392991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C8C863-3F70-48E2-8F2B-C9843FCC5F1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034EDC-EEC0-4103-A199-1E51F4392991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C8C863-3F70-48E2-8F2B-C9843FCC5F1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034EDC-EEC0-4103-A199-1E51F4392991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C8C863-3F70-48E2-8F2B-C9843FCC5F17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034EDC-EEC0-4103-A199-1E51F4392991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C8C863-3F70-48E2-8F2B-C9843FCC5F1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034EDC-EEC0-4103-A199-1E51F4392991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C8C863-3F70-48E2-8F2B-C9843FCC5F1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034EDC-EEC0-4103-A199-1E51F4392991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C8C863-3F70-48E2-8F2B-C9843FCC5F1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034EDC-EEC0-4103-A199-1E51F4392991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C8C863-3F70-48E2-8F2B-C9843FCC5F17}" type="slidenum">
              <a:rPr lang="tr-TR" smtClean="0"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034EDC-EEC0-4103-A199-1E51F4392991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C8C863-3F70-48E2-8F2B-C9843FCC5F1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034EDC-EEC0-4103-A199-1E51F4392991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C8C863-3F70-48E2-8F2B-C9843FCC5F17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E034EDC-EEC0-4103-A199-1E51F4392991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AC8C863-3F70-48E2-8F2B-C9843FCC5F17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432560" y="188640"/>
            <a:ext cx="7406640" cy="1368152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AĞ TOPOLOJİLERİ DERSİ </a:t>
            </a:r>
            <a:r>
              <a:rPr lang="tr-TR" sz="2000" dirty="0" smtClean="0"/>
              <a:t>(1. HAFTA)</a:t>
            </a:r>
            <a:endParaRPr lang="tr-TR" sz="2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32560" y="2348880"/>
            <a:ext cx="7406640" cy="3379136"/>
          </a:xfrm>
        </p:spPr>
        <p:txBody>
          <a:bodyPr>
            <a:normAutofit/>
          </a:bodyPr>
          <a:lstStyle/>
          <a:p>
            <a:r>
              <a:rPr lang="tr-TR" b="1" cap="small" dirty="0"/>
              <a:t>AMAÇ</a:t>
            </a:r>
            <a:endParaRPr lang="tr-TR" dirty="0"/>
          </a:p>
          <a:p>
            <a:r>
              <a:rPr lang="tr-TR" dirty="0"/>
              <a:t>	Bilgisayar ağı tanımını ve iletişim tekniklerini öğrenebilmek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b="1" cap="small" dirty="0"/>
              <a:t>ARAŞTIRMA</a:t>
            </a:r>
            <a:endParaRPr lang="tr-TR" dirty="0"/>
          </a:p>
          <a:p>
            <a:r>
              <a:rPr lang="tr-TR" b="1" cap="small" dirty="0"/>
              <a:t>	</a:t>
            </a:r>
            <a:r>
              <a:rPr lang="tr-TR" dirty="0"/>
              <a:t>Bilgisayar ağları hakkında bilgi toplayınız.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5000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akışı</a:t>
            </a:r>
            <a:endParaRPr lang="tr-TR" dirty="0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556793"/>
            <a:ext cx="6169261" cy="4168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457385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 smtClean="0"/>
              <a:t>BİLGİSAYARDA VERİLERİN İŞLENMESİ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lnSpc>
                <a:spcPct val="150000"/>
              </a:lnSpc>
              <a:buNone/>
            </a:pPr>
            <a:r>
              <a:rPr lang="tr-TR" sz="2400" dirty="0"/>
              <a:t>Bilgisayara uygulanan bu iki farklı gerilim değeri yerine 1’ ve 0’ sayı sembolleri kullanıldığında, bilgisayarın karakterleri (harfler veya değişik sembolleri) ve onlu sayma sisteminde kullandığımız rakamları algılayabilmesi sağlanmış olur. 5V --&gt; 1 ile ifade edilir. 0V --&gt; 0 ile ifade edilir.</a:t>
            </a:r>
          </a:p>
          <a:p>
            <a:pPr marL="82296" indent="0">
              <a:buNone/>
            </a:pPr>
            <a:endParaRPr lang="tr-TR" dirty="0"/>
          </a:p>
        </p:txBody>
      </p:sp>
      <p:pic>
        <p:nvPicPr>
          <p:cNvPr id="4" name="Resi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581128"/>
            <a:ext cx="4680520" cy="16561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09871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İKİLİ SAYI SİSTEMİ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 algn="just">
              <a:lnSpc>
                <a:spcPct val="150000"/>
              </a:lnSpc>
              <a:buNone/>
            </a:pPr>
            <a:r>
              <a:rPr lang="tr-TR" dirty="0"/>
              <a:t>Bilgisayarda veri, ikili sayı sistemi kullanılarak ifade edilir. İkili sayı sisteminde sadece iki sayı kullanılabilir: </a:t>
            </a:r>
            <a:r>
              <a:rPr lang="tr-TR" dirty="0" smtClean="0"/>
              <a:t> 0 </a:t>
            </a:r>
            <a:r>
              <a:rPr lang="tr-TR" dirty="0"/>
              <a:t>ve 1. </a:t>
            </a:r>
            <a:endParaRPr lang="tr-TR" dirty="0"/>
          </a:p>
          <a:p>
            <a:pPr marL="82296" indent="0" algn="just">
              <a:lnSpc>
                <a:spcPct val="150000"/>
              </a:lnSpc>
              <a:buNone/>
            </a:pPr>
            <a:endParaRPr lang="tr-TR" dirty="0" smtClean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dirty="0"/>
              <a:t>Bilgisayar dünyasındaki en küçük veri bit</a:t>
            </a:r>
            <a:r>
              <a:rPr lang="tr-TR" b="1" dirty="0"/>
              <a:t> </a:t>
            </a:r>
            <a:r>
              <a:rPr lang="tr-TR" dirty="0"/>
              <a:t>ile ifade edilir ve sadece 0 ya da 1 değerini alabilir. Sekiz </a:t>
            </a:r>
            <a:r>
              <a:rPr lang="tr-TR" dirty="0" err="1"/>
              <a:t>bit’in</a:t>
            </a:r>
            <a:r>
              <a:rPr lang="tr-TR" dirty="0"/>
              <a:t> yan yana gelmesi ile bir bayt (</a:t>
            </a:r>
            <a:r>
              <a:rPr lang="tr-TR" dirty="0" err="1"/>
              <a:t>byte</a:t>
            </a:r>
            <a:r>
              <a:rPr lang="tr-TR" dirty="0"/>
              <a:t>) oluşur. 1 bayt = 8 </a:t>
            </a:r>
            <a:r>
              <a:rPr lang="tr-TR" dirty="0" err="1"/>
              <a:t>bit’dir</a:t>
            </a:r>
            <a:r>
              <a:rPr lang="tr-TR" dirty="0"/>
              <a:t>.</a:t>
            </a:r>
            <a:endParaRPr lang="tr-TR" dirty="0"/>
          </a:p>
          <a:p>
            <a:pPr marL="82296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9129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>
              <a:lnSpc>
                <a:spcPct val="160000"/>
              </a:lnSpc>
              <a:buNone/>
            </a:pPr>
            <a:r>
              <a:rPr lang="tr-TR" dirty="0"/>
              <a:t>Depolama kapasitesi ise bayt (</a:t>
            </a:r>
            <a:r>
              <a:rPr lang="tr-TR" dirty="0" err="1"/>
              <a:t>byte</a:t>
            </a:r>
            <a:r>
              <a:rPr lang="tr-TR" dirty="0"/>
              <a:t>) birimi ile ifade edilir. Dönüşüm tablosu aşağıdaki gibidir; </a:t>
            </a:r>
          </a:p>
          <a:p>
            <a:pPr>
              <a:lnSpc>
                <a:spcPct val="160000"/>
              </a:lnSpc>
            </a:pPr>
            <a:r>
              <a:rPr lang="tr-TR" dirty="0"/>
              <a:t>1 </a:t>
            </a:r>
            <a:r>
              <a:rPr lang="tr-TR" dirty="0" err="1"/>
              <a:t>Byte</a:t>
            </a:r>
            <a:r>
              <a:rPr lang="tr-TR" dirty="0"/>
              <a:t> : 8 Bit </a:t>
            </a:r>
          </a:p>
          <a:p>
            <a:pPr>
              <a:lnSpc>
                <a:spcPct val="160000"/>
              </a:lnSpc>
            </a:pPr>
            <a:r>
              <a:rPr lang="tr-TR" dirty="0"/>
              <a:t>1 Kilo </a:t>
            </a:r>
            <a:r>
              <a:rPr lang="tr-TR" dirty="0" err="1"/>
              <a:t>Byte</a:t>
            </a:r>
            <a:r>
              <a:rPr lang="tr-TR" dirty="0"/>
              <a:t> (KB) : 1024 </a:t>
            </a:r>
            <a:r>
              <a:rPr lang="tr-TR" dirty="0" err="1"/>
              <a:t>Byte</a:t>
            </a:r>
            <a:r>
              <a:rPr lang="tr-TR" dirty="0"/>
              <a:t> </a:t>
            </a:r>
          </a:p>
          <a:p>
            <a:pPr>
              <a:lnSpc>
                <a:spcPct val="160000"/>
              </a:lnSpc>
            </a:pPr>
            <a:r>
              <a:rPr lang="tr-TR" dirty="0"/>
              <a:t>1 Mega </a:t>
            </a:r>
            <a:r>
              <a:rPr lang="tr-TR" dirty="0" err="1"/>
              <a:t>Byte</a:t>
            </a:r>
            <a:r>
              <a:rPr lang="tr-TR" dirty="0"/>
              <a:t> (MB) : 1024 KB </a:t>
            </a:r>
          </a:p>
          <a:p>
            <a:pPr>
              <a:lnSpc>
                <a:spcPct val="160000"/>
              </a:lnSpc>
            </a:pPr>
            <a:r>
              <a:rPr lang="tr-TR" dirty="0"/>
              <a:t>1 </a:t>
            </a:r>
            <a:r>
              <a:rPr lang="tr-TR" dirty="0" err="1"/>
              <a:t>Giga</a:t>
            </a:r>
            <a:r>
              <a:rPr lang="tr-TR" dirty="0"/>
              <a:t> </a:t>
            </a:r>
            <a:r>
              <a:rPr lang="tr-TR" dirty="0" err="1"/>
              <a:t>Byte</a:t>
            </a:r>
            <a:r>
              <a:rPr lang="tr-TR" dirty="0"/>
              <a:t> (GB) : 1024 MB </a:t>
            </a:r>
          </a:p>
          <a:p>
            <a:pPr>
              <a:lnSpc>
                <a:spcPct val="160000"/>
              </a:lnSpc>
            </a:pPr>
            <a:r>
              <a:rPr lang="tr-TR" dirty="0"/>
              <a:t>1 </a:t>
            </a:r>
            <a:r>
              <a:rPr lang="tr-TR" dirty="0" err="1"/>
              <a:t>Tera</a:t>
            </a:r>
            <a:r>
              <a:rPr lang="tr-TR" dirty="0"/>
              <a:t> </a:t>
            </a:r>
            <a:r>
              <a:rPr lang="tr-TR" dirty="0" err="1"/>
              <a:t>Byte</a:t>
            </a:r>
            <a:r>
              <a:rPr lang="tr-TR" dirty="0"/>
              <a:t> (TB) : 1024 GB </a:t>
            </a:r>
          </a:p>
          <a:p>
            <a:pPr>
              <a:lnSpc>
                <a:spcPct val="160000"/>
              </a:lnSpc>
            </a:pPr>
            <a:r>
              <a:rPr lang="tr-TR" dirty="0"/>
              <a:t>1 </a:t>
            </a:r>
            <a:r>
              <a:rPr lang="tr-TR" dirty="0" err="1"/>
              <a:t>PetaByte</a:t>
            </a:r>
            <a:r>
              <a:rPr lang="tr-TR" dirty="0"/>
              <a:t> (PB) : 1024 TB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3593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TEŞEKKÜRLER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004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b="1" cap="small" dirty="0">
                <a:effectLst/>
              </a:rPr>
              <a:t>BİLGİSAYAR </a:t>
            </a:r>
            <a:r>
              <a:rPr lang="tr-TR" b="1" cap="small" dirty="0" smtClean="0">
                <a:effectLst/>
              </a:rPr>
              <a:t>AĞI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tr-TR" sz="3600" dirty="0" smtClean="0"/>
              <a:t>Bilgisayar ağı nedir?</a:t>
            </a:r>
          </a:p>
          <a:p>
            <a:pPr marL="82296" indent="0">
              <a:buNone/>
            </a:pPr>
            <a:endParaRPr lang="tr-TR" sz="3600" dirty="0" smtClean="0"/>
          </a:p>
          <a:p>
            <a:pPr marL="82296" indent="0" algn="just">
              <a:buNone/>
            </a:pPr>
            <a:r>
              <a:rPr lang="tr-TR" dirty="0"/>
              <a:t>İki veya daha fazla bilgisayarın bir iletişim aracı üzerinden (kablolu veya kablosuz) tüm iletişim, yazılım ve donanım bileşenleri ile birlikte bağlanarak oluşturulan sisteme bilgisayar ağı denir.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714053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tr-TR" dirty="0" smtClean="0"/>
              <a:t>Bilgisayar ağı nelerden oluşur?</a:t>
            </a:r>
          </a:p>
          <a:p>
            <a:pPr marL="82296" indent="0">
              <a:buNone/>
            </a:pPr>
            <a:endParaRPr lang="tr-TR" dirty="0" smtClean="0"/>
          </a:p>
          <a:p>
            <a:pPr lvl="0">
              <a:lnSpc>
                <a:spcPct val="150000"/>
              </a:lnSpc>
            </a:pPr>
            <a:r>
              <a:rPr lang="tr-TR" sz="2800" dirty="0"/>
              <a:t>Sunucu bilgisayar (server) </a:t>
            </a:r>
          </a:p>
          <a:p>
            <a:pPr lvl="0">
              <a:lnSpc>
                <a:spcPct val="150000"/>
              </a:lnSpc>
            </a:pPr>
            <a:r>
              <a:rPr lang="tr-TR" sz="2800" dirty="0"/>
              <a:t>İstemci (</a:t>
            </a:r>
            <a:r>
              <a:rPr lang="tr-TR" sz="2800" dirty="0" err="1"/>
              <a:t>client</a:t>
            </a:r>
            <a:r>
              <a:rPr lang="tr-TR" sz="2800" dirty="0"/>
              <a:t>) </a:t>
            </a:r>
          </a:p>
          <a:p>
            <a:pPr lvl="0">
              <a:lnSpc>
                <a:spcPct val="150000"/>
              </a:lnSpc>
            </a:pPr>
            <a:r>
              <a:rPr lang="tr-TR" sz="2800" dirty="0"/>
              <a:t>Bilgisayar (terminaller)</a:t>
            </a:r>
          </a:p>
          <a:p>
            <a:pPr lvl="0">
              <a:lnSpc>
                <a:spcPct val="150000"/>
              </a:lnSpc>
            </a:pPr>
            <a:r>
              <a:rPr lang="tr-TR" sz="2800" dirty="0"/>
              <a:t>Modem veya </a:t>
            </a:r>
            <a:r>
              <a:rPr lang="tr-TR" sz="2800" dirty="0" err="1"/>
              <a:t>ethernet</a:t>
            </a:r>
            <a:r>
              <a:rPr lang="tr-TR" sz="2800" dirty="0"/>
              <a:t> (network) kartı</a:t>
            </a:r>
          </a:p>
          <a:p>
            <a:pPr>
              <a:lnSpc>
                <a:spcPct val="150000"/>
              </a:lnSpc>
            </a:pPr>
            <a:r>
              <a:rPr lang="tr-TR" sz="2800" dirty="0"/>
              <a:t>İletişim protokolü vb. iletişim araçlarını bünyesinde bulundurur.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97837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tr-TR" dirty="0" smtClean="0"/>
              <a:t>Neden bilgisayar ağları kurulur?</a:t>
            </a:r>
          </a:p>
          <a:p>
            <a:pPr marL="82296" indent="0">
              <a:buNone/>
            </a:pPr>
            <a:endParaRPr lang="tr-TR" dirty="0" smtClean="0"/>
          </a:p>
          <a:p>
            <a:pPr lvl="0">
              <a:lnSpc>
                <a:spcPct val="150000"/>
              </a:lnSpc>
            </a:pPr>
            <a:r>
              <a:rPr lang="tr-TR" sz="2400" dirty="0"/>
              <a:t>Basitlik (Değiştirme/Taşıma) </a:t>
            </a:r>
          </a:p>
          <a:p>
            <a:pPr lvl="0">
              <a:lnSpc>
                <a:spcPct val="150000"/>
              </a:lnSpc>
            </a:pPr>
            <a:r>
              <a:rPr lang="tr-TR" sz="2400" dirty="0"/>
              <a:t>Yönetim Maliyetini Azaltma </a:t>
            </a:r>
          </a:p>
          <a:p>
            <a:pPr lvl="0">
              <a:lnSpc>
                <a:spcPct val="150000"/>
              </a:lnSpc>
            </a:pPr>
            <a:r>
              <a:rPr lang="tr-TR" sz="2400" dirty="0"/>
              <a:t>En iyi Broadcast </a:t>
            </a:r>
            <a:r>
              <a:rPr lang="tr-TR" sz="2400" dirty="0" err="1"/>
              <a:t>control</a:t>
            </a:r>
            <a:r>
              <a:rPr lang="tr-TR" sz="2400" dirty="0"/>
              <a:t> </a:t>
            </a:r>
          </a:p>
          <a:p>
            <a:pPr lvl="0">
              <a:lnSpc>
                <a:spcPct val="150000"/>
              </a:lnSpc>
            </a:pPr>
            <a:r>
              <a:rPr lang="tr-TR" sz="2400" dirty="0"/>
              <a:t>Yüksek Güvenlik </a:t>
            </a:r>
          </a:p>
          <a:p>
            <a:pPr lvl="0">
              <a:lnSpc>
                <a:spcPct val="150000"/>
              </a:lnSpc>
            </a:pPr>
            <a:r>
              <a:rPr lang="tr-TR" sz="2400" dirty="0"/>
              <a:t>Güvenirlik; Bir bağlantıdan sürekli alınması beklenen hız </a:t>
            </a:r>
          </a:p>
          <a:p>
            <a:pPr lvl="0">
              <a:lnSpc>
                <a:spcPct val="150000"/>
              </a:lnSpc>
            </a:pPr>
            <a:r>
              <a:rPr lang="tr-TR" sz="2400" dirty="0"/>
              <a:t>  Ölçeklenebilirlik; Bir uygulama veya ürünün, değişik boyutlardaki kullanıcıların ihtiyaçlarını karşılayabilmesi </a:t>
            </a:r>
          </a:p>
          <a:p>
            <a:pPr lvl="0">
              <a:lnSpc>
                <a:spcPct val="150000"/>
              </a:lnSpc>
            </a:pPr>
            <a:r>
              <a:rPr lang="tr-TR" sz="2400" dirty="0"/>
              <a:t>  Kaliteli Yönetim </a:t>
            </a:r>
          </a:p>
          <a:p>
            <a:pPr marL="82296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3311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VERİ AKTARIMI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tr-TR" dirty="0" smtClean="0"/>
              <a:t>Veri nedir?</a:t>
            </a:r>
          </a:p>
          <a:p>
            <a:pPr marL="82296" indent="0">
              <a:buNone/>
            </a:pPr>
            <a:endParaRPr lang="tr-TR" dirty="0"/>
          </a:p>
          <a:p>
            <a:pPr marL="82296" indent="0">
              <a:buNone/>
            </a:pPr>
            <a:r>
              <a:rPr lang="tr-TR" dirty="0"/>
              <a:t>Veri (data</a:t>
            </a:r>
            <a:r>
              <a:rPr lang="tr-TR" dirty="0" smtClean="0"/>
              <a:t>),</a:t>
            </a:r>
            <a:r>
              <a:rPr lang="tr-TR" b="1" dirty="0" smtClean="0"/>
              <a:t> </a:t>
            </a:r>
            <a:r>
              <a:rPr lang="tr-TR" dirty="0"/>
              <a:t>bilgiyi paylaşan taraflar arasında kurallarla belirlenmiş formda bilginin ifade edilmesidir. </a:t>
            </a:r>
          </a:p>
          <a:p>
            <a:pPr marL="82296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1256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tr-TR" dirty="0" smtClean="0"/>
              <a:t>Veri iletişimi nedir?</a:t>
            </a:r>
          </a:p>
          <a:p>
            <a:pPr marL="82296" indent="0">
              <a:buNone/>
            </a:pPr>
            <a:endParaRPr lang="tr-TR" dirty="0"/>
          </a:p>
          <a:p>
            <a:pPr marL="82296" indent="0" algn="just">
              <a:buNone/>
            </a:pPr>
            <a:r>
              <a:rPr lang="tr-TR" dirty="0"/>
              <a:t>B</a:t>
            </a:r>
            <a:r>
              <a:rPr lang="tr-TR" dirty="0" smtClean="0"/>
              <a:t>ilginin </a:t>
            </a:r>
            <a:r>
              <a:rPr lang="tr-TR" dirty="0"/>
              <a:t>herhangi bir ortam (hava, kablo vb.) kullanılarak iki cihaz arasında transfer edilmesidir.</a:t>
            </a:r>
          </a:p>
          <a:p>
            <a:pPr marL="82296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6291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tr-TR" sz="3600" dirty="0" smtClean="0"/>
              <a:t>Veri iletişim etkinliğinin parametreleri?</a:t>
            </a:r>
          </a:p>
          <a:p>
            <a:pPr marL="82296" indent="0">
              <a:buNone/>
            </a:pPr>
            <a:endParaRPr lang="tr-TR" dirty="0"/>
          </a:p>
          <a:p>
            <a:pPr lvl="0" algn="just">
              <a:lnSpc>
                <a:spcPct val="150000"/>
              </a:lnSpc>
            </a:pPr>
            <a:r>
              <a:rPr lang="tr-TR" sz="3000" dirty="0"/>
              <a:t>Doğru Hedef: Verinin sadece doğru hedefe ulaşmasıdır. </a:t>
            </a:r>
          </a:p>
          <a:p>
            <a:pPr lvl="0" algn="just">
              <a:lnSpc>
                <a:spcPct val="150000"/>
              </a:lnSpc>
            </a:pPr>
            <a:r>
              <a:rPr lang="tr-TR" sz="3000" dirty="0"/>
              <a:t>Doğruluk: Verinin kaynağından çıktığı şekliyle iletilmesidir. </a:t>
            </a:r>
          </a:p>
          <a:p>
            <a:pPr lvl="0" algn="just">
              <a:lnSpc>
                <a:spcPct val="150000"/>
              </a:lnSpc>
            </a:pPr>
            <a:r>
              <a:rPr lang="tr-TR" sz="3000" dirty="0"/>
              <a:t>Zaman: Verinin zamanında hedefe ulaşmasıdır. </a:t>
            </a:r>
          </a:p>
          <a:p>
            <a:pPr lvl="0" algn="just">
              <a:lnSpc>
                <a:spcPct val="150000"/>
              </a:lnSpc>
            </a:pPr>
            <a:r>
              <a:rPr lang="tr-TR" sz="3000" dirty="0"/>
              <a:t>Gecikme Değişimi: Paketlerin hedefe ulaşma süresindeki değişimdir. </a:t>
            </a:r>
          </a:p>
          <a:p>
            <a:pPr marL="82296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3419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tr-TR" sz="5700" dirty="0" smtClean="0"/>
              <a:t>Veri iletişiminin elemanları?</a:t>
            </a:r>
          </a:p>
          <a:p>
            <a:pPr marL="82296" indent="0">
              <a:buNone/>
            </a:pPr>
            <a:endParaRPr lang="tr-TR" dirty="0"/>
          </a:p>
          <a:p>
            <a:pPr lvl="0">
              <a:lnSpc>
                <a:spcPct val="170000"/>
              </a:lnSpc>
            </a:pPr>
            <a:r>
              <a:rPr lang="tr-TR" sz="3400" dirty="0"/>
              <a:t>Mesaj: iletilen bilgidir (ses, görüntü, metin, sayı, resim) </a:t>
            </a:r>
          </a:p>
          <a:p>
            <a:pPr lvl="0">
              <a:lnSpc>
                <a:spcPct val="170000"/>
              </a:lnSpc>
            </a:pPr>
            <a:r>
              <a:rPr lang="tr-TR" sz="3400" dirty="0"/>
              <a:t>Gönderici: veriyi ileten cihazdır (</a:t>
            </a:r>
            <a:r>
              <a:rPr lang="tr-TR" sz="3400" dirty="0" err="1"/>
              <a:t>pc</a:t>
            </a:r>
            <a:r>
              <a:rPr lang="tr-TR" sz="3400" dirty="0"/>
              <a:t>, </a:t>
            </a:r>
            <a:r>
              <a:rPr lang="tr-TR" sz="3400" dirty="0" err="1"/>
              <a:t>workstation</a:t>
            </a:r>
            <a:r>
              <a:rPr lang="tr-TR" sz="3400" dirty="0"/>
              <a:t>, video </a:t>
            </a:r>
            <a:r>
              <a:rPr lang="tr-TR" sz="3400" dirty="0" err="1"/>
              <a:t>camera</a:t>
            </a:r>
            <a:r>
              <a:rPr lang="tr-TR" sz="3400" dirty="0"/>
              <a:t>) </a:t>
            </a:r>
          </a:p>
          <a:p>
            <a:pPr lvl="0">
              <a:lnSpc>
                <a:spcPct val="170000"/>
              </a:lnSpc>
            </a:pPr>
            <a:r>
              <a:rPr lang="tr-TR" sz="3400" dirty="0"/>
              <a:t>Alıcı: veriyi alan cihazdır (</a:t>
            </a:r>
            <a:r>
              <a:rPr lang="tr-TR" sz="3400" dirty="0" err="1"/>
              <a:t>pc</a:t>
            </a:r>
            <a:r>
              <a:rPr lang="tr-TR" sz="3400" dirty="0"/>
              <a:t>, </a:t>
            </a:r>
            <a:r>
              <a:rPr lang="tr-TR" sz="3400" dirty="0" err="1"/>
              <a:t>workstation</a:t>
            </a:r>
            <a:r>
              <a:rPr lang="tr-TR" sz="3400" dirty="0"/>
              <a:t>, televizyon) </a:t>
            </a:r>
          </a:p>
          <a:p>
            <a:pPr lvl="0">
              <a:lnSpc>
                <a:spcPct val="170000"/>
              </a:lnSpc>
            </a:pPr>
            <a:r>
              <a:rPr lang="tr-TR" sz="3400" dirty="0"/>
              <a:t>İletim Ortamı: verinin gönderen ve alan cihaz arasında iletilmesini sağlayan fiziksel yoldur (</a:t>
            </a:r>
            <a:r>
              <a:rPr lang="tr-TR" sz="3400" dirty="0" err="1"/>
              <a:t>twisted</a:t>
            </a:r>
            <a:r>
              <a:rPr lang="tr-TR" sz="3400" dirty="0"/>
              <a:t> </a:t>
            </a:r>
            <a:r>
              <a:rPr lang="tr-TR" sz="3400" dirty="0" err="1"/>
              <a:t>pair</a:t>
            </a:r>
            <a:r>
              <a:rPr lang="tr-TR" sz="3400" dirty="0"/>
              <a:t> </a:t>
            </a:r>
            <a:r>
              <a:rPr lang="tr-TR" sz="3400" dirty="0" err="1"/>
              <a:t>wire</a:t>
            </a:r>
            <a:r>
              <a:rPr lang="tr-TR" sz="3400" dirty="0"/>
              <a:t>, </a:t>
            </a:r>
            <a:r>
              <a:rPr lang="tr-TR" sz="3400" dirty="0" err="1"/>
              <a:t>coaxiel</a:t>
            </a:r>
            <a:r>
              <a:rPr lang="tr-TR" sz="3400" dirty="0"/>
              <a:t> </a:t>
            </a:r>
            <a:r>
              <a:rPr lang="tr-TR" sz="3400" dirty="0" err="1"/>
              <a:t>cable</a:t>
            </a:r>
            <a:r>
              <a:rPr lang="tr-TR" sz="3400" dirty="0"/>
              <a:t>, fiber </a:t>
            </a:r>
            <a:r>
              <a:rPr lang="tr-TR" sz="3400" dirty="0" err="1"/>
              <a:t>optic</a:t>
            </a:r>
            <a:r>
              <a:rPr lang="tr-TR" sz="3400" dirty="0"/>
              <a:t> </a:t>
            </a:r>
            <a:r>
              <a:rPr lang="tr-TR" sz="3400" dirty="0" err="1"/>
              <a:t>cable</a:t>
            </a:r>
            <a:r>
              <a:rPr lang="tr-TR" sz="3400" dirty="0"/>
              <a:t>, </a:t>
            </a:r>
            <a:r>
              <a:rPr lang="tr-TR" sz="3400" dirty="0" err="1"/>
              <a:t>radio</a:t>
            </a:r>
            <a:r>
              <a:rPr lang="tr-TR" sz="3400" dirty="0"/>
              <a:t> </a:t>
            </a:r>
            <a:r>
              <a:rPr lang="tr-TR" sz="3400" dirty="0" err="1"/>
              <a:t>waves</a:t>
            </a:r>
            <a:r>
              <a:rPr lang="tr-TR" sz="3400" dirty="0"/>
              <a:t>) </a:t>
            </a:r>
          </a:p>
          <a:p>
            <a:pPr lvl="0">
              <a:lnSpc>
                <a:spcPct val="170000"/>
              </a:lnSpc>
            </a:pPr>
            <a:r>
              <a:rPr lang="tr-TR" sz="3400" dirty="0"/>
              <a:t>Protokol: veri iletişimini başlatır, yönetir, sonlandırır. </a:t>
            </a:r>
          </a:p>
          <a:p>
            <a:pPr marL="82296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9556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>
              <a:lnSpc>
                <a:spcPct val="160000"/>
              </a:lnSpc>
              <a:buNone/>
            </a:pPr>
            <a:r>
              <a:rPr lang="tr-TR" sz="3400" dirty="0" smtClean="0"/>
              <a:t>İletişim nedir?</a:t>
            </a:r>
          </a:p>
          <a:p>
            <a:pPr marL="82296" indent="0">
              <a:lnSpc>
                <a:spcPct val="160000"/>
              </a:lnSpc>
              <a:buNone/>
            </a:pPr>
            <a:r>
              <a:rPr lang="tr-TR" sz="2400" dirty="0" smtClean="0"/>
              <a:t>İki </a:t>
            </a:r>
            <a:r>
              <a:rPr lang="tr-TR" sz="2400" dirty="0"/>
              <a:t>nokta arasında; elektronik olarak veri gönderme ve </a:t>
            </a:r>
            <a:r>
              <a:rPr lang="tr-TR" sz="2400" dirty="0" smtClean="0"/>
              <a:t>alma </a:t>
            </a:r>
            <a:r>
              <a:rPr lang="tr-TR" sz="2400" dirty="0"/>
              <a:t>işlemine iletişim </a:t>
            </a:r>
            <a:r>
              <a:rPr lang="tr-TR" sz="2400" dirty="0" smtClean="0"/>
              <a:t>denir.</a:t>
            </a:r>
          </a:p>
          <a:p>
            <a:pPr marL="82296" indent="0">
              <a:lnSpc>
                <a:spcPct val="160000"/>
              </a:lnSpc>
              <a:buNone/>
            </a:pPr>
            <a:endParaRPr lang="tr-TR" sz="2400" dirty="0" smtClean="0"/>
          </a:p>
          <a:p>
            <a:pPr marL="82296" indent="0">
              <a:lnSpc>
                <a:spcPct val="160000"/>
              </a:lnSpc>
              <a:buNone/>
            </a:pPr>
            <a:r>
              <a:rPr lang="tr-TR" dirty="0" smtClean="0"/>
              <a:t>İletişimde veri akışı?</a:t>
            </a:r>
          </a:p>
          <a:p>
            <a:pPr>
              <a:lnSpc>
                <a:spcPct val="160000"/>
              </a:lnSpc>
            </a:pPr>
            <a:r>
              <a:rPr lang="tr-TR" sz="2400" dirty="0" err="1"/>
              <a:t>Simplex</a:t>
            </a:r>
            <a:r>
              <a:rPr lang="tr-TR" sz="2400" dirty="0"/>
              <a:t>: iletişim tek yönlüdür (televizyon, </a:t>
            </a:r>
            <a:r>
              <a:rPr lang="tr-TR" sz="2400" dirty="0" err="1"/>
              <a:t>keyboard</a:t>
            </a:r>
            <a:r>
              <a:rPr lang="tr-TR" sz="2400" dirty="0"/>
              <a:t>, </a:t>
            </a:r>
            <a:r>
              <a:rPr lang="tr-TR" sz="2400" dirty="0" err="1"/>
              <a:t>monitor</a:t>
            </a:r>
            <a:r>
              <a:rPr lang="tr-TR" sz="2400" dirty="0"/>
              <a:t>) </a:t>
            </a:r>
          </a:p>
          <a:p>
            <a:pPr>
              <a:lnSpc>
                <a:spcPct val="160000"/>
              </a:lnSpc>
            </a:pPr>
            <a:r>
              <a:rPr lang="tr-TR" sz="2400" dirty="0" err="1" smtClean="0"/>
              <a:t>Half-duplex</a:t>
            </a:r>
            <a:r>
              <a:rPr lang="tr-TR" sz="2400" dirty="0"/>
              <a:t>: iki cihazda veriyi hem gönderebilir hem de alabilir. Ancak iki cihaz sırayla veri alıp gönderebilir. (telsiz, </a:t>
            </a:r>
            <a:r>
              <a:rPr lang="tr-TR" sz="2400" dirty="0" err="1"/>
              <a:t>walkie-talkies</a:t>
            </a:r>
            <a:r>
              <a:rPr lang="tr-TR" sz="2400" dirty="0"/>
              <a:t>) </a:t>
            </a:r>
          </a:p>
          <a:p>
            <a:pPr>
              <a:lnSpc>
                <a:spcPct val="160000"/>
              </a:lnSpc>
            </a:pPr>
            <a:r>
              <a:rPr lang="tr-TR" sz="2400" dirty="0" smtClean="0"/>
              <a:t>Full-</a:t>
            </a:r>
            <a:r>
              <a:rPr lang="tr-TR" sz="2400" dirty="0" err="1" smtClean="0"/>
              <a:t>duplex</a:t>
            </a:r>
            <a:r>
              <a:rPr lang="tr-TR" sz="2400" dirty="0"/>
              <a:t>: iki cihaz eşzamanlı veri gönderebilir veya alabilir. (telefon, ADSL modem). </a:t>
            </a:r>
          </a:p>
        </p:txBody>
      </p:sp>
    </p:spTree>
    <p:extLst>
      <p:ext uri="{BB962C8B-B14F-4D97-AF65-F5344CB8AC3E}">
        <p14:creationId xmlns:p14="http://schemas.microsoft.com/office/powerpoint/2010/main" val="1082994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</TotalTime>
  <Words>538</Words>
  <Application>Microsoft Office PowerPoint</Application>
  <PresentationFormat>Ekran Gösterisi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Gündönümü</vt:lpstr>
      <vt:lpstr>AĞ TOPOLOJİLERİ DERSİ (1. HAFTA)</vt:lpstr>
      <vt:lpstr>BİLGİSAYAR AĞI</vt:lpstr>
      <vt:lpstr>PowerPoint Sunusu</vt:lpstr>
      <vt:lpstr>PowerPoint Sunusu</vt:lpstr>
      <vt:lpstr>VERİ AKTARIMI</vt:lpstr>
      <vt:lpstr>PowerPoint Sunusu</vt:lpstr>
      <vt:lpstr>PowerPoint Sunusu</vt:lpstr>
      <vt:lpstr>PowerPoint Sunusu</vt:lpstr>
      <vt:lpstr>PowerPoint Sunusu</vt:lpstr>
      <vt:lpstr>Veri akışı</vt:lpstr>
      <vt:lpstr>BİLGİSAYARDA VERİLERİN İŞLENMESİ</vt:lpstr>
      <vt:lpstr>İKİLİ SAYI SİSTEMİ</vt:lpstr>
      <vt:lpstr>PowerPoint Sunusu</vt:lpstr>
      <vt:lpstr>TEŞEKKÜRLER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AĞ TOPOLOJİLERİ DERSİ (1. HAFTA)</dc:title>
  <dc:creator>MelihKadir</dc:creator>
  <cp:lastModifiedBy>MelihKadir</cp:lastModifiedBy>
  <cp:revision>3</cp:revision>
  <dcterms:created xsi:type="dcterms:W3CDTF">2016-10-01T19:39:16Z</dcterms:created>
  <dcterms:modified xsi:type="dcterms:W3CDTF">2016-10-01T20:09:07Z</dcterms:modified>
</cp:coreProperties>
</file>