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custDataLst>
    <p:tags r:id="rId23"/>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51346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54519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7F998-47D5-4DAA-ACA7-5BB408F08E6B}"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606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67680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503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1359905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1818744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234835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204920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411178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59892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BD28B92-8C64-42F1-82BA-1B5E63C5A6BE}" type="datetimeFigureOut">
              <a:rPr lang="tr-TR" smtClean="0"/>
              <a:t>29.12.2020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55154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BD28B92-8C64-42F1-82BA-1B5E63C5A6BE}" type="datetimeFigureOut">
              <a:rPr lang="tr-TR" smtClean="0"/>
              <a:t>29.12.2020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72653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28B92-8C64-42F1-82BA-1B5E63C5A6BE}" type="datetimeFigureOut">
              <a:rPr lang="tr-TR" smtClean="0"/>
              <a:t>29.12.2020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19843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167201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83503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D28B92-8C64-42F1-82BA-1B5E63C5A6BE}" type="datetimeFigureOut">
              <a:rPr lang="tr-TR" smtClean="0"/>
              <a:t>29.12.2020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B7F998-47D5-4DAA-ACA7-5BB408F08E6B}" type="slidenum">
              <a:rPr lang="tr-TR" smtClean="0"/>
              <a:t>‹#›</a:t>
            </a:fld>
            <a:endParaRPr lang="tr-TR"/>
          </a:p>
        </p:txBody>
      </p:sp>
    </p:spTree>
    <p:extLst>
      <p:ext uri="{BB962C8B-B14F-4D97-AF65-F5344CB8AC3E}">
        <p14:creationId xmlns:p14="http://schemas.microsoft.com/office/powerpoint/2010/main" val="101908653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000" dirty="0" smtClean="0"/>
              <a:t>Başkale Meslek Yüksekokulu</a:t>
            </a:r>
            <a:br>
              <a:rPr lang="tr-TR" sz="4000" dirty="0" smtClean="0"/>
            </a:br>
            <a:r>
              <a:rPr lang="tr-TR" sz="4000" dirty="0" smtClean="0"/>
              <a:t>Bilgisayar Programcılığı</a:t>
            </a:r>
            <a:br>
              <a:rPr lang="tr-TR" sz="4000" dirty="0" smtClean="0"/>
            </a:br>
            <a:r>
              <a:rPr lang="tr-TR" sz="4000" dirty="0" smtClean="0"/>
              <a:t>Görsel Programlama I</a:t>
            </a:r>
            <a:endParaRPr lang="tr-TR" sz="4000" dirty="0"/>
          </a:p>
        </p:txBody>
      </p:sp>
      <p:sp>
        <p:nvSpPr>
          <p:cNvPr id="3" name="Alt Başlık 2"/>
          <p:cNvSpPr>
            <a:spLocks noGrp="1"/>
          </p:cNvSpPr>
          <p:nvPr>
            <p:ph type="subTitle" idx="1"/>
          </p:nvPr>
        </p:nvSpPr>
        <p:spPr/>
        <p:txBody>
          <a:bodyPr/>
          <a:lstStyle/>
          <a:p>
            <a:r>
              <a:rPr lang="tr-TR" dirty="0" smtClean="0"/>
              <a:t>Hafta-4  </a:t>
            </a:r>
            <a:r>
              <a:rPr lang="tr-TR" dirty="0"/>
              <a:t>Giriş ve Mesaj </a:t>
            </a:r>
            <a:r>
              <a:rPr lang="tr-TR" dirty="0" smtClean="0"/>
              <a:t>Pencereleri</a:t>
            </a:r>
          </a:p>
          <a:p>
            <a:r>
              <a:rPr lang="tr-TR" dirty="0" err="1" smtClean="0"/>
              <a:t>Öğr</a:t>
            </a:r>
            <a:r>
              <a:rPr lang="tr-TR" dirty="0" smtClean="0"/>
              <a:t>. Gör. </a:t>
            </a:r>
            <a:r>
              <a:rPr lang="tr-TR"/>
              <a:t>Faruk AYATA</a:t>
            </a:r>
            <a:endParaRPr lang="tr-TR" dirty="0"/>
          </a:p>
        </p:txBody>
      </p:sp>
    </p:spTree>
    <p:extLst>
      <p:ext uri="{BB962C8B-B14F-4D97-AF65-F5344CB8AC3E}">
        <p14:creationId xmlns:p14="http://schemas.microsoft.com/office/powerpoint/2010/main" val="71045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a:t>Pencere</a:t>
            </a:r>
            <a:r>
              <a:rPr lang="en-US" dirty="0"/>
              <a:t> </a:t>
            </a:r>
            <a:r>
              <a:rPr lang="en-US" dirty="0" err="1"/>
              <a:t>Düğmelerini</a:t>
            </a:r>
            <a:r>
              <a:rPr lang="en-US" dirty="0"/>
              <a:t> </a:t>
            </a:r>
            <a:r>
              <a:rPr lang="en-US" dirty="0" err="1"/>
              <a:t>Belirlemek</a:t>
            </a:r>
            <a:endParaRPr lang="en-US" dirty="0"/>
          </a:p>
        </p:txBody>
      </p:sp>
      <p:pic>
        <p:nvPicPr>
          <p:cNvPr id="6" name="İçerik Yer Tutucusu 5"/>
          <p:cNvPicPr>
            <a:picLocks noGrp="1"/>
          </p:cNvPicPr>
          <p:nvPr>
            <p:ph idx="1"/>
          </p:nvPr>
        </p:nvPicPr>
        <p:blipFill>
          <a:blip r:embed="rId2"/>
          <a:stretch>
            <a:fillRect/>
          </a:stretch>
        </p:blipFill>
        <p:spPr>
          <a:xfrm>
            <a:off x="3169485" y="1737476"/>
            <a:ext cx="8335127" cy="2481598"/>
          </a:xfrm>
          <a:prstGeom prst="rect">
            <a:avLst/>
          </a:prstGeom>
        </p:spPr>
      </p:pic>
      <p:pic>
        <p:nvPicPr>
          <p:cNvPr id="7" name="Resim 6"/>
          <p:cNvPicPr/>
          <p:nvPr/>
        </p:nvPicPr>
        <p:blipFill>
          <a:blip r:embed="rId3"/>
          <a:stretch>
            <a:fillRect/>
          </a:stretch>
        </p:blipFill>
        <p:spPr>
          <a:xfrm>
            <a:off x="3869657" y="4219074"/>
            <a:ext cx="4215564" cy="2486526"/>
          </a:xfrm>
          <a:prstGeom prst="rect">
            <a:avLst/>
          </a:prstGeom>
        </p:spPr>
      </p:pic>
    </p:spTree>
    <p:extLst>
      <p:ext uri="{BB962C8B-B14F-4D97-AF65-F5344CB8AC3E}">
        <p14:creationId xmlns:p14="http://schemas.microsoft.com/office/powerpoint/2010/main" val="294741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a:t>Pencereye</a:t>
            </a:r>
            <a:r>
              <a:rPr lang="en-US" dirty="0"/>
              <a:t> Icon </a:t>
            </a:r>
            <a:r>
              <a:rPr lang="en-US" dirty="0" err="1"/>
              <a:t>Eklemek</a:t>
            </a:r>
            <a:endParaRPr lang="en-US" dirty="0"/>
          </a:p>
        </p:txBody>
      </p:sp>
      <p:sp>
        <p:nvSpPr>
          <p:cNvPr id="3" name="İçerik Yer Tutucusu 2"/>
          <p:cNvSpPr>
            <a:spLocks noGrp="1"/>
          </p:cNvSpPr>
          <p:nvPr>
            <p:ph idx="1"/>
          </p:nvPr>
        </p:nvSpPr>
        <p:spPr/>
        <p:txBody>
          <a:bodyPr/>
          <a:lstStyle/>
          <a:p>
            <a:r>
              <a:rPr lang="en-US" dirty="0" err="1"/>
              <a:t>Gösterdiğimiz</a:t>
            </a:r>
            <a:r>
              <a:rPr lang="en-US" dirty="0"/>
              <a:t> </a:t>
            </a:r>
            <a:r>
              <a:rPr lang="en-US" dirty="0" err="1"/>
              <a:t>mesajın</a:t>
            </a:r>
            <a:r>
              <a:rPr lang="en-US" dirty="0"/>
              <a:t> </a:t>
            </a:r>
            <a:r>
              <a:rPr lang="en-US" dirty="0" err="1"/>
              <a:t>konusuna</a:t>
            </a:r>
            <a:r>
              <a:rPr lang="en-US" dirty="0"/>
              <a:t> </a:t>
            </a:r>
            <a:r>
              <a:rPr lang="en-US" dirty="0" err="1"/>
              <a:t>uygun</a:t>
            </a:r>
            <a:r>
              <a:rPr lang="en-US" dirty="0"/>
              <a:t> </a:t>
            </a:r>
            <a:r>
              <a:rPr lang="en-US" dirty="0" err="1"/>
              <a:t>olarak</a:t>
            </a:r>
            <a:r>
              <a:rPr lang="en-US" dirty="0"/>
              <a:t> </a:t>
            </a:r>
            <a:r>
              <a:rPr lang="en-US" dirty="0" err="1"/>
              <a:t>bir</a:t>
            </a:r>
            <a:r>
              <a:rPr lang="en-US" dirty="0"/>
              <a:t> icon </a:t>
            </a:r>
            <a:r>
              <a:rPr lang="en-US" dirty="0" err="1"/>
              <a:t>seçimi</a:t>
            </a:r>
            <a:r>
              <a:rPr lang="en-US" dirty="0"/>
              <a:t> </a:t>
            </a:r>
            <a:r>
              <a:rPr lang="en-US" dirty="0" err="1"/>
              <a:t>yapmak</a:t>
            </a:r>
            <a:r>
              <a:rPr lang="en-US" dirty="0"/>
              <a:t>, </a:t>
            </a:r>
            <a:r>
              <a:rPr lang="en-US" dirty="0" err="1"/>
              <a:t>mesajlarımızın</a:t>
            </a:r>
            <a:r>
              <a:rPr lang="en-US" dirty="0"/>
              <a:t> </a:t>
            </a:r>
            <a:r>
              <a:rPr lang="en-US" dirty="0" err="1"/>
              <a:t>daha</a:t>
            </a:r>
            <a:r>
              <a:rPr lang="en-US" dirty="0"/>
              <a:t> </a:t>
            </a:r>
            <a:r>
              <a:rPr lang="en-US" dirty="0" err="1"/>
              <a:t>profesyonel</a:t>
            </a:r>
            <a:r>
              <a:rPr lang="en-US" dirty="0"/>
              <a:t> </a:t>
            </a:r>
            <a:r>
              <a:rPr lang="en-US" dirty="0" err="1"/>
              <a:t>görünmesini</a:t>
            </a:r>
            <a:r>
              <a:rPr lang="en-US" dirty="0"/>
              <a:t> </a:t>
            </a:r>
            <a:r>
              <a:rPr lang="en-US" dirty="0" err="1"/>
              <a:t>sağlayacaktır</a:t>
            </a:r>
            <a:r>
              <a:rPr lang="en-US" dirty="0"/>
              <a:t>. Show() </a:t>
            </a:r>
            <a:r>
              <a:rPr lang="en-US" dirty="0" err="1"/>
              <a:t>metodumuzun</a:t>
            </a:r>
            <a:r>
              <a:rPr lang="en-US" dirty="0"/>
              <a:t> 4.parametresi icon </a:t>
            </a:r>
            <a:r>
              <a:rPr lang="en-US" dirty="0" err="1"/>
              <a:t>seçimi</a:t>
            </a:r>
            <a:r>
              <a:rPr lang="en-US" dirty="0"/>
              <a:t> </a:t>
            </a:r>
            <a:r>
              <a:rPr lang="en-US" dirty="0" err="1"/>
              <a:t>yapmak</a:t>
            </a:r>
            <a:r>
              <a:rPr lang="en-US" dirty="0"/>
              <a:t> </a:t>
            </a:r>
            <a:r>
              <a:rPr lang="en-US" dirty="0" err="1"/>
              <a:t>için</a:t>
            </a:r>
            <a:r>
              <a:rPr lang="en-US" dirty="0"/>
              <a:t> </a:t>
            </a:r>
            <a:r>
              <a:rPr lang="en-US" dirty="0" err="1"/>
              <a:t>kullanılmaktadır</a:t>
            </a:r>
            <a:r>
              <a:rPr lang="en-US" dirty="0"/>
              <a:t>.</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834439" y="3249026"/>
            <a:ext cx="8539413" cy="2890795"/>
          </a:xfrm>
          <a:prstGeom prst="rect">
            <a:avLst/>
          </a:prstGeom>
          <a:noFill/>
          <a:ln>
            <a:noFill/>
          </a:ln>
        </p:spPr>
      </p:pic>
    </p:spTree>
    <p:extLst>
      <p:ext uri="{BB962C8B-B14F-4D97-AF65-F5344CB8AC3E}">
        <p14:creationId xmlns:p14="http://schemas.microsoft.com/office/powerpoint/2010/main" val="106361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a:t>Pencereye</a:t>
            </a:r>
            <a:r>
              <a:rPr lang="en-US" dirty="0"/>
              <a:t> Icon </a:t>
            </a:r>
            <a:r>
              <a:rPr lang="en-US" dirty="0" err="1"/>
              <a:t>Eklemek</a:t>
            </a:r>
            <a:endParaRPr lang="en-US" dirty="0"/>
          </a:p>
        </p:txBody>
      </p:sp>
      <p:pic>
        <p:nvPicPr>
          <p:cNvPr id="5" name="İçerik Yer Tutucusu 4"/>
          <p:cNvPicPr>
            <a:picLocks noGrp="1"/>
          </p:cNvPicPr>
          <p:nvPr>
            <p:ph idx="1"/>
          </p:nvPr>
        </p:nvPicPr>
        <p:blipFill>
          <a:blip r:embed="rId2"/>
          <a:stretch>
            <a:fillRect/>
          </a:stretch>
        </p:blipFill>
        <p:spPr>
          <a:xfrm>
            <a:off x="1020799" y="1905000"/>
            <a:ext cx="10689938" cy="3549316"/>
          </a:xfrm>
          <a:prstGeom prst="rect">
            <a:avLst/>
          </a:prstGeom>
        </p:spPr>
      </p:pic>
    </p:spTree>
    <p:extLst>
      <p:ext uri="{BB962C8B-B14F-4D97-AF65-F5344CB8AC3E}">
        <p14:creationId xmlns:p14="http://schemas.microsoft.com/office/powerpoint/2010/main" val="391053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a:t>Pencereye</a:t>
            </a:r>
            <a:r>
              <a:rPr lang="en-US" dirty="0"/>
              <a:t> Icon </a:t>
            </a:r>
            <a:r>
              <a:rPr lang="en-US" dirty="0" err="1"/>
              <a:t>Eklemek</a:t>
            </a:r>
            <a:endParaRPr lang="en-US" dirty="0"/>
          </a:p>
        </p:txBody>
      </p:sp>
      <p:pic>
        <p:nvPicPr>
          <p:cNvPr id="4" name="İçerik Yer Tutucusu 3"/>
          <p:cNvPicPr>
            <a:picLocks noGrp="1" noChangeAspect="1"/>
          </p:cNvPicPr>
          <p:nvPr>
            <p:ph idx="1"/>
          </p:nvPr>
        </p:nvPicPr>
        <p:blipFill>
          <a:blip r:embed="rId2"/>
          <a:stretch>
            <a:fillRect/>
          </a:stretch>
        </p:blipFill>
        <p:spPr>
          <a:xfrm>
            <a:off x="2811546" y="1447716"/>
            <a:ext cx="7070391" cy="4971574"/>
          </a:xfrm>
          <a:prstGeom prst="rect">
            <a:avLst/>
          </a:prstGeom>
        </p:spPr>
      </p:pic>
    </p:spTree>
    <p:extLst>
      <p:ext uri="{BB962C8B-B14F-4D97-AF65-F5344CB8AC3E}">
        <p14:creationId xmlns:p14="http://schemas.microsoft.com/office/powerpoint/2010/main" val="2044116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Giriş</a:t>
            </a:r>
            <a:r>
              <a:rPr lang="en-US" dirty="0"/>
              <a:t> </a:t>
            </a:r>
            <a:r>
              <a:rPr lang="en-US" dirty="0" err="1"/>
              <a:t>Pencereleri</a:t>
            </a:r>
            <a:endParaRPr lang="en-US"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8291" y="1721213"/>
            <a:ext cx="6068613" cy="4599376"/>
          </a:xfrm>
          <a:prstGeom prst="rect">
            <a:avLst/>
          </a:prstGeom>
          <a:noFill/>
          <a:ln>
            <a:noFill/>
          </a:ln>
        </p:spPr>
      </p:pic>
    </p:spTree>
    <p:extLst>
      <p:ext uri="{BB962C8B-B14F-4D97-AF65-F5344CB8AC3E}">
        <p14:creationId xmlns:p14="http://schemas.microsoft.com/office/powerpoint/2010/main" val="228575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Giriş</a:t>
            </a:r>
            <a:r>
              <a:rPr lang="en-US" dirty="0"/>
              <a:t> </a:t>
            </a:r>
            <a:r>
              <a:rPr lang="en-US" dirty="0" err="1"/>
              <a:t>Pencereleri</a:t>
            </a:r>
            <a:endParaRPr lang="en-US" dirty="0"/>
          </a:p>
        </p:txBody>
      </p:sp>
      <p:pic>
        <p:nvPicPr>
          <p:cNvPr id="5" name="İçerik Yer Tutucusu 4"/>
          <p:cNvPicPr>
            <a:picLocks noGrp="1" noChangeAspect="1"/>
          </p:cNvPicPr>
          <p:nvPr>
            <p:ph idx="1"/>
          </p:nvPr>
        </p:nvPicPr>
        <p:blipFill>
          <a:blip r:embed="rId2"/>
          <a:stretch>
            <a:fillRect/>
          </a:stretch>
        </p:blipFill>
        <p:spPr>
          <a:xfrm>
            <a:off x="1857377" y="1678534"/>
            <a:ext cx="8859370" cy="4449550"/>
          </a:xfrm>
          <a:prstGeom prst="rect">
            <a:avLst/>
          </a:prstGeom>
        </p:spPr>
      </p:pic>
    </p:spTree>
    <p:extLst>
      <p:ext uri="{BB962C8B-B14F-4D97-AF65-F5344CB8AC3E}">
        <p14:creationId xmlns:p14="http://schemas.microsoft.com/office/powerpoint/2010/main" val="1657620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Giriş</a:t>
            </a:r>
            <a:r>
              <a:rPr lang="en-US" dirty="0"/>
              <a:t> </a:t>
            </a:r>
            <a:r>
              <a:rPr lang="en-US" dirty="0" err="1"/>
              <a:t>Pencereleri</a:t>
            </a:r>
            <a:endParaRPr lang="en-US" dirty="0"/>
          </a:p>
        </p:txBody>
      </p:sp>
      <p:pic>
        <p:nvPicPr>
          <p:cNvPr id="4" name="İçerik Yer Tutucusu 3"/>
          <p:cNvPicPr>
            <a:picLocks noGrp="1" noChangeAspect="1"/>
          </p:cNvPicPr>
          <p:nvPr>
            <p:ph idx="1"/>
          </p:nvPr>
        </p:nvPicPr>
        <p:blipFill>
          <a:blip r:embed="rId2"/>
          <a:stretch>
            <a:fillRect/>
          </a:stretch>
        </p:blipFill>
        <p:spPr>
          <a:xfrm>
            <a:off x="2738555" y="1659106"/>
            <a:ext cx="7761631" cy="4164177"/>
          </a:xfrm>
          <a:prstGeom prst="rect">
            <a:avLst/>
          </a:prstGeom>
        </p:spPr>
      </p:pic>
    </p:spTree>
    <p:extLst>
      <p:ext uri="{BB962C8B-B14F-4D97-AF65-F5344CB8AC3E}">
        <p14:creationId xmlns:p14="http://schemas.microsoft.com/office/powerpoint/2010/main" val="277571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Giriş</a:t>
            </a:r>
            <a:r>
              <a:rPr lang="en-US" dirty="0"/>
              <a:t> </a:t>
            </a:r>
            <a:r>
              <a:rPr lang="en-US" dirty="0" err="1"/>
              <a:t>Pencereleri</a:t>
            </a:r>
            <a:endParaRPr lang="en-US" dirty="0"/>
          </a:p>
        </p:txBody>
      </p:sp>
      <p:pic>
        <p:nvPicPr>
          <p:cNvPr id="5" name="İçerik Yer Tutucusu 4"/>
          <p:cNvPicPr>
            <a:picLocks noGrp="1" noChangeAspect="1"/>
          </p:cNvPicPr>
          <p:nvPr>
            <p:ph idx="1"/>
          </p:nvPr>
        </p:nvPicPr>
        <p:blipFill>
          <a:blip r:embed="rId2"/>
          <a:stretch>
            <a:fillRect/>
          </a:stretch>
        </p:blipFill>
        <p:spPr>
          <a:xfrm>
            <a:off x="2592925" y="1696306"/>
            <a:ext cx="7704501" cy="4720536"/>
          </a:xfrm>
          <a:prstGeom prst="rect">
            <a:avLst/>
          </a:prstGeom>
        </p:spPr>
      </p:pic>
    </p:spTree>
    <p:extLst>
      <p:ext uri="{BB962C8B-B14F-4D97-AF65-F5344CB8AC3E}">
        <p14:creationId xmlns:p14="http://schemas.microsoft.com/office/powerpoint/2010/main" val="187527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Giriş</a:t>
            </a:r>
            <a:r>
              <a:rPr lang="en-US" dirty="0"/>
              <a:t> </a:t>
            </a:r>
            <a:r>
              <a:rPr lang="en-US" dirty="0" err="1"/>
              <a:t>Pencereleri</a:t>
            </a:r>
            <a:endParaRPr lang="en-US" dirty="0"/>
          </a:p>
        </p:txBody>
      </p:sp>
      <p:pic>
        <p:nvPicPr>
          <p:cNvPr id="4" name="İçerik Yer Tutucusu 3"/>
          <p:cNvPicPr>
            <a:picLocks noGrp="1" noChangeAspect="1"/>
          </p:cNvPicPr>
          <p:nvPr>
            <p:ph idx="1"/>
          </p:nvPr>
        </p:nvPicPr>
        <p:blipFill>
          <a:blip r:embed="rId2"/>
          <a:stretch>
            <a:fillRect/>
          </a:stretch>
        </p:blipFill>
        <p:spPr>
          <a:xfrm>
            <a:off x="2592925" y="1264554"/>
            <a:ext cx="4882696" cy="5135993"/>
          </a:xfrm>
          <a:prstGeom prst="rect">
            <a:avLst/>
          </a:prstGeom>
        </p:spPr>
      </p:pic>
    </p:spTree>
    <p:extLst>
      <p:ext uri="{BB962C8B-B14F-4D97-AF65-F5344CB8AC3E}">
        <p14:creationId xmlns:p14="http://schemas.microsoft.com/office/powerpoint/2010/main" val="284698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Giriş</a:t>
            </a:r>
            <a:r>
              <a:rPr lang="en-US" dirty="0"/>
              <a:t> </a:t>
            </a:r>
            <a:r>
              <a:rPr lang="en-US" dirty="0" err="1"/>
              <a:t>Pencereleri</a:t>
            </a:r>
            <a:endParaRPr lang="en-US" dirty="0"/>
          </a:p>
        </p:txBody>
      </p:sp>
      <p:pic>
        <p:nvPicPr>
          <p:cNvPr id="5" name="İçerik Yer Tutucusu 4"/>
          <p:cNvPicPr>
            <a:picLocks noGrp="1"/>
          </p:cNvPicPr>
          <p:nvPr>
            <p:ph idx="1"/>
          </p:nvPr>
        </p:nvPicPr>
        <p:blipFill>
          <a:blip r:embed="rId2"/>
          <a:stretch>
            <a:fillRect/>
          </a:stretch>
        </p:blipFill>
        <p:spPr>
          <a:xfrm>
            <a:off x="2592925" y="1603124"/>
            <a:ext cx="7224843" cy="4123908"/>
          </a:xfrm>
          <a:prstGeom prst="rect">
            <a:avLst/>
          </a:prstGeom>
        </p:spPr>
      </p:pic>
    </p:spTree>
    <p:extLst>
      <p:ext uri="{BB962C8B-B14F-4D97-AF65-F5344CB8AC3E}">
        <p14:creationId xmlns:p14="http://schemas.microsoft.com/office/powerpoint/2010/main" val="251062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Konu Başlıkları</a:t>
            </a:r>
            <a:endParaRPr lang="tr-TR" dirty="0"/>
          </a:p>
        </p:txBody>
      </p:sp>
      <p:sp>
        <p:nvSpPr>
          <p:cNvPr id="3" name="İçerik Yer Tutucusu 2"/>
          <p:cNvSpPr>
            <a:spLocks noGrp="1"/>
          </p:cNvSpPr>
          <p:nvPr>
            <p:ph idx="1"/>
          </p:nvPr>
        </p:nvSpPr>
        <p:spPr/>
        <p:txBody>
          <a:bodyPr/>
          <a:lstStyle/>
          <a:p>
            <a:pPr lvl="0"/>
            <a:r>
              <a:rPr lang="tr-TR" dirty="0"/>
              <a:t>Mesaj Pencereleri</a:t>
            </a:r>
            <a:endParaRPr lang="en-US" dirty="0"/>
          </a:p>
          <a:p>
            <a:pPr lvl="0"/>
            <a:r>
              <a:rPr lang="tr-TR" dirty="0"/>
              <a:t>Giriş Pencereleri</a:t>
            </a:r>
            <a:endParaRPr lang="en-US" dirty="0"/>
          </a:p>
          <a:p>
            <a:pPr marL="0" indent="0">
              <a:buNone/>
            </a:pPr>
            <a:endParaRPr lang="tr-TR" dirty="0"/>
          </a:p>
        </p:txBody>
      </p:sp>
    </p:spTree>
    <p:extLst>
      <p:ext uri="{BB962C8B-B14F-4D97-AF65-F5344CB8AC3E}">
        <p14:creationId xmlns:p14="http://schemas.microsoft.com/office/powerpoint/2010/main" val="2101408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Giriş</a:t>
            </a:r>
            <a:r>
              <a:rPr lang="en-US" dirty="0"/>
              <a:t> </a:t>
            </a:r>
            <a:r>
              <a:rPr lang="en-US" dirty="0" err="1"/>
              <a:t>Pencereleri</a:t>
            </a:r>
            <a:endParaRPr lang="en-US" dirty="0"/>
          </a:p>
        </p:txBody>
      </p:sp>
      <p:sp>
        <p:nvSpPr>
          <p:cNvPr id="3" name="İçerik Yer Tutucusu 2"/>
          <p:cNvSpPr>
            <a:spLocks noGrp="1"/>
          </p:cNvSpPr>
          <p:nvPr>
            <p:ph idx="1"/>
          </p:nvPr>
        </p:nvSpPr>
        <p:spPr/>
        <p:txBody>
          <a:bodyPr/>
          <a:lstStyle/>
          <a:p>
            <a:r>
              <a:rPr lang="tr-TR"/>
              <a:t>İki örnekte de görüldüğü gibi giriş yapılan değer “string” olup projenin durumunda göre bu değerler başka veri tiplerine çevrilebilir. C# dilince değerleri çevirme sınıfı olan “Convert”in kullanımı ve yetenekleri aşağıdaki tabloda gösterilmektedir. </a:t>
            </a:r>
            <a:endParaRPr lang="en-US"/>
          </a:p>
        </p:txBody>
      </p:sp>
    </p:spTree>
    <p:extLst>
      <p:ext uri="{BB962C8B-B14F-4D97-AF65-F5344CB8AC3E}">
        <p14:creationId xmlns:p14="http://schemas.microsoft.com/office/powerpoint/2010/main" val="93422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Giriş</a:t>
            </a:r>
            <a:r>
              <a:rPr lang="en-US" dirty="0"/>
              <a:t> </a:t>
            </a:r>
            <a:r>
              <a:rPr lang="en-US" dirty="0" err="1"/>
              <a:t>Pencereleri</a:t>
            </a:r>
            <a:endParaRPr lang="en-US" dirty="0"/>
          </a:p>
        </p:txBody>
      </p:sp>
      <p:pic>
        <p:nvPicPr>
          <p:cNvPr id="4" name="İçerik Yer Tutucusu 3"/>
          <p:cNvPicPr>
            <a:picLocks noGrp="1"/>
          </p:cNvPicPr>
          <p:nvPr>
            <p:ph idx="1"/>
          </p:nvPr>
        </p:nvPicPr>
        <p:blipFill>
          <a:blip r:embed="rId2"/>
          <a:stretch>
            <a:fillRect/>
          </a:stretch>
        </p:blipFill>
        <p:spPr>
          <a:xfrm>
            <a:off x="2592924" y="1427747"/>
            <a:ext cx="7176717" cy="4764506"/>
          </a:xfrm>
          <a:prstGeom prst="rect">
            <a:avLst/>
          </a:prstGeom>
        </p:spPr>
      </p:pic>
    </p:spTree>
    <p:extLst>
      <p:ext uri="{BB962C8B-B14F-4D97-AF65-F5344CB8AC3E}">
        <p14:creationId xmlns:p14="http://schemas.microsoft.com/office/powerpoint/2010/main" val="231629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Mesaj</a:t>
            </a:r>
            <a:r>
              <a:rPr lang="en-US" dirty="0"/>
              <a:t> </a:t>
            </a:r>
            <a:r>
              <a:rPr lang="en-US" dirty="0" err="1"/>
              <a:t>Pencereleri</a:t>
            </a:r>
            <a:endParaRPr lang="en-US" dirty="0"/>
          </a:p>
        </p:txBody>
      </p:sp>
      <p:sp>
        <p:nvSpPr>
          <p:cNvPr id="3" name="İçerik Yer Tutucusu 2"/>
          <p:cNvSpPr>
            <a:spLocks noGrp="1"/>
          </p:cNvSpPr>
          <p:nvPr>
            <p:ph idx="1"/>
          </p:nvPr>
        </p:nvSpPr>
        <p:spPr/>
        <p:txBody>
          <a:bodyPr/>
          <a:lstStyle/>
          <a:p>
            <a:r>
              <a:rPr lang="tr-TR" dirty="0"/>
              <a:t>C# form uygulamalarında mesaj penceresi (</a:t>
            </a:r>
            <a:r>
              <a:rPr lang="tr-TR" dirty="0" err="1"/>
              <a:t>MessageBox</a:t>
            </a:r>
            <a:r>
              <a:rPr lang="tr-TR" dirty="0"/>
              <a:t>), kullanıcı çeşitli işlemler yaparken bazı önemli durumlar meydana geldiğinde, uyarı, bilgilendirme ve hata mesajları göstermek için açılan, yardımcı pencerelerdir. Ayrıca kullanıcının bu pencere üzerindeki seçimine bağlı olarak farklı kod bloklarının çalışmasını da sağlayabiliriz. Konuya en iyi örnek, </a:t>
            </a:r>
            <a:r>
              <a:rPr lang="tr-TR" dirty="0" err="1"/>
              <a:t>office</a:t>
            </a:r>
            <a:r>
              <a:rPr lang="tr-TR" dirty="0"/>
              <a:t> uygulamalarında Kapat butonuna tıklandığında açılan aşağıdaki pencere olacaktır.</a:t>
            </a:r>
            <a:endParaRPr lang="en-US" dirty="0"/>
          </a:p>
        </p:txBody>
      </p:sp>
    </p:spTree>
    <p:extLst>
      <p:ext uri="{BB962C8B-B14F-4D97-AF65-F5344CB8AC3E}">
        <p14:creationId xmlns:p14="http://schemas.microsoft.com/office/powerpoint/2010/main" val="905213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Mesaj</a:t>
            </a:r>
            <a:r>
              <a:rPr lang="en-US" dirty="0"/>
              <a:t> </a:t>
            </a:r>
            <a:r>
              <a:rPr lang="en-US" dirty="0" err="1"/>
              <a:t>Pencereleri</a:t>
            </a:r>
            <a:endParaRPr lang="en-US" dirty="0"/>
          </a:p>
        </p:txBody>
      </p:sp>
      <p:pic>
        <p:nvPicPr>
          <p:cNvPr id="4" name="İçerik Yer Tutucusu 3" descr="http://www.kodlamamerkezi.com/wp-content/uploads/2014/10/word-ciki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8743" y="1905000"/>
            <a:ext cx="6971531" cy="2763253"/>
          </a:xfrm>
          <a:prstGeom prst="rect">
            <a:avLst/>
          </a:prstGeom>
          <a:noFill/>
          <a:ln>
            <a:noFill/>
          </a:ln>
        </p:spPr>
      </p:pic>
    </p:spTree>
    <p:extLst>
      <p:ext uri="{BB962C8B-B14F-4D97-AF65-F5344CB8AC3E}">
        <p14:creationId xmlns:p14="http://schemas.microsoft.com/office/powerpoint/2010/main" val="451182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Mesaj</a:t>
            </a:r>
            <a:r>
              <a:rPr lang="en-US" dirty="0"/>
              <a:t> </a:t>
            </a:r>
            <a:r>
              <a:rPr lang="en-US" dirty="0" err="1"/>
              <a:t>Pencereleri</a:t>
            </a:r>
            <a:endParaRPr lang="en-US" dirty="0"/>
          </a:p>
        </p:txBody>
      </p:sp>
      <p:sp>
        <p:nvSpPr>
          <p:cNvPr id="3" name="İçerik Yer Tutucusu 2"/>
          <p:cNvSpPr>
            <a:spLocks noGrp="1"/>
          </p:cNvSpPr>
          <p:nvPr>
            <p:ph idx="1"/>
          </p:nvPr>
        </p:nvSpPr>
        <p:spPr/>
        <p:txBody>
          <a:bodyPr/>
          <a:lstStyle/>
          <a:p>
            <a:r>
              <a:rPr lang="tr-TR" b="1" dirty="0"/>
              <a:t>Basit Bir Bildirim Penceresi Oluşturmak</a:t>
            </a:r>
            <a:endParaRPr lang="en-US" dirty="0"/>
          </a:p>
          <a:p>
            <a:r>
              <a:rPr lang="tr-TR" b="1" dirty="0"/>
              <a:t> </a:t>
            </a:r>
            <a:endParaRPr lang="en-US" dirty="0"/>
          </a:p>
          <a:p>
            <a:r>
              <a:rPr lang="tr-TR" dirty="0"/>
              <a:t>En basit haliyle bir mesaj penceresi başlık ve kullanıcıya sunulacak bir mesajdan oluşur.  Metodun 1.parametresi mesajı, 2.parametresi başlığı gösterir.</a:t>
            </a:r>
            <a:endParaRPr lang="en-US" dirty="0"/>
          </a:p>
          <a:p>
            <a:endParaRPr lang="en-US" dirty="0"/>
          </a:p>
        </p:txBody>
      </p:sp>
    </p:spTree>
    <p:extLst>
      <p:ext uri="{BB962C8B-B14F-4D97-AF65-F5344CB8AC3E}">
        <p14:creationId xmlns:p14="http://schemas.microsoft.com/office/powerpoint/2010/main" val="3399846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Mesaj</a:t>
            </a:r>
            <a:r>
              <a:rPr lang="en-US" dirty="0"/>
              <a:t> </a:t>
            </a:r>
            <a:r>
              <a:rPr lang="en-US" dirty="0" err="1"/>
              <a:t>Pencereleri</a:t>
            </a:r>
            <a:endParaRPr lang="en-US" dirty="0"/>
          </a:p>
        </p:txBody>
      </p:sp>
      <p:sp>
        <p:nvSpPr>
          <p:cNvPr id="3" name="İçerik Yer Tutucusu 2"/>
          <p:cNvSpPr>
            <a:spLocks noGrp="1"/>
          </p:cNvSpPr>
          <p:nvPr>
            <p:ph idx="1"/>
          </p:nvPr>
        </p:nvSpPr>
        <p:spPr/>
        <p:txBody>
          <a:bodyPr/>
          <a:lstStyle/>
          <a:p>
            <a:pPr marL="0" indent="0">
              <a:buNone/>
            </a:pPr>
            <a:r>
              <a:rPr lang="tr-TR" b="1" dirty="0"/>
              <a:t> </a:t>
            </a:r>
            <a:endParaRPr lang="en-US" dirty="0"/>
          </a:p>
          <a:p>
            <a:endParaRPr lang="en-US" dirty="0"/>
          </a:p>
        </p:txBody>
      </p:sp>
      <p:pic>
        <p:nvPicPr>
          <p:cNvPr id="4" name="Resim 3"/>
          <p:cNvPicPr/>
          <p:nvPr/>
        </p:nvPicPr>
        <p:blipFill>
          <a:blip r:embed="rId2"/>
          <a:stretch>
            <a:fillRect/>
          </a:stretch>
        </p:blipFill>
        <p:spPr>
          <a:xfrm>
            <a:off x="4530406" y="3801979"/>
            <a:ext cx="3314183" cy="2337843"/>
          </a:xfrm>
          <a:prstGeom prst="rect">
            <a:avLst/>
          </a:prstGeom>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2589211" y="1841186"/>
            <a:ext cx="7950452" cy="2137256"/>
          </a:xfrm>
          <a:prstGeom prst="rect">
            <a:avLst/>
          </a:prstGeom>
          <a:noFill/>
          <a:ln>
            <a:noFill/>
          </a:ln>
        </p:spPr>
      </p:pic>
    </p:spTree>
    <p:extLst>
      <p:ext uri="{BB962C8B-B14F-4D97-AF65-F5344CB8AC3E}">
        <p14:creationId xmlns:p14="http://schemas.microsoft.com/office/powerpoint/2010/main" val="4256601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a:t>Pencere</a:t>
            </a:r>
            <a:r>
              <a:rPr lang="en-US" dirty="0"/>
              <a:t> </a:t>
            </a:r>
            <a:r>
              <a:rPr lang="en-US" dirty="0" err="1"/>
              <a:t>Düğmelerini</a:t>
            </a:r>
            <a:r>
              <a:rPr lang="en-US" dirty="0"/>
              <a:t> </a:t>
            </a:r>
            <a:r>
              <a:rPr lang="en-US" dirty="0" err="1"/>
              <a:t>Belirlemek</a:t>
            </a:r>
            <a:endParaRPr lang="en-US" dirty="0"/>
          </a:p>
        </p:txBody>
      </p:sp>
      <p:sp>
        <p:nvSpPr>
          <p:cNvPr id="3" name="İçerik Yer Tutucusu 2"/>
          <p:cNvSpPr>
            <a:spLocks noGrp="1"/>
          </p:cNvSpPr>
          <p:nvPr>
            <p:ph idx="1"/>
          </p:nvPr>
        </p:nvSpPr>
        <p:spPr/>
        <p:txBody>
          <a:bodyPr/>
          <a:lstStyle/>
          <a:p>
            <a:pPr marL="0" indent="0">
              <a:buNone/>
            </a:pPr>
            <a:r>
              <a:rPr lang="tr-TR" b="1" dirty="0"/>
              <a:t> </a:t>
            </a:r>
            <a:endParaRPr lang="en-US" dirty="0"/>
          </a:p>
          <a:p>
            <a:endParaRPr lang="en-US" dirty="0"/>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688138"/>
            <a:ext cx="7966493" cy="4223084"/>
          </a:xfrm>
          <a:prstGeom prst="rect">
            <a:avLst/>
          </a:prstGeom>
          <a:noFill/>
          <a:ln>
            <a:noFill/>
          </a:ln>
        </p:spPr>
      </p:pic>
    </p:spTree>
    <p:extLst>
      <p:ext uri="{BB962C8B-B14F-4D97-AF65-F5344CB8AC3E}">
        <p14:creationId xmlns:p14="http://schemas.microsoft.com/office/powerpoint/2010/main" val="2639160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a:t>Pencere</a:t>
            </a:r>
            <a:r>
              <a:rPr lang="en-US" dirty="0"/>
              <a:t> </a:t>
            </a:r>
            <a:r>
              <a:rPr lang="en-US" dirty="0" err="1"/>
              <a:t>Düğmelerini</a:t>
            </a:r>
            <a:r>
              <a:rPr lang="en-US" dirty="0"/>
              <a:t> </a:t>
            </a:r>
            <a:r>
              <a:rPr lang="en-US" dirty="0" err="1"/>
              <a:t>Belirlemek</a:t>
            </a:r>
            <a:endParaRPr lang="en-US" dirty="0"/>
          </a:p>
        </p:txBody>
      </p:sp>
      <p:pic>
        <p:nvPicPr>
          <p:cNvPr id="4" name="İçerik Yer Tutucusu 3"/>
          <p:cNvPicPr>
            <a:picLocks noGrp="1"/>
          </p:cNvPicPr>
          <p:nvPr>
            <p:ph idx="1"/>
          </p:nvPr>
        </p:nvPicPr>
        <p:blipFill>
          <a:blip r:embed="rId2"/>
          <a:stretch>
            <a:fillRect/>
          </a:stretch>
        </p:blipFill>
        <p:spPr>
          <a:xfrm>
            <a:off x="2049296" y="1905000"/>
            <a:ext cx="9455316" cy="3196389"/>
          </a:xfrm>
          <a:prstGeom prst="rect">
            <a:avLst/>
          </a:prstGeom>
        </p:spPr>
      </p:pic>
    </p:spTree>
    <p:extLst>
      <p:ext uri="{BB962C8B-B14F-4D97-AF65-F5344CB8AC3E}">
        <p14:creationId xmlns:p14="http://schemas.microsoft.com/office/powerpoint/2010/main" val="141332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err="1"/>
              <a:t>Pencere</a:t>
            </a:r>
            <a:r>
              <a:rPr lang="en-US" dirty="0"/>
              <a:t> </a:t>
            </a:r>
            <a:r>
              <a:rPr lang="en-US" dirty="0" err="1"/>
              <a:t>Düğmelerini</a:t>
            </a:r>
            <a:r>
              <a:rPr lang="en-US" dirty="0"/>
              <a:t> </a:t>
            </a:r>
            <a:r>
              <a:rPr lang="en-US" dirty="0" err="1"/>
              <a:t>Belirlemek</a:t>
            </a:r>
            <a:endParaRPr lang="en-US"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888957384"/>
              </p:ext>
            </p:extLst>
          </p:nvPr>
        </p:nvGraphicFramePr>
        <p:xfrm>
          <a:off x="2277979" y="1716509"/>
          <a:ext cx="7721684" cy="3348001"/>
        </p:xfrm>
        <a:graphic>
          <a:graphicData uri="http://schemas.openxmlformats.org/drawingml/2006/table">
            <a:tbl>
              <a:tblPr firstRow="1" firstCol="1" bandRow="1">
                <a:tableStyleId>{5C22544A-7EE6-4342-B048-85BDC9FD1C3A}</a:tableStyleId>
              </a:tblPr>
              <a:tblGrid>
                <a:gridCol w="3860842"/>
                <a:gridCol w="3860842"/>
              </a:tblGrid>
              <a:tr h="478117">
                <a:tc>
                  <a:txBody>
                    <a:bodyPr/>
                    <a:lstStyle/>
                    <a:p>
                      <a:pPr>
                        <a:lnSpc>
                          <a:spcPct val="107000"/>
                        </a:lnSpc>
                        <a:spcAft>
                          <a:spcPts val="0"/>
                        </a:spcAft>
                      </a:pPr>
                      <a:r>
                        <a:rPr lang="en-US" sz="1200">
                          <a:effectLst/>
                        </a:rPr>
                        <a:t>MessageBoxButtons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c>
                  <a:txBody>
                    <a:bodyPr/>
                    <a:lstStyle/>
                    <a:p>
                      <a:pPr>
                        <a:lnSpc>
                          <a:spcPct val="107000"/>
                        </a:lnSpc>
                        <a:spcAft>
                          <a:spcPts val="0"/>
                        </a:spcAft>
                      </a:pPr>
                      <a:r>
                        <a:rPr lang="en-US" sz="1200">
                          <a:effectLst/>
                        </a:rPr>
                        <a:t>Gösterilecek Seçenekler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r>
              <a:tr h="478314">
                <a:tc>
                  <a:txBody>
                    <a:bodyPr/>
                    <a:lstStyle/>
                    <a:p>
                      <a:pPr>
                        <a:lnSpc>
                          <a:spcPct val="107000"/>
                        </a:lnSpc>
                        <a:spcAft>
                          <a:spcPts val="0"/>
                        </a:spcAft>
                      </a:pPr>
                      <a:r>
                        <a:rPr lang="en-US" sz="1200">
                          <a:effectLst/>
                        </a:rPr>
                        <a:t>AbortRetryIgnore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c>
                  <a:txBody>
                    <a:bodyPr/>
                    <a:lstStyle/>
                    <a:p>
                      <a:pPr>
                        <a:lnSpc>
                          <a:spcPct val="107000"/>
                        </a:lnSpc>
                        <a:spcAft>
                          <a:spcPts val="0"/>
                        </a:spcAft>
                      </a:pPr>
                      <a:r>
                        <a:rPr lang="en-US" sz="1200">
                          <a:effectLst/>
                        </a:rPr>
                        <a:t>İptal-Yeniden Dene-Yoksay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r>
              <a:tr h="478314">
                <a:tc>
                  <a:txBody>
                    <a:bodyPr/>
                    <a:lstStyle/>
                    <a:p>
                      <a:pPr>
                        <a:lnSpc>
                          <a:spcPct val="107000"/>
                        </a:lnSpc>
                        <a:spcAft>
                          <a:spcPts val="0"/>
                        </a:spcAft>
                      </a:pPr>
                      <a:r>
                        <a:rPr lang="en-US" sz="1200">
                          <a:effectLst/>
                        </a:rPr>
                        <a:t>OK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c>
                  <a:txBody>
                    <a:bodyPr/>
                    <a:lstStyle/>
                    <a:p>
                      <a:pPr>
                        <a:lnSpc>
                          <a:spcPct val="107000"/>
                        </a:lnSpc>
                        <a:spcAft>
                          <a:spcPts val="0"/>
                        </a:spcAft>
                      </a:pPr>
                      <a:r>
                        <a:rPr lang="en-US" sz="1200">
                          <a:effectLst/>
                        </a:rPr>
                        <a:t>Tamam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r>
              <a:tr h="478314">
                <a:tc>
                  <a:txBody>
                    <a:bodyPr/>
                    <a:lstStyle/>
                    <a:p>
                      <a:pPr>
                        <a:lnSpc>
                          <a:spcPct val="107000"/>
                        </a:lnSpc>
                        <a:spcAft>
                          <a:spcPts val="0"/>
                        </a:spcAft>
                      </a:pPr>
                      <a:r>
                        <a:rPr lang="en-US" sz="1200">
                          <a:effectLst/>
                        </a:rPr>
                        <a:t>OKCancel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c>
                  <a:txBody>
                    <a:bodyPr/>
                    <a:lstStyle/>
                    <a:p>
                      <a:pPr>
                        <a:lnSpc>
                          <a:spcPct val="107000"/>
                        </a:lnSpc>
                        <a:spcAft>
                          <a:spcPts val="0"/>
                        </a:spcAft>
                      </a:pPr>
                      <a:r>
                        <a:rPr lang="en-US" sz="1200" dirty="0" err="1">
                          <a:effectLst/>
                        </a:rPr>
                        <a:t>Tamam-İptal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r>
              <a:tr h="478314">
                <a:tc>
                  <a:txBody>
                    <a:bodyPr/>
                    <a:lstStyle/>
                    <a:p>
                      <a:pPr>
                        <a:lnSpc>
                          <a:spcPct val="107000"/>
                        </a:lnSpc>
                        <a:spcAft>
                          <a:spcPts val="0"/>
                        </a:spcAft>
                      </a:pPr>
                      <a:r>
                        <a:rPr lang="en-US" sz="1200">
                          <a:effectLst/>
                        </a:rPr>
                        <a:t>RetryCancel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c>
                  <a:txBody>
                    <a:bodyPr/>
                    <a:lstStyle/>
                    <a:p>
                      <a:pPr>
                        <a:lnSpc>
                          <a:spcPct val="107000"/>
                        </a:lnSpc>
                        <a:spcAft>
                          <a:spcPts val="0"/>
                        </a:spcAft>
                      </a:pPr>
                      <a:r>
                        <a:rPr lang="en-US" sz="1200">
                          <a:effectLst/>
                        </a:rPr>
                        <a:t>Yeniden Dene-İptal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r>
              <a:tr h="478314">
                <a:tc>
                  <a:txBody>
                    <a:bodyPr/>
                    <a:lstStyle/>
                    <a:p>
                      <a:pPr>
                        <a:lnSpc>
                          <a:spcPct val="107000"/>
                        </a:lnSpc>
                        <a:spcAft>
                          <a:spcPts val="0"/>
                        </a:spcAft>
                      </a:pPr>
                      <a:r>
                        <a:rPr lang="en-US" sz="1200">
                          <a:effectLst/>
                        </a:rPr>
                        <a:t>YesNo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c>
                  <a:txBody>
                    <a:bodyPr/>
                    <a:lstStyle/>
                    <a:p>
                      <a:pPr>
                        <a:lnSpc>
                          <a:spcPct val="107000"/>
                        </a:lnSpc>
                        <a:spcAft>
                          <a:spcPts val="0"/>
                        </a:spcAft>
                      </a:pPr>
                      <a:r>
                        <a:rPr lang="en-US" sz="1200">
                          <a:effectLst/>
                        </a:rPr>
                        <a:t>Evet-Hayır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r>
              <a:tr h="478314">
                <a:tc>
                  <a:txBody>
                    <a:bodyPr/>
                    <a:lstStyle/>
                    <a:p>
                      <a:pPr>
                        <a:lnSpc>
                          <a:spcPct val="107000"/>
                        </a:lnSpc>
                        <a:spcAft>
                          <a:spcPts val="0"/>
                        </a:spcAft>
                      </a:pPr>
                      <a:r>
                        <a:rPr lang="en-US" sz="1200">
                          <a:effectLst/>
                        </a:rPr>
                        <a:t>YesNoCancel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c>
                  <a:txBody>
                    <a:bodyPr/>
                    <a:lstStyle/>
                    <a:p>
                      <a:pPr>
                        <a:lnSpc>
                          <a:spcPct val="107000"/>
                        </a:lnSpc>
                        <a:spcAft>
                          <a:spcPts val="0"/>
                        </a:spcAft>
                      </a:pPr>
                      <a:r>
                        <a:rPr lang="en-US" sz="1200" dirty="0">
                          <a:effectLst/>
                        </a:rPr>
                        <a:t>Evet-</a:t>
                      </a:r>
                      <a:r>
                        <a:rPr lang="en-US" sz="1200" dirty="0" err="1">
                          <a:effectLst/>
                        </a:rPr>
                        <a:t>Hayır</a:t>
                      </a:r>
                      <a:r>
                        <a:rPr lang="en-US" sz="1200" dirty="0">
                          <a:effectLst/>
                        </a:rPr>
                        <a:t>-</a:t>
                      </a:r>
                      <a:r>
                        <a:rPr lang="en-US" sz="1200" dirty="0" err="1">
                          <a:effectLst/>
                        </a:rPr>
                        <a:t>İptal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60960" marB="60960" anchor="ctr"/>
                </a:tc>
              </a:tr>
            </a:tbl>
          </a:graphicData>
        </a:graphic>
      </p:graphicFrame>
    </p:spTree>
    <p:extLst>
      <p:ext uri="{BB962C8B-B14F-4D97-AF65-F5344CB8AC3E}">
        <p14:creationId xmlns:p14="http://schemas.microsoft.com/office/powerpoint/2010/main" val="3970991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104</TotalTime>
  <Words>201</Words>
  <Application>Microsoft Office PowerPoint</Application>
  <PresentationFormat>Özel</PresentationFormat>
  <Paragraphs>47</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Duman</vt:lpstr>
      <vt:lpstr>Başkale Meslek Yüksekokulu Bilgisayar Programcılığı Görsel Programlama I</vt:lpstr>
      <vt:lpstr>Konu Başlıkları</vt:lpstr>
      <vt:lpstr>1- Mesaj Pencereleri</vt:lpstr>
      <vt:lpstr>1- Mesaj Pencereleri</vt:lpstr>
      <vt:lpstr>1- Mesaj Pencereleri</vt:lpstr>
      <vt:lpstr>1- Mesaj Pencereleri</vt:lpstr>
      <vt:lpstr>Pencere Düğmelerini Belirlemek</vt:lpstr>
      <vt:lpstr>Pencere Düğmelerini Belirlemek</vt:lpstr>
      <vt:lpstr>Pencere Düğmelerini Belirlemek</vt:lpstr>
      <vt:lpstr>Pencere Düğmelerini Belirlemek</vt:lpstr>
      <vt:lpstr>Pencereye Icon Eklemek</vt:lpstr>
      <vt:lpstr>Pencereye Icon Eklemek</vt:lpstr>
      <vt:lpstr>Pencereye Icon Eklemek</vt:lpstr>
      <vt:lpstr>2- Giriş Pencereleri</vt:lpstr>
      <vt:lpstr>2- Giriş Pencereleri</vt:lpstr>
      <vt:lpstr>2- Giriş Pencereleri</vt:lpstr>
      <vt:lpstr>2- Giriş Pencereleri</vt:lpstr>
      <vt:lpstr>2- Giriş Pencereleri</vt:lpstr>
      <vt:lpstr>2- Giriş Pencereleri</vt:lpstr>
      <vt:lpstr>2- Giriş Pencereleri</vt:lpstr>
      <vt:lpstr>2- Giriş Pencereleri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Başkale Meslek Yüksekokulu Bilgisayar Programcılığı Algoritma Ve Programlamaya Giriş Ders Notları</dc:title>
  <dc:creator>Can</dc:creator>
  <cp:lastModifiedBy>ayata</cp:lastModifiedBy>
  <cp:revision>15</cp:revision>
  <dcterms:created xsi:type="dcterms:W3CDTF">2015-11-25T09:15:05Z</dcterms:created>
  <dcterms:modified xsi:type="dcterms:W3CDTF">2020-12-29T08:44:32Z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E0F78F67-C220-45AA-A77D-41029FD3D86B</vt:lpwstr>
  </property>
  <property fmtid="{D5CDD505-2E9C-101B-9397-08002B2CF9AE}" pid="3" name="ArticulatePath">
    <vt:lpwstr>4. Hafta</vt:lpwstr>
  </property>
</Properties>
</file>