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5FCFBF6A-49A9-4501-BB1A-7C99659AC89F}" type="datetimeFigureOut">
              <a:rPr lang="tr-TR" smtClean="0"/>
              <a:pPr/>
              <a:t>20.11.2017</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D654C94E-60F6-4E79-8794-AB7FCA598A6F}"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5FCFBF6A-49A9-4501-BB1A-7C99659AC89F}" type="datetimeFigureOut">
              <a:rPr lang="tr-TR" smtClean="0"/>
              <a:pPr/>
              <a:t>20.11.2017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654C94E-60F6-4E79-8794-AB7FCA598A6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5FCFBF6A-49A9-4501-BB1A-7C99659AC89F}" type="datetimeFigureOut">
              <a:rPr lang="tr-TR" smtClean="0"/>
              <a:pPr/>
              <a:t>20.11.2017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654C94E-60F6-4E79-8794-AB7FCA598A6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5FCFBF6A-49A9-4501-BB1A-7C99659AC89F}" type="datetimeFigureOut">
              <a:rPr lang="tr-TR" smtClean="0"/>
              <a:pPr/>
              <a:t>20.11.2017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654C94E-60F6-4E79-8794-AB7FCA598A6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5FCFBF6A-49A9-4501-BB1A-7C99659AC89F}" type="datetimeFigureOut">
              <a:rPr lang="tr-TR" smtClean="0"/>
              <a:pPr/>
              <a:t>20.11.2017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654C94E-60F6-4E79-8794-AB7FCA598A6F}"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5FCFBF6A-49A9-4501-BB1A-7C99659AC89F}" type="datetimeFigureOut">
              <a:rPr lang="tr-TR" smtClean="0"/>
              <a:pPr/>
              <a:t>20.11.2017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654C94E-60F6-4E79-8794-AB7FCA598A6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5FCFBF6A-49A9-4501-BB1A-7C99659AC89F}" type="datetimeFigureOut">
              <a:rPr lang="tr-TR" smtClean="0"/>
              <a:pPr/>
              <a:t>20.11.2017</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D654C94E-60F6-4E79-8794-AB7FCA598A6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5FCFBF6A-49A9-4501-BB1A-7C99659AC89F}" type="datetimeFigureOut">
              <a:rPr lang="tr-TR" smtClean="0"/>
              <a:pPr/>
              <a:t>20.11.2017</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D654C94E-60F6-4E79-8794-AB7FCA598A6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5FCFBF6A-49A9-4501-BB1A-7C99659AC89F}" type="datetimeFigureOut">
              <a:rPr lang="tr-TR" smtClean="0"/>
              <a:pPr/>
              <a:t>20.11.2017</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D654C94E-60F6-4E79-8794-AB7FCA598A6F}"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5FCFBF6A-49A9-4501-BB1A-7C99659AC89F}" type="datetimeFigureOut">
              <a:rPr lang="tr-TR" smtClean="0"/>
              <a:pPr/>
              <a:t>20.11.2017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654C94E-60F6-4E79-8794-AB7FCA598A6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5FCFBF6A-49A9-4501-BB1A-7C99659AC89F}" type="datetimeFigureOut">
              <a:rPr lang="tr-TR" smtClean="0"/>
              <a:pPr/>
              <a:t>20.11.2017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654C94E-60F6-4E79-8794-AB7FCA598A6F}"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FCFBF6A-49A9-4501-BB1A-7C99659AC89F}" type="datetimeFigureOut">
              <a:rPr lang="tr-TR" smtClean="0"/>
              <a:pPr/>
              <a:t>20.11.2017</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654C94E-60F6-4E79-8794-AB7FCA598A6F}"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432560" y="1850064"/>
            <a:ext cx="7406640" cy="3595160"/>
          </a:xfrm>
        </p:spPr>
        <p:txBody>
          <a:bodyPr/>
          <a:lstStyle/>
          <a:p>
            <a:pPr algn="just">
              <a:lnSpc>
                <a:spcPct val="150000"/>
              </a:lnSpc>
            </a:pPr>
            <a:r>
              <a:rPr lang="tr-TR" b="1" cap="small" dirty="0" smtClean="0"/>
              <a:t>AMAÇ</a:t>
            </a:r>
            <a:endParaRPr lang="tr-TR" dirty="0" smtClean="0"/>
          </a:p>
          <a:p>
            <a:pPr algn="just">
              <a:lnSpc>
                <a:spcPct val="150000"/>
              </a:lnSpc>
            </a:pPr>
            <a:r>
              <a:rPr lang="tr-TR" dirty="0" smtClean="0"/>
              <a:t>	Bilgisayarın donanım parçalarını öğrenebilmek.</a:t>
            </a:r>
          </a:p>
          <a:p>
            <a:pPr algn="just">
              <a:lnSpc>
                <a:spcPct val="150000"/>
              </a:lnSpc>
            </a:pPr>
            <a:r>
              <a:rPr lang="tr-TR" b="1" cap="small" dirty="0" smtClean="0"/>
              <a:t>ARAŞTIRMA</a:t>
            </a:r>
            <a:endParaRPr lang="tr-TR" dirty="0" smtClean="0"/>
          </a:p>
          <a:p>
            <a:pPr algn="just">
              <a:lnSpc>
                <a:spcPct val="150000"/>
              </a:lnSpc>
            </a:pPr>
            <a:r>
              <a:rPr lang="tr-TR" b="1" cap="small" dirty="0" smtClean="0"/>
              <a:t>	</a:t>
            </a:r>
            <a:r>
              <a:rPr lang="tr-TR" dirty="0" smtClean="0"/>
              <a:t>Bilgisayarın donanım parçaları hakkında bilgi toplayınız.</a:t>
            </a:r>
          </a:p>
          <a:p>
            <a:pPr algn="just">
              <a:lnSpc>
                <a:spcPct val="150000"/>
              </a:lnSpc>
            </a:pPr>
            <a:endParaRPr lang="tr-TR" dirty="0"/>
          </a:p>
        </p:txBody>
      </p:sp>
      <p:sp>
        <p:nvSpPr>
          <p:cNvPr id="4" name="1 Başlık"/>
          <p:cNvSpPr>
            <a:spLocks noGrp="1"/>
          </p:cNvSpPr>
          <p:nvPr>
            <p:ph type="ctrTitle"/>
          </p:nvPr>
        </p:nvSpPr>
        <p:spPr/>
        <p:txBody>
          <a:bodyPr>
            <a:normAutofit/>
          </a:bodyPr>
          <a:lstStyle/>
          <a:p>
            <a:r>
              <a:rPr lang="tr-TR" sz="3600" dirty="0" smtClean="0"/>
              <a:t>BİLGİSAYAR DONANIMI DERSİ </a:t>
            </a:r>
            <a:r>
              <a:rPr lang="tr-TR" sz="1400" dirty="0" smtClean="0"/>
              <a:t>(10.HAFTA)</a:t>
            </a:r>
            <a:endParaRPr lang="tr-TR"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1447800"/>
            <a:ext cx="7498080" cy="5077544"/>
          </a:xfrm>
        </p:spPr>
        <p:txBody>
          <a:bodyPr>
            <a:normAutofit fontScale="62500" lnSpcReduction="20000"/>
          </a:bodyPr>
          <a:lstStyle/>
          <a:p>
            <a:pPr algn="just">
              <a:lnSpc>
                <a:spcPct val="170000"/>
              </a:lnSpc>
            </a:pPr>
            <a:r>
              <a:rPr lang="tr-TR" b="1" dirty="0" smtClean="0"/>
              <a:t>DVD+RW:</a:t>
            </a:r>
            <a:r>
              <a:rPr lang="tr-TR" dirty="0" smtClean="0"/>
              <a:t> DVD-RW aynı sahiptirler. Rastgele veri erişimine izin verirler yani diskin tamamını silmeden istenilen alana veriyi ekleyip çıkartılabilmektedir.</a:t>
            </a:r>
          </a:p>
          <a:p>
            <a:pPr algn="just">
              <a:lnSpc>
                <a:spcPct val="170000"/>
              </a:lnSpc>
            </a:pPr>
            <a:r>
              <a:rPr lang="tr-TR" b="1" dirty="0" smtClean="0"/>
              <a:t>DVD-RAM (</a:t>
            </a:r>
            <a:r>
              <a:rPr lang="tr-TR" b="1" dirty="0" err="1" smtClean="0"/>
              <a:t>Random</a:t>
            </a:r>
            <a:r>
              <a:rPr lang="tr-TR" b="1" dirty="0" smtClean="0"/>
              <a:t> Access </a:t>
            </a:r>
            <a:r>
              <a:rPr lang="tr-TR" b="1" dirty="0" err="1" smtClean="0"/>
              <a:t>Memory</a:t>
            </a:r>
            <a:r>
              <a:rPr lang="tr-TR" b="1" dirty="0" smtClean="0"/>
              <a:t>):</a:t>
            </a:r>
            <a:r>
              <a:rPr lang="tr-TR" dirty="0" smtClean="0"/>
              <a:t> Son teknoloji DVD modelidir. DVD+</a:t>
            </a:r>
            <a:r>
              <a:rPr lang="tr-TR" dirty="0" err="1" smtClean="0"/>
              <a:t>RW’lara</a:t>
            </a:r>
            <a:r>
              <a:rPr lang="tr-TR" dirty="0" smtClean="0"/>
              <a:t> göre ömürleri daha uzundur. Veriler sarmal şekilde değil sabit disklerde olduğu gibi iz ve sektörlerde tutulur. </a:t>
            </a:r>
          </a:p>
          <a:p>
            <a:pPr algn="just">
              <a:lnSpc>
                <a:spcPct val="170000"/>
              </a:lnSpc>
            </a:pPr>
            <a:r>
              <a:rPr lang="tr-TR" b="1" dirty="0" smtClean="0"/>
              <a:t>HD-DVD (</a:t>
            </a:r>
            <a:r>
              <a:rPr lang="tr-TR" b="1" dirty="0" err="1" smtClean="0"/>
              <a:t>High</a:t>
            </a:r>
            <a:r>
              <a:rPr lang="tr-TR" b="1" dirty="0" smtClean="0"/>
              <a:t> </a:t>
            </a:r>
            <a:r>
              <a:rPr lang="tr-TR" b="1" dirty="0" err="1" smtClean="0"/>
              <a:t>Definition</a:t>
            </a:r>
            <a:r>
              <a:rPr lang="tr-TR" b="1" dirty="0" smtClean="0"/>
              <a:t>):</a:t>
            </a:r>
            <a:r>
              <a:rPr lang="tr-TR" dirty="0" smtClean="0"/>
              <a:t> Verilerin daha yoğun olarak yazıldığı disklerdir. Yazım için mavi lazer kullanılır. Kapasiteleri çift yüz 60GB kadar çıkabilmektedir.</a:t>
            </a:r>
          </a:p>
          <a:p>
            <a:pPr algn="just">
              <a:lnSpc>
                <a:spcPct val="170000"/>
              </a:lnSpc>
              <a:buNone/>
            </a:pP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lgn="just">
              <a:lnSpc>
                <a:spcPct val="150000"/>
              </a:lnSpc>
            </a:pPr>
            <a:r>
              <a:rPr lang="tr-TR" sz="2400" b="1" dirty="0" err="1" smtClean="0"/>
              <a:t>Blu</a:t>
            </a:r>
            <a:r>
              <a:rPr lang="tr-TR" sz="2400" b="1" dirty="0" smtClean="0"/>
              <a:t>-Ray </a:t>
            </a:r>
            <a:r>
              <a:rPr lang="tr-TR" sz="2400" b="1" dirty="0" err="1" smtClean="0"/>
              <a:t>Disc</a:t>
            </a:r>
            <a:r>
              <a:rPr lang="tr-TR" sz="2400" b="1" dirty="0" smtClean="0"/>
              <a:t> (BD)</a:t>
            </a:r>
            <a:endParaRPr lang="tr-TR" sz="2400" dirty="0" smtClean="0"/>
          </a:p>
          <a:p>
            <a:pPr algn="just">
              <a:lnSpc>
                <a:spcPct val="150000"/>
              </a:lnSpc>
              <a:buNone/>
            </a:pPr>
            <a:r>
              <a:rPr lang="tr-TR" sz="2400" dirty="0" smtClean="0"/>
              <a:t>	Hali hazırda kullanılmakta olan DVD  gibi optik disk teknolojileri veri yazmak ve okumak için kırmızı lazer kullanırken, bu yeni format mavi-menekşe lazer kullanmaktadır. </a:t>
            </a:r>
            <a:endParaRPr lang="tr-TR" sz="2400" dirty="0"/>
          </a:p>
        </p:txBody>
      </p:sp>
      <p:pic>
        <p:nvPicPr>
          <p:cNvPr id="4" name="3 Resim" descr="http://www.3dnews.ru/documents/6211/scheme01.gif"/>
          <p:cNvPicPr/>
          <p:nvPr/>
        </p:nvPicPr>
        <p:blipFill>
          <a:blip r:embed="rId2" cstate="print"/>
          <a:srcRect/>
          <a:stretch>
            <a:fillRect/>
          </a:stretch>
        </p:blipFill>
        <p:spPr bwMode="auto">
          <a:xfrm>
            <a:off x="3770057" y="3966475"/>
            <a:ext cx="5266439" cy="2702885"/>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lnSpc>
                <a:spcPct val="150000"/>
              </a:lnSpc>
              <a:buNone/>
            </a:pPr>
            <a:r>
              <a:rPr lang="tr-TR" dirty="0" smtClean="0"/>
              <a:t>	Aşağıdaki şekilde CD, DVD ve BD disklerin karşılaştırılmalı olarak özellikleri verilmiştir.</a:t>
            </a:r>
          </a:p>
          <a:p>
            <a:pPr algn="just">
              <a:lnSpc>
                <a:spcPct val="150000"/>
              </a:lnSpc>
              <a:buNone/>
            </a:pPr>
            <a:endParaRPr lang="tr-TR" dirty="0"/>
          </a:p>
        </p:txBody>
      </p:sp>
      <p:pic>
        <p:nvPicPr>
          <p:cNvPr id="4" name="3 Resim" descr="http://4.bp.blogspot.com/-xjuUP5z-qyI/UQRWf2FMthI/AAAAAAAAAjA/WLJ2z7TdgTY/s640/tec.jpg"/>
          <p:cNvPicPr/>
          <p:nvPr/>
        </p:nvPicPr>
        <p:blipFill>
          <a:blip r:embed="rId2" cstate="print"/>
          <a:srcRect/>
          <a:stretch>
            <a:fillRect/>
          </a:stretch>
        </p:blipFill>
        <p:spPr bwMode="auto">
          <a:xfrm>
            <a:off x="3635896" y="3717032"/>
            <a:ext cx="5088334" cy="2753071"/>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lnSpc>
                <a:spcPct val="150000"/>
              </a:lnSpc>
              <a:buNone/>
            </a:pPr>
            <a:r>
              <a:rPr lang="tr-TR" sz="2400" b="1" dirty="0" smtClean="0"/>
              <a:t>Optik sürücüler</a:t>
            </a:r>
            <a:endParaRPr lang="tr-TR" sz="2400" dirty="0" smtClean="0"/>
          </a:p>
          <a:p>
            <a:pPr algn="just">
              <a:lnSpc>
                <a:spcPct val="150000"/>
              </a:lnSpc>
              <a:buNone/>
            </a:pPr>
            <a:r>
              <a:rPr lang="tr-TR" sz="2400" dirty="0" smtClean="0"/>
              <a:t>	Yukarıda anlatılan optik diskleri okumak için kullanılan donanım elamanıdır. </a:t>
            </a:r>
          </a:p>
          <a:p>
            <a:pPr algn="just">
              <a:lnSpc>
                <a:spcPct val="150000"/>
              </a:lnSpc>
            </a:pPr>
            <a:r>
              <a:rPr lang="tr-TR" sz="2400" b="1" dirty="0" smtClean="0"/>
              <a:t>CD okuyucu ve yazıcı:</a:t>
            </a:r>
            <a:r>
              <a:rPr lang="tr-TR" sz="2400" dirty="0" smtClean="0"/>
              <a:t> CD-ROM’lar CD’leri yazamayan ama okuyabilen donanım elemanlarıdır. </a:t>
            </a:r>
            <a:endParaRPr lang="tr-TR" sz="2400" dirty="0"/>
          </a:p>
        </p:txBody>
      </p:sp>
      <p:pic>
        <p:nvPicPr>
          <p:cNvPr id="4" name="3 Resim" descr="http://img2.blogcu.com/images/d/i/s/disksuruculeri/cd_20rom_20sh_c522c_max.gif"/>
          <p:cNvPicPr/>
          <p:nvPr/>
        </p:nvPicPr>
        <p:blipFill>
          <a:blip r:embed="rId2" cstate="print"/>
          <a:srcRect/>
          <a:stretch>
            <a:fillRect/>
          </a:stretch>
        </p:blipFill>
        <p:spPr bwMode="auto">
          <a:xfrm>
            <a:off x="5148064" y="4497572"/>
            <a:ext cx="3435018" cy="23604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lnSpc>
                <a:spcPct val="150000"/>
              </a:lnSpc>
            </a:pPr>
            <a:r>
              <a:rPr lang="tr-TR" sz="2400" b="1" dirty="0" smtClean="0"/>
              <a:t>DVD-okuyucu/yazıcı ve </a:t>
            </a:r>
            <a:r>
              <a:rPr lang="tr-TR" sz="2400" b="1" dirty="0" err="1" smtClean="0"/>
              <a:t>Blu</a:t>
            </a:r>
            <a:r>
              <a:rPr lang="tr-TR" sz="2400" b="1" dirty="0" smtClean="0"/>
              <a:t>-Ray okuyucu/yazıcı: </a:t>
            </a:r>
            <a:r>
              <a:rPr lang="tr-TR" sz="2400" dirty="0" smtClean="0"/>
              <a:t>Tüm disk okuyucuların çalışma prensibi aynı sayılır tek fark kullanılan ışığın dalga boyu, iz ve oyuk büyüklüğü ve okunan diskin katman yerleşim yeridir. </a:t>
            </a:r>
          </a:p>
          <a:p>
            <a:pPr algn="just">
              <a:lnSpc>
                <a:spcPct val="150000"/>
              </a:lnSpc>
            </a:pPr>
            <a:endParaRPr lang="tr-TR" sz="2400" dirty="0"/>
          </a:p>
        </p:txBody>
      </p:sp>
      <p:pic>
        <p:nvPicPr>
          <p:cNvPr id="4" name="3 Resim" descr="https://www.quietpc.com/images/products/lg-ch08ls10.jpg"/>
          <p:cNvPicPr/>
          <p:nvPr/>
        </p:nvPicPr>
        <p:blipFill>
          <a:blip r:embed="rId2" cstate="print"/>
          <a:srcRect/>
          <a:stretch>
            <a:fillRect/>
          </a:stretch>
        </p:blipFill>
        <p:spPr bwMode="auto">
          <a:xfrm>
            <a:off x="4211960" y="4221088"/>
            <a:ext cx="4627378" cy="2378015"/>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TEŞEKKÜRLER</a:t>
            </a:r>
            <a:endParaRPr lang="tr-TR" dirty="0"/>
          </a:p>
        </p:txBody>
      </p:sp>
      <p:sp>
        <p:nvSpPr>
          <p:cNvPr id="3" name="2 İçerik Yer Tutucusu"/>
          <p:cNvSpPr>
            <a:spLocks noGrp="1"/>
          </p:cNvSpPr>
          <p:nvPr>
            <p:ph idx="1"/>
          </p:nvPr>
        </p:nvSpPr>
        <p:spPr/>
        <p:txBody>
          <a:bodyPr/>
          <a:lstStyle/>
          <a:p>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lvl="0"/>
            <a:r>
              <a:rPr lang="tr-TR" sz="2800" b="1" cap="small" dirty="0" smtClean="0"/>
              <a:t>BİLGİSAYARIN DONANIM PARÇALARI</a:t>
            </a:r>
            <a:endParaRPr lang="tr-TR" sz="2800" dirty="0"/>
          </a:p>
        </p:txBody>
      </p:sp>
      <p:sp>
        <p:nvSpPr>
          <p:cNvPr id="3" name="2 İçerik Yer Tutucusu"/>
          <p:cNvSpPr>
            <a:spLocks noGrp="1"/>
          </p:cNvSpPr>
          <p:nvPr>
            <p:ph idx="1"/>
          </p:nvPr>
        </p:nvSpPr>
        <p:spPr/>
        <p:txBody>
          <a:bodyPr>
            <a:normAutofit/>
          </a:bodyPr>
          <a:lstStyle/>
          <a:p>
            <a:pPr lvl="0" algn="just">
              <a:lnSpc>
                <a:spcPct val="150000"/>
              </a:lnSpc>
              <a:buNone/>
            </a:pPr>
            <a:r>
              <a:rPr lang="tr-TR" sz="2400" b="1" dirty="0" smtClean="0"/>
              <a:t>Optik diskler ve sürücüler</a:t>
            </a:r>
          </a:p>
          <a:p>
            <a:pPr algn="just">
              <a:lnSpc>
                <a:spcPct val="150000"/>
              </a:lnSpc>
            </a:pPr>
            <a:r>
              <a:rPr lang="tr-TR" sz="2400" b="1" dirty="0" smtClean="0"/>
              <a:t>CD (</a:t>
            </a:r>
            <a:r>
              <a:rPr lang="tr-TR" sz="2400" b="1" dirty="0" err="1" smtClean="0"/>
              <a:t>Compact</a:t>
            </a:r>
            <a:r>
              <a:rPr lang="tr-TR" sz="2400" b="1" dirty="0" smtClean="0"/>
              <a:t> </a:t>
            </a:r>
            <a:r>
              <a:rPr lang="tr-TR" sz="2400" b="1" dirty="0" err="1" smtClean="0"/>
              <a:t>Disc</a:t>
            </a:r>
            <a:r>
              <a:rPr lang="tr-TR" sz="2400" b="1" dirty="0" smtClean="0"/>
              <a:t>)</a:t>
            </a:r>
            <a:endParaRPr lang="tr-TR" sz="2400" dirty="0" smtClean="0"/>
          </a:p>
          <a:p>
            <a:pPr lvl="0" algn="just">
              <a:lnSpc>
                <a:spcPct val="150000"/>
              </a:lnSpc>
              <a:buNone/>
            </a:pPr>
            <a:r>
              <a:rPr lang="tr-TR" sz="2400" dirty="0" smtClean="0"/>
              <a:t>	Verilerin ışık(lazer) etkisi ile kaydedilip okunabildiği disklere optik diskler denilmektedir. Veriler bu diskleri üzeride kalıcı olarak depolanmaktadır. </a:t>
            </a:r>
          </a:p>
          <a:p>
            <a:pPr algn="just">
              <a:lnSpc>
                <a:spcPct val="150000"/>
              </a:lnSpc>
            </a:pPr>
            <a:endParaRPr lang="tr-TR" sz="2400" dirty="0"/>
          </a:p>
        </p:txBody>
      </p:sp>
      <p:pic>
        <p:nvPicPr>
          <p:cNvPr id="5" name="4 Resim" descr="http://www.bilisimokulu.net/sites/default/files/disk2.png"/>
          <p:cNvPicPr/>
          <p:nvPr/>
        </p:nvPicPr>
        <p:blipFill>
          <a:blip r:embed="rId2" cstate="print"/>
          <a:srcRect/>
          <a:stretch>
            <a:fillRect/>
          </a:stretch>
        </p:blipFill>
        <p:spPr bwMode="auto">
          <a:xfrm>
            <a:off x="4355976" y="4342476"/>
            <a:ext cx="4448676" cy="2444110"/>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lnSpc>
                <a:spcPct val="150000"/>
              </a:lnSpc>
              <a:buNone/>
            </a:pPr>
            <a:r>
              <a:rPr lang="tr-TR" sz="2400" dirty="0" smtClean="0"/>
              <a:t>	CD üzerinde tek bir iz vardır ve sarmal yapıdadır. Bu izler arasındaki uzaklık 1.6 mikron, iz üzerindeki oyuk ve en küçük oyuk uzunluğu ise 0.83 mikrondur.</a:t>
            </a:r>
          </a:p>
          <a:p>
            <a:pPr algn="just">
              <a:lnSpc>
                <a:spcPct val="150000"/>
              </a:lnSpc>
              <a:buNone/>
            </a:pPr>
            <a:endParaRPr lang="tr-TR" sz="2400" dirty="0"/>
          </a:p>
        </p:txBody>
      </p:sp>
      <p:pic>
        <p:nvPicPr>
          <p:cNvPr id="4" name="3 Resim" descr="http://www.pcsistem.net/konuimg/dvd_files/image006.jpg"/>
          <p:cNvPicPr/>
          <p:nvPr/>
        </p:nvPicPr>
        <p:blipFill>
          <a:blip r:embed="rId2" cstate="print"/>
          <a:srcRect/>
          <a:stretch>
            <a:fillRect/>
          </a:stretch>
        </p:blipFill>
        <p:spPr bwMode="auto">
          <a:xfrm>
            <a:off x="4860032" y="3284984"/>
            <a:ext cx="3976370" cy="3306445"/>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lnSpc>
                <a:spcPct val="150000"/>
              </a:lnSpc>
              <a:buNone/>
            </a:pPr>
            <a:r>
              <a:rPr lang="tr-TR" b="1" dirty="0" smtClean="0"/>
              <a:t>CD-ROM (CD-</a:t>
            </a:r>
            <a:r>
              <a:rPr lang="tr-TR" b="1" dirty="0" err="1" smtClean="0"/>
              <a:t>Read</a:t>
            </a:r>
            <a:r>
              <a:rPr lang="tr-TR" b="1" dirty="0" smtClean="0"/>
              <a:t> </a:t>
            </a:r>
            <a:r>
              <a:rPr lang="tr-TR" b="1" dirty="0" err="1" smtClean="0"/>
              <a:t>Only</a:t>
            </a:r>
            <a:r>
              <a:rPr lang="tr-TR" b="1" dirty="0" smtClean="0"/>
              <a:t> </a:t>
            </a:r>
            <a:r>
              <a:rPr lang="tr-TR" b="1" dirty="0" err="1" smtClean="0"/>
              <a:t>Memory</a:t>
            </a:r>
            <a:r>
              <a:rPr lang="tr-TR" b="1" dirty="0" smtClean="0"/>
              <a:t>):</a:t>
            </a:r>
            <a:r>
              <a:rPr lang="tr-TR" dirty="0" smtClean="0"/>
              <a:t> Yazılamayan sadece okunabilen hafıza elemanıdır. Veriler fabrika ortamında kalıp şeklinde işlenir. </a:t>
            </a:r>
          </a:p>
          <a:p>
            <a:pPr algn="just">
              <a:lnSpc>
                <a:spcPct val="150000"/>
              </a:lnSpc>
              <a:buNone/>
            </a:pPr>
            <a:endParaRPr lang="tr-TR" dirty="0"/>
          </a:p>
        </p:txBody>
      </p:sp>
      <p:pic>
        <p:nvPicPr>
          <p:cNvPr id="4" name="3 Resim" descr="http://www.bilgisayardedektifi.com/wp-content/uploads/2013/06/cdrom-katmanlar%C4%B1.png"/>
          <p:cNvPicPr/>
          <p:nvPr/>
        </p:nvPicPr>
        <p:blipFill>
          <a:blip r:embed="rId2" cstate="print"/>
          <a:srcRect/>
          <a:stretch>
            <a:fillRect/>
          </a:stretch>
        </p:blipFill>
        <p:spPr bwMode="auto">
          <a:xfrm>
            <a:off x="5724128" y="3933056"/>
            <a:ext cx="3165364" cy="2652316"/>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lnSpc>
                <a:spcPct val="150000"/>
              </a:lnSpc>
              <a:buNone/>
            </a:pPr>
            <a:r>
              <a:rPr lang="tr-TR" sz="2800" b="1" dirty="0" smtClean="0"/>
              <a:t>CD-R (CD </a:t>
            </a:r>
            <a:r>
              <a:rPr lang="tr-TR" sz="2800" b="1" dirty="0" err="1" smtClean="0"/>
              <a:t>Recordable</a:t>
            </a:r>
            <a:r>
              <a:rPr lang="tr-TR" sz="2800" b="1" dirty="0" smtClean="0"/>
              <a:t>):</a:t>
            </a:r>
            <a:r>
              <a:rPr lang="tr-TR" sz="2800" dirty="0" smtClean="0"/>
              <a:t> CD yazıcılar ile üzerine veri yazılabilen hafıza elemanlarıdır. Disk üzerine yazılan bir alana başka verilerin yazılamadığı ve silinemediği disklerdir.</a:t>
            </a:r>
            <a:endParaRPr lang="tr-TR" sz="2800" dirty="0"/>
          </a:p>
        </p:txBody>
      </p:sp>
      <p:pic>
        <p:nvPicPr>
          <p:cNvPr id="4" name="3 Resim" descr="http://img.tfd.com/cde/CDR.GIF"/>
          <p:cNvPicPr/>
          <p:nvPr/>
        </p:nvPicPr>
        <p:blipFill>
          <a:blip r:embed="rId2" cstate="print"/>
          <a:srcRect l="5709" t="29590" r="6993" b="38293"/>
          <a:stretch>
            <a:fillRect/>
          </a:stretch>
        </p:blipFill>
        <p:spPr bwMode="auto">
          <a:xfrm>
            <a:off x="5076056" y="4077072"/>
            <a:ext cx="3770869" cy="2491821"/>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lnSpc>
                <a:spcPct val="150000"/>
              </a:lnSpc>
              <a:buNone/>
            </a:pPr>
            <a:r>
              <a:rPr lang="tr-TR" sz="2800" b="1" dirty="0" smtClean="0"/>
              <a:t>CD-RW (CD Re-</a:t>
            </a:r>
            <a:r>
              <a:rPr lang="tr-TR" sz="2800" b="1" dirty="0" err="1" smtClean="0"/>
              <a:t>Rewritable</a:t>
            </a:r>
            <a:r>
              <a:rPr lang="tr-TR" sz="2800" b="1" dirty="0" smtClean="0"/>
              <a:t>):</a:t>
            </a:r>
            <a:r>
              <a:rPr lang="tr-TR" sz="2800" dirty="0" smtClean="0"/>
              <a:t> Yazılıp silinebilen optik disklerdir. Yazma silme sayısı sınırlıdır. Bu diskler üzerine eski veri silinmeden yeni bir veri yazılamaz. </a:t>
            </a:r>
          </a:p>
          <a:p>
            <a:pPr algn="just">
              <a:lnSpc>
                <a:spcPct val="150000"/>
              </a:lnSpc>
              <a:buNone/>
            </a:pPr>
            <a:endParaRPr lang="tr-TR" sz="2800" dirty="0"/>
          </a:p>
        </p:txBody>
      </p:sp>
      <p:pic>
        <p:nvPicPr>
          <p:cNvPr id="4" name="3 Resim" descr="http://www.tweak3d.net/articles/opticals/cdrw.gif"/>
          <p:cNvPicPr/>
          <p:nvPr/>
        </p:nvPicPr>
        <p:blipFill>
          <a:blip r:embed="rId2" cstate="print"/>
          <a:srcRect/>
          <a:stretch>
            <a:fillRect/>
          </a:stretch>
        </p:blipFill>
        <p:spPr bwMode="auto">
          <a:xfrm>
            <a:off x="4788024" y="3789040"/>
            <a:ext cx="4023580" cy="2759990"/>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lgn="just">
              <a:lnSpc>
                <a:spcPct val="160000"/>
              </a:lnSpc>
            </a:pPr>
            <a:r>
              <a:rPr lang="tr-TR" sz="2000" b="1" dirty="0" smtClean="0"/>
              <a:t>DVD (</a:t>
            </a:r>
            <a:r>
              <a:rPr lang="tr-TR" sz="2000" b="1" dirty="0" err="1" smtClean="0"/>
              <a:t>Digital</a:t>
            </a:r>
            <a:r>
              <a:rPr lang="tr-TR" sz="2000" b="1" dirty="0" smtClean="0"/>
              <a:t> </a:t>
            </a:r>
            <a:r>
              <a:rPr lang="tr-TR" sz="2000" b="1" dirty="0" err="1" smtClean="0"/>
              <a:t>Versalite</a:t>
            </a:r>
            <a:r>
              <a:rPr lang="tr-TR" sz="2000" b="1" dirty="0" smtClean="0"/>
              <a:t> </a:t>
            </a:r>
            <a:r>
              <a:rPr lang="tr-TR" sz="2000" b="1" dirty="0" err="1" smtClean="0"/>
              <a:t>Disc</a:t>
            </a:r>
            <a:r>
              <a:rPr lang="tr-TR" sz="2000" b="1" dirty="0" smtClean="0"/>
              <a:t>/</a:t>
            </a:r>
            <a:r>
              <a:rPr lang="tr-TR" sz="2000" b="1" dirty="0" err="1" smtClean="0"/>
              <a:t>Digital</a:t>
            </a:r>
            <a:r>
              <a:rPr lang="tr-TR" sz="2000" b="1" dirty="0" smtClean="0"/>
              <a:t> Video </a:t>
            </a:r>
            <a:r>
              <a:rPr lang="tr-TR" sz="2000" b="1" dirty="0" err="1" smtClean="0"/>
              <a:t>Disc</a:t>
            </a:r>
            <a:r>
              <a:rPr lang="tr-TR" sz="2000" b="1" dirty="0" smtClean="0"/>
              <a:t>)</a:t>
            </a:r>
            <a:endParaRPr lang="tr-TR" sz="2000" dirty="0" smtClean="0"/>
          </a:p>
          <a:p>
            <a:pPr algn="just">
              <a:lnSpc>
                <a:spcPct val="160000"/>
              </a:lnSpc>
              <a:buNone/>
            </a:pPr>
            <a:r>
              <a:rPr lang="tr-TR" sz="2000" dirty="0" smtClean="0"/>
              <a:t>	CD’ler ile aynı fiziksel büyüklüğe sahip ama veri kapasiteleri daha büyük olan optik disk elemanlarıdır. Disk üzerindeki bit alanları ve izler arasındaki uzaklık küçültülerek birim alana daha çok veri sığdırılmıştır. İzler arasındaki uzaklık 0.74 mikron ve en küçük oyuk uzunluğu 0,4 mikrondur. </a:t>
            </a:r>
          </a:p>
          <a:p>
            <a:pPr algn="just">
              <a:lnSpc>
                <a:spcPct val="160000"/>
              </a:lnSpc>
              <a:buNone/>
            </a:pPr>
            <a:endParaRPr lang="tr-TR" sz="2000" dirty="0"/>
          </a:p>
        </p:txBody>
      </p:sp>
      <p:pic>
        <p:nvPicPr>
          <p:cNvPr id="5121" name="Picture 1"/>
          <p:cNvPicPr>
            <a:picLocks noChangeAspect="1" noChangeArrowheads="1"/>
          </p:cNvPicPr>
          <p:nvPr/>
        </p:nvPicPr>
        <p:blipFill>
          <a:blip r:embed="rId2" cstate="print"/>
          <a:srcRect/>
          <a:stretch>
            <a:fillRect/>
          </a:stretch>
        </p:blipFill>
        <p:spPr bwMode="auto">
          <a:xfrm>
            <a:off x="4067944" y="4509120"/>
            <a:ext cx="4876800" cy="2162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lnSpc>
                <a:spcPct val="150000"/>
              </a:lnSpc>
              <a:buNone/>
            </a:pPr>
            <a:r>
              <a:rPr lang="tr-TR" sz="2400" dirty="0" smtClean="0"/>
              <a:t>	Yapı olarak CD’lerden bir diğer fark katman yapısıdır. Tek katmanlı ve tek yüzlü en küçük kapasiteye sahip 2cm çaplı bir disk 4.7GB veri depolayabilmektedir. Yüz ve katman yapıları tek DVD’de birden çok kayıt ortamı oluşturmaktadır. </a:t>
            </a:r>
            <a:endParaRPr lang="tr-TR" sz="2400" dirty="0"/>
          </a:p>
        </p:txBody>
      </p:sp>
      <p:graphicFrame>
        <p:nvGraphicFramePr>
          <p:cNvPr id="4" name="3 Tablo"/>
          <p:cNvGraphicFramePr>
            <a:graphicFrameLocks noGrp="1"/>
          </p:cNvGraphicFramePr>
          <p:nvPr/>
        </p:nvGraphicFramePr>
        <p:xfrm>
          <a:off x="1331640" y="4653136"/>
          <a:ext cx="7596336" cy="1669972"/>
        </p:xfrm>
        <a:graphic>
          <a:graphicData uri="http://schemas.openxmlformats.org/drawingml/2006/table">
            <a:tbl>
              <a:tblPr/>
              <a:tblGrid>
                <a:gridCol w="1438775"/>
                <a:gridCol w="1492797"/>
                <a:gridCol w="1585533"/>
                <a:gridCol w="1492797"/>
                <a:gridCol w="1586434"/>
              </a:tblGrid>
              <a:tr h="254000">
                <a:tc>
                  <a:txBody>
                    <a:bodyPr/>
                    <a:lstStyle/>
                    <a:p>
                      <a:pPr marL="457200" algn="just">
                        <a:lnSpc>
                          <a:spcPct val="150000"/>
                        </a:lnSpc>
                        <a:spcAft>
                          <a:spcPts val="0"/>
                        </a:spcAft>
                      </a:pPr>
                      <a:endParaRPr lang="tr-TR" sz="1100">
                        <a:latin typeface="Times New Roman"/>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457200" algn="just">
                        <a:lnSpc>
                          <a:spcPct val="150000"/>
                        </a:lnSpc>
                        <a:spcAft>
                          <a:spcPts val="0"/>
                        </a:spcAft>
                      </a:pPr>
                      <a:r>
                        <a:rPr lang="tr-TR" sz="1100">
                          <a:latin typeface="Times New Roman"/>
                          <a:ea typeface="Times New Roman"/>
                          <a:cs typeface="Times New Roman"/>
                        </a:rPr>
                        <a:t>Tek katman</a:t>
                      </a:r>
                      <a:endParaRPr lang="tr-TR" sz="1000">
                        <a:latin typeface="Calibri"/>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gridSpan="2">
                  <a:txBody>
                    <a:bodyPr/>
                    <a:lstStyle/>
                    <a:p>
                      <a:pPr marL="457200" algn="just">
                        <a:lnSpc>
                          <a:spcPct val="150000"/>
                        </a:lnSpc>
                        <a:spcAft>
                          <a:spcPts val="0"/>
                        </a:spcAft>
                      </a:pPr>
                      <a:r>
                        <a:rPr lang="tr-TR" sz="1100">
                          <a:latin typeface="Times New Roman"/>
                          <a:ea typeface="Times New Roman"/>
                          <a:cs typeface="Times New Roman"/>
                        </a:rPr>
                        <a:t>Çift katman</a:t>
                      </a:r>
                      <a:endParaRPr lang="tr-TR" sz="1000">
                        <a:latin typeface="Calibri"/>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r>
              <a:tr h="308992">
                <a:tc>
                  <a:txBody>
                    <a:bodyPr/>
                    <a:lstStyle/>
                    <a:p>
                      <a:pPr marL="457200" algn="just">
                        <a:lnSpc>
                          <a:spcPct val="150000"/>
                        </a:lnSpc>
                        <a:spcAft>
                          <a:spcPts val="0"/>
                        </a:spcAft>
                      </a:pPr>
                      <a:r>
                        <a:rPr lang="tr-TR" sz="1100">
                          <a:latin typeface="Times New Roman"/>
                          <a:ea typeface="Times New Roman"/>
                          <a:cs typeface="Times New Roman"/>
                        </a:rPr>
                        <a:t>Boyut</a:t>
                      </a:r>
                      <a:endParaRPr lang="tr-TR" sz="1000">
                        <a:latin typeface="Calibri"/>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r>
                        <a:rPr lang="tr-TR" sz="1100">
                          <a:latin typeface="Times New Roman"/>
                          <a:ea typeface="Times New Roman"/>
                          <a:cs typeface="Times New Roman"/>
                        </a:rPr>
                        <a:t>Kapasite (GB)</a:t>
                      </a:r>
                      <a:endParaRPr lang="tr-TR" sz="1000">
                        <a:latin typeface="Calibri"/>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r>
                        <a:rPr lang="tr-TR" sz="1100">
                          <a:latin typeface="Times New Roman"/>
                          <a:ea typeface="Times New Roman"/>
                          <a:cs typeface="Times New Roman"/>
                        </a:rPr>
                        <a:t>İsimlendirme</a:t>
                      </a:r>
                      <a:endParaRPr lang="tr-TR" sz="1000">
                        <a:latin typeface="Calibri"/>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r>
                        <a:rPr lang="tr-TR" sz="1100">
                          <a:latin typeface="Times New Roman"/>
                          <a:ea typeface="Times New Roman"/>
                          <a:cs typeface="Times New Roman"/>
                        </a:rPr>
                        <a:t>Kapasite</a:t>
                      </a:r>
                      <a:endParaRPr lang="tr-TR" sz="1000">
                        <a:latin typeface="Calibri"/>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r>
                        <a:rPr lang="tr-TR" sz="1100">
                          <a:latin typeface="Times New Roman"/>
                          <a:ea typeface="Times New Roman"/>
                          <a:cs typeface="Times New Roman"/>
                        </a:rPr>
                        <a:t>İsimlendirme</a:t>
                      </a:r>
                      <a:endParaRPr lang="tr-TR" sz="1000">
                        <a:latin typeface="Calibri"/>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032">
                <a:tc>
                  <a:txBody>
                    <a:bodyPr/>
                    <a:lstStyle/>
                    <a:p>
                      <a:pPr marL="457200" algn="just">
                        <a:lnSpc>
                          <a:spcPct val="150000"/>
                        </a:lnSpc>
                        <a:spcAft>
                          <a:spcPts val="0"/>
                        </a:spcAft>
                      </a:pPr>
                      <a:r>
                        <a:rPr lang="tr-TR" sz="1100">
                          <a:latin typeface="Times New Roman"/>
                          <a:ea typeface="Times New Roman"/>
                          <a:cs typeface="Times New Roman"/>
                        </a:rPr>
                        <a:t>12cm, tek yüz</a:t>
                      </a:r>
                      <a:endParaRPr lang="tr-TR" sz="1000">
                        <a:latin typeface="Calibri"/>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r>
                        <a:rPr lang="tr-TR" sz="1100">
                          <a:latin typeface="Times New Roman"/>
                          <a:ea typeface="Times New Roman"/>
                          <a:cs typeface="Times New Roman"/>
                        </a:rPr>
                        <a:t>4.7</a:t>
                      </a:r>
                      <a:endParaRPr lang="tr-TR" sz="1000">
                        <a:latin typeface="Calibri"/>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r>
                        <a:rPr lang="tr-TR" sz="1100">
                          <a:latin typeface="Times New Roman"/>
                          <a:ea typeface="Times New Roman"/>
                          <a:cs typeface="Times New Roman"/>
                        </a:rPr>
                        <a:t>DVD-ROM 5</a:t>
                      </a:r>
                      <a:endParaRPr lang="tr-TR" sz="1000">
                        <a:latin typeface="Calibri"/>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r>
                        <a:rPr lang="tr-TR" sz="1100">
                          <a:latin typeface="Times New Roman"/>
                          <a:ea typeface="Times New Roman"/>
                          <a:cs typeface="Times New Roman"/>
                        </a:rPr>
                        <a:t>8.5</a:t>
                      </a:r>
                      <a:endParaRPr lang="tr-TR" sz="1000">
                        <a:latin typeface="Calibri"/>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r>
                        <a:rPr lang="tr-TR" sz="1100">
                          <a:latin typeface="Times New Roman"/>
                          <a:ea typeface="Times New Roman"/>
                          <a:cs typeface="Times New Roman"/>
                        </a:rPr>
                        <a:t>DVD-ROM 9</a:t>
                      </a:r>
                      <a:endParaRPr lang="tr-TR" sz="1000">
                        <a:latin typeface="Calibri"/>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032">
                <a:tc>
                  <a:txBody>
                    <a:bodyPr/>
                    <a:lstStyle/>
                    <a:p>
                      <a:pPr marL="457200" algn="just">
                        <a:lnSpc>
                          <a:spcPct val="150000"/>
                        </a:lnSpc>
                        <a:spcAft>
                          <a:spcPts val="0"/>
                        </a:spcAft>
                      </a:pPr>
                      <a:r>
                        <a:rPr lang="tr-TR" sz="1100">
                          <a:latin typeface="Times New Roman"/>
                          <a:ea typeface="Times New Roman"/>
                          <a:cs typeface="Times New Roman"/>
                        </a:rPr>
                        <a:t>12cm, çift yüz</a:t>
                      </a:r>
                      <a:endParaRPr lang="tr-TR" sz="1000">
                        <a:latin typeface="Calibri"/>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r>
                        <a:rPr lang="tr-TR" sz="1100">
                          <a:latin typeface="Times New Roman"/>
                          <a:ea typeface="Times New Roman"/>
                          <a:cs typeface="Times New Roman"/>
                        </a:rPr>
                        <a:t>9.4</a:t>
                      </a:r>
                      <a:endParaRPr lang="tr-TR" sz="1000">
                        <a:latin typeface="Calibri"/>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r>
                        <a:rPr lang="tr-TR" sz="1100">
                          <a:latin typeface="Times New Roman"/>
                          <a:ea typeface="Times New Roman"/>
                          <a:cs typeface="Times New Roman"/>
                        </a:rPr>
                        <a:t>DVD-ROM 10</a:t>
                      </a:r>
                      <a:endParaRPr lang="tr-TR" sz="1000">
                        <a:latin typeface="Calibri"/>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r>
                        <a:rPr lang="tr-TR" sz="1100">
                          <a:latin typeface="Times New Roman"/>
                          <a:ea typeface="Times New Roman"/>
                          <a:cs typeface="Times New Roman"/>
                        </a:rPr>
                        <a:t>17.1</a:t>
                      </a:r>
                      <a:endParaRPr lang="tr-TR" sz="1000">
                        <a:latin typeface="Calibri"/>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r>
                        <a:rPr lang="tr-TR" sz="1100">
                          <a:latin typeface="Times New Roman"/>
                          <a:ea typeface="Times New Roman"/>
                          <a:cs typeface="Times New Roman"/>
                        </a:rPr>
                        <a:t>DVD-ROM 14</a:t>
                      </a:r>
                      <a:endParaRPr lang="tr-TR" sz="1000">
                        <a:latin typeface="Calibri"/>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a:txBody>
                    <a:bodyPr/>
                    <a:lstStyle/>
                    <a:p>
                      <a:pPr marL="457200" algn="just">
                        <a:lnSpc>
                          <a:spcPct val="150000"/>
                        </a:lnSpc>
                        <a:spcAft>
                          <a:spcPts val="0"/>
                        </a:spcAft>
                      </a:pPr>
                      <a:r>
                        <a:rPr lang="tr-TR" sz="1100">
                          <a:latin typeface="Times New Roman"/>
                          <a:ea typeface="Times New Roman"/>
                          <a:cs typeface="Times New Roman"/>
                        </a:rPr>
                        <a:t>8 cm, tek yüz</a:t>
                      </a:r>
                      <a:endParaRPr lang="tr-TR" sz="1000">
                        <a:latin typeface="Calibri"/>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r>
                        <a:rPr lang="tr-TR" sz="1100">
                          <a:latin typeface="Times New Roman"/>
                          <a:ea typeface="Times New Roman"/>
                          <a:cs typeface="Times New Roman"/>
                        </a:rPr>
                        <a:t>1.4</a:t>
                      </a:r>
                      <a:endParaRPr lang="tr-TR" sz="1000">
                        <a:latin typeface="Calibri"/>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r>
                        <a:rPr lang="tr-TR" sz="1100">
                          <a:latin typeface="Times New Roman"/>
                          <a:ea typeface="Times New Roman"/>
                          <a:cs typeface="Times New Roman"/>
                        </a:rPr>
                        <a:t>DVD-ROM 5</a:t>
                      </a:r>
                      <a:endParaRPr lang="tr-TR" sz="1000">
                        <a:latin typeface="Calibri"/>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r>
                        <a:rPr lang="tr-TR" sz="1100">
                          <a:latin typeface="Times New Roman"/>
                          <a:ea typeface="Times New Roman"/>
                          <a:cs typeface="Times New Roman"/>
                        </a:rPr>
                        <a:t>2.6</a:t>
                      </a:r>
                      <a:endParaRPr lang="tr-TR" sz="1000">
                        <a:latin typeface="Calibri"/>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r>
                        <a:rPr lang="tr-TR" sz="1100">
                          <a:latin typeface="Times New Roman"/>
                          <a:ea typeface="Times New Roman"/>
                          <a:cs typeface="Times New Roman"/>
                        </a:rPr>
                        <a:t>DVD-ROM 9</a:t>
                      </a:r>
                      <a:endParaRPr lang="tr-TR" sz="1000">
                        <a:latin typeface="Calibri"/>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56">
                <a:tc>
                  <a:txBody>
                    <a:bodyPr/>
                    <a:lstStyle/>
                    <a:p>
                      <a:pPr marL="457200" algn="just">
                        <a:lnSpc>
                          <a:spcPct val="150000"/>
                        </a:lnSpc>
                        <a:spcAft>
                          <a:spcPts val="0"/>
                        </a:spcAft>
                      </a:pPr>
                      <a:r>
                        <a:rPr lang="tr-TR" sz="1100">
                          <a:latin typeface="Times New Roman"/>
                          <a:ea typeface="Times New Roman"/>
                          <a:cs typeface="Times New Roman"/>
                        </a:rPr>
                        <a:t>8cm, çift yüz</a:t>
                      </a:r>
                      <a:endParaRPr lang="tr-TR" sz="1000">
                        <a:latin typeface="Calibri"/>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r>
                        <a:rPr lang="tr-TR" sz="1100">
                          <a:latin typeface="Times New Roman"/>
                          <a:ea typeface="Times New Roman"/>
                          <a:cs typeface="Times New Roman"/>
                        </a:rPr>
                        <a:t>2.8</a:t>
                      </a:r>
                      <a:endParaRPr lang="tr-TR" sz="1000">
                        <a:latin typeface="Calibri"/>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r>
                        <a:rPr lang="tr-TR" sz="1100">
                          <a:latin typeface="Times New Roman"/>
                          <a:ea typeface="Times New Roman"/>
                          <a:cs typeface="Times New Roman"/>
                        </a:rPr>
                        <a:t>DVD-ROM 10</a:t>
                      </a:r>
                      <a:endParaRPr lang="tr-TR" sz="1000">
                        <a:latin typeface="Calibri"/>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r>
                        <a:rPr lang="tr-TR" sz="1100">
                          <a:latin typeface="Times New Roman"/>
                          <a:ea typeface="Times New Roman"/>
                          <a:cs typeface="Times New Roman"/>
                        </a:rPr>
                        <a:t>5.2</a:t>
                      </a:r>
                      <a:endParaRPr lang="tr-TR" sz="1000">
                        <a:latin typeface="Calibri"/>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50000"/>
                        </a:lnSpc>
                        <a:spcAft>
                          <a:spcPts val="0"/>
                        </a:spcAft>
                      </a:pPr>
                      <a:r>
                        <a:rPr lang="tr-TR" sz="1100" dirty="0">
                          <a:latin typeface="Times New Roman"/>
                          <a:ea typeface="Times New Roman"/>
                          <a:cs typeface="Times New Roman"/>
                        </a:rPr>
                        <a:t>DVD-ROM 14</a:t>
                      </a:r>
                      <a:endParaRPr lang="tr-TR" sz="1000" dirty="0">
                        <a:latin typeface="Calibri"/>
                        <a:ea typeface="Times New Roman"/>
                        <a:cs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Autofit/>
          </a:bodyPr>
          <a:lstStyle/>
          <a:p>
            <a:pPr algn="just">
              <a:lnSpc>
                <a:spcPct val="170000"/>
              </a:lnSpc>
            </a:pPr>
            <a:r>
              <a:rPr lang="tr-TR" sz="1800" b="1" dirty="0" smtClean="0"/>
              <a:t>DVD-ROM (DVD </a:t>
            </a:r>
            <a:r>
              <a:rPr lang="tr-TR" sz="1800" b="1" dirty="0" err="1" smtClean="0"/>
              <a:t>Read</a:t>
            </a:r>
            <a:r>
              <a:rPr lang="tr-TR" sz="1800" b="1" dirty="0" smtClean="0"/>
              <a:t> </a:t>
            </a:r>
            <a:r>
              <a:rPr lang="tr-TR" sz="1800" b="1" dirty="0" err="1" smtClean="0"/>
              <a:t>Only</a:t>
            </a:r>
            <a:r>
              <a:rPr lang="tr-TR" sz="1800" b="1" dirty="0" smtClean="0"/>
              <a:t> </a:t>
            </a:r>
            <a:r>
              <a:rPr lang="tr-TR" sz="1800" b="1" dirty="0" err="1" smtClean="0"/>
              <a:t>Memory</a:t>
            </a:r>
            <a:r>
              <a:rPr lang="tr-TR" sz="1800" b="1" dirty="0" smtClean="0"/>
              <a:t>):</a:t>
            </a:r>
            <a:r>
              <a:rPr lang="tr-TR" sz="1800" dirty="0" smtClean="0"/>
              <a:t> CD-ROM gibi fabrika ortamında verilerin yansıtıcı metal bir katmanlar kaplanmasıyla oluşur. </a:t>
            </a:r>
          </a:p>
          <a:p>
            <a:pPr algn="just">
              <a:lnSpc>
                <a:spcPct val="170000"/>
              </a:lnSpc>
            </a:pPr>
            <a:r>
              <a:rPr lang="tr-TR" sz="1800" dirty="0" smtClean="0"/>
              <a:t> </a:t>
            </a:r>
            <a:r>
              <a:rPr lang="tr-TR" sz="1800" b="1" dirty="0" smtClean="0"/>
              <a:t>DVD-R (DVD </a:t>
            </a:r>
            <a:r>
              <a:rPr lang="tr-TR" sz="1800" b="1" dirty="0" err="1" smtClean="0"/>
              <a:t>Recordable</a:t>
            </a:r>
            <a:r>
              <a:rPr lang="tr-TR" sz="1800" b="1" dirty="0" smtClean="0"/>
              <a:t>):</a:t>
            </a:r>
            <a:r>
              <a:rPr lang="tr-TR" sz="1800" dirty="0" smtClean="0"/>
              <a:t> CD-R yapısıyla aynıdır. DVD yazıcılar ile yazılabilen ve yazılmış DVD’lerin üzerine tekrardan yazım yapılamayan optik disklerdir.</a:t>
            </a:r>
          </a:p>
          <a:p>
            <a:pPr algn="just">
              <a:lnSpc>
                <a:spcPct val="170000"/>
              </a:lnSpc>
            </a:pPr>
            <a:r>
              <a:rPr lang="tr-TR" sz="1800" b="1" dirty="0" smtClean="0"/>
              <a:t>DVD+R:</a:t>
            </a:r>
            <a:r>
              <a:rPr lang="tr-TR" sz="1800" dirty="0" smtClean="0"/>
              <a:t> DVD-R gibi aynı amaçla kullanılır ama saralarında küçük miktarda kapasite ve hata yönetimi gibi farklar vardır. Bu disklerin performansı daha iyidir.</a:t>
            </a:r>
          </a:p>
          <a:p>
            <a:pPr algn="just">
              <a:lnSpc>
                <a:spcPct val="170000"/>
              </a:lnSpc>
            </a:pPr>
            <a:r>
              <a:rPr lang="tr-TR" sz="1800" b="1" dirty="0" smtClean="0"/>
              <a:t>DVD-RW (DVD </a:t>
            </a:r>
            <a:r>
              <a:rPr lang="tr-TR" sz="1800" b="1" dirty="0" err="1" smtClean="0"/>
              <a:t>ReWritable</a:t>
            </a:r>
            <a:r>
              <a:rPr lang="tr-TR" sz="1800" b="1" dirty="0" smtClean="0"/>
              <a:t>):</a:t>
            </a:r>
            <a:r>
              <a:rPr lang="tr-TR" sz="1800" dirty="0" smtClean="0"/>
              <a:t> yazılıp silinebilen disklerdir. Ömürleri sınırlıdır. Disk üzerinde yazılı bir alanın tekrar yazılabilmesi için önce silinmesi gerekmektedir.</a:t>
            </a:r>
          </a:p>
          <a:p>
            <a:pPr algn="just">
              <a:lnSpc>
                <a:spcPct val="170000"/>
              </a:lnSpc>
              <a:buNone/>
            </a:pPr>
            <a:endParaRPr lang="tr-TR" sz="1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72</TotalTime>
  <Words>284</Words>
  <Application>Microsoft Office PowerPoint</Application>
  <PresentationFormat>Ekran Gösterisi (4:3)</PresentationFormat>
  <Paragraphs>58</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Gündönümü</vt:lpstr>
      <vt:lpstr>BİLGİSAYAR DONANIMI DERSİ (10.HAFTA)</vt:lpstr>
      <vt:lpstr>BİLGİSAYARIN DONANIM PARÇALARI</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BİLGİSAYAR DONANIMI DERSİ (10.HAFTA)</dc:title>
  <dc:creator>ayata</dc:creator>
  <cp:lastModifiedBy>Pc</cp:lastModifiedBy>
  <cp:revision>8</cp:revision>
  <dcterms:created xsi:type="dcterms:W3CDTF">2016-10-07T07:08:12Z</dcterms:created>
  <dcterms:modified xsi:type="dcterms:W3CDTF">2017-11-20T07:43:19Z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832085AC-EDC7-4653-A962-812F5E357CE0</vt:lpwstr>
  </property>
  <property fmtid="{D5CDD505-2E9C-101B-9397-08002B2CF9AE}" pid="3" name="ArticulatePath">
    <vt:lpwstr>Sunu2</vt:lpwstr>
  </property>
</Properties>
</file>