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67" r:id="rId14"/>
    <p:sldId id="269" r:id="rId15"/>
    <p:sldId id="270" r:id="rId16"/>
    <p:sldId id="271" r:id="rId17"/>
    <p:sldId id="272" r:id="rId18"/>
    <p:sldId id="273" r:id="rId19"/>
    <p:sldId id="274" r:id="rId2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8" d="100"/>
          <a:sy n="78" d="100"/>
        </p:scale>
        <p:origin x="-96" y="-75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14" name="13 Başlık"/>
          <p:cNvSpPr>
            <a:spLocks noGrp="1"/>
          </p:cNvSpPr>
          <p:nvPr>
            <p:ph type="ctrTitle"/>
          </p:nvPr>
        </p:nvSpPr>
        <p:spPr>
          <a:xfrm>
            <a:off x="1432560" y="359898"/>
            <a:ext cx="7406640" cy="1472184"/>
          </a:xfrm>
        </p:spPr>
        <p:txBody>
          <a:bodyPr anchor="b"/>
          <a:lstStyle>
            <a:lvl1pPr algn="l">
              <a:defRPr/>
            </a:lvl1pPr>
            <a:extLst/>
          </a:lstStyle>
          <a:p>
            <a:r>
              <a:rPr kumimoji="0" lang="tr-TR" smtClean="0"/>
              <a:t>Asıl başlık stili için tıklatın</a:t>
            </a:r>
            <a:endParaRPr kumimoji="0" lang="en-US"/>
          </a:p>
        </p:txBody>
      </p:sp>
      <p:sp>
        <p:nvSpPr>
          <p:cNvPr id="22" name="21 Alt Başlık"/>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sp>
        <p:nvSpPr>
          <p:cNvPr id="7" name="6 Veri Yer Tutucusu"/>
          <p:cNvSpPr>
            <a:spLocks noGrp="1"/>
          </p:cNvSpPr>
          <p:nvPr>
            <p:ph type="dt" sz="half" idx="10"/>
          </p:nvPr>
        </p:nvSpPr>
        <p:spPr/>
        <p:txBody>
          <a:bodyPr/>
          <a:lstStyle>
            <a:extLst/>
          </a:lstStyle>
          <a:p>
            <a:fld id="{4FC0F2A9-12B5-4B8F-8960-6618D342082B}" type="datetimeFigureOut">
              <a:rPr lang="tr-TR" smtClean="0"/>
              <a:t>07.10.2016</a:t>
            </a:fld>
            <a:endParaRPr lang="tr-TR"/>
          </a:p>
        </p:txBody>
      </p:sp>
      <p:sp>
        <p:nvSpPr>
          <p:cNvPr id="20" name="19 Altbilgi Yer Tutucusu"/>
          <p:cNvSpPr>
            <a:spLocks noGrp="1"/>
          </p:cNvSpPr>
          <p:nvPr>
            <p:ph type="ftr" sz="quarter" idx="11"/>
          </p:nvPr>
        </p:nvSpPr>
        <p:spPr/>
        <p:txBody>
          <a:bodyPr/>
          <a:lstStyle>
            <a:extLst/>
          </a:lstStyle>
          <a:p>
            <a:endParaRPr lang="tr-TR"/>
          </a:p>
        </p:txBody>
      </p:sp>
      <p:sp>
        <p:nvSpPr>
          <p:cNvPr id="10" name="9 Slayt Numarası Yer Tutucusu"/>
          <p:cNvSpPr>
            <a:spLocks noGrp="1"/>
          </p:cNvSpPr>
          <p:nvPr>
            <p:ph type="sldNum" sz="quarter" idx="12"/>
          </p:nvPr>
        </p:nvSpPr>
        <p:spPr/>
        <p:txBody>
          <a:bodyPr/>
          <a:lstStyle>
            <a:extLst/>
          </a:lstStyle>
          <a:p>
            <a:fld id="{5685F97E-8241-45FC-9930-1679A2DD8497}" type="slidenum">
              <a:rPr lang="tr-TR" smtClean="0"/>
              <a:t>‹#›</a:t>
            </a:fld>
            <a:endParaRPr lang="tr-TR"/>
          </a:p>
        </p:txBody>
      </p:sp>
      <p:sp>
        <p:nvSpPr>
          <p:cNvPr id="8" name="7 Oval"/>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Oval"/>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4FC0F2A9-12B5-4B8F-8960-6618D342082B}" type="datetimeFigureOut">
              <a:rPr lang="tr-TR" smtClean="0"/>
              <a:t>07.10.2016</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5685F97E-8241-45FC-9930-1679A2DD8497}"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858000" y="274639"/>
            <a:ext cx="1828800" cy="5851525"/>
          </a:xfrm>
        </p:spPr>
        <p:txBody>
          <a:bodyPr vert="eaVert"/>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1143000" y="274640"/>
            <a:ext cx="5562600" cy="5851525"/>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4FC0F2A9-12B5-4B8F-8960-6618D342082B}" type="datetimeFigureOut">
              <a:rPr lang="tr-TR" smtClean="0"/>
              <a:t>07.10.2016</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5685F97E-8241-45FC-9930-1679A2DD8497}"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4FC0F2A9-12B5-4B8F-8960-6618D342082B}" type="datetimeFigureOut">
              <a:rPr lang="tr-TR" smtClean="0"/>
              <a:t>07.10.2016</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5685F97E-8241-45FC-9930-1679A2DD8497}"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6 Dikdörtgen"/>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Başlık"/>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extLst/>
          </a:lstStyle>
          <a:p>
            <a:fld id="{4FC0F2A9-12B5-4B8F-8960-6618D342082B}" type="datetimeFigureOut">
              <a:rPr lang="tr-TR" smtClean="0"/>
              <a:t>07.10.2016</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5685F97E-8241-45FC-9930-1679A2DD8497}" type="slidenum">
              <a:rPr lang="tr-TR" smtClean="0"/>
              <a:t>‹#›</a:t>
            </a:fld>
            <a:endParaRPr lang="tr-TR"/>
          </a:p>
        </p:txBody>
      </p:sp>
      <p:sp>
        <p:nvSpPr>
          <p:cNvPr id="10" name="9 Dikdörtgen"/>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Oval"/>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Oval"/>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1435608" y="274320"/>
            <a:ext cx="7498080" cy="1143000"/>
          </a:xfrm>
        </p:spPr>
        <p:txBody>
          <a:bodyPr/>
          <a:lstStyle>
            <a:extLst/>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4FC0F2A9-12B5-4B8F-8960-6618D342082B}" type="datetimeFigureOut">
              <a:rPr lang="tr-TR" smtClean="0"/>
              <a:t>07.10.2016</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5685F97E-8241-45FC-9930-1679A2DD8497}"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extLst/>
          </a:lstStyle>
          <a:p>
            <a:fld id="{4FC0F2A9-12B5-4B8F-8960-6618D342082B}" type="datetimeFigureOut">
              <a:rPr lang="tr-TR" smtClean="0"/>
              <a:t>07.10.2016</a:t>
            </a:fld>
            <a:endParaRPr lang="tr-TR"/>
          </a:p>
        </p:txBody>
      </p:sp>
      <p:sp>
        <p:nvSpPr>
          <p:cNvPr id="8" name="7 Altbilgi Yer Tutucusu"/>
          <p:cNvSpPr>
            <a:spLocks noGrp="1"/>
          </p:cNvSpPr>
          <p:nvPr>
            <p:ph type="ftr" sz="quarter" idx="11"/>
          </p:nvPr>
        </p:nvSpPr>
        <p:spPr/>
        <p:txBody>
          <a:bodyPr/>
          <a:lstStyle>
            <a:extLst/>
          </a:lstStyle>
          <a:p>
            <a:endParaRPr lang="tr-TR"/>
          </a:p>
        </p:txBody>
      </p:sp>
      <p:sp>
        <p:nvSpPr>
          <p:cNvPr id="9" name="8 Slayt Numarası Yer Tutucusu"/>
          <p:cNvSpPr>
            <a:spLocks noGrp="1"/>
          </p:cNvSpPr>
          <p:nvPr>
            <p:ph type="sldNum" sz="quarter" idx="12"/>
          </p:nvPr>
        </p:nvSpPr>
        <p:spPr/>
        <p:txBody>
          <a:bodyPr/>
          <a:lstStyle>
            <a:extLst/>
          </a:lstStyle>
          <a:p>
            <a:fld id="{5685F97E-8241-45FC-9930-1679A2DD8497}"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1435608" y="274320"/>
            <a:ext cx="7498080" cy="1143000"/>
          </a:xfrm>
        </p:spPr>
        <p:txBody>
          <a:bodyPr anchor="ctr"/>
          <a:lstStyle>
            <a:extLst/>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extLst/>
          </a:lstStyle>
          <a:p>
            <a:fld id="{4FC0F2A9-12B5-4B8F-8960-6618D342082B}" type="datetimeFigureOut">
              <a:rPr lang="tr-TR" smtClean="0"/>
              <a:t>07.10.2016</a:t>
            </a:fld>
            <a:endParaRPr lang="tr-TR"/>
          </a:p>
        </p:txBody>
      </p:sp>
      <p:sp>
        <p:nvSpPr>
          <p:cNvPr id="4" name="3 Altbilgi Yer Tutucusu"/>
          <p:cNvSpPr>
            <a:spLocks noGrp="1"/>
          </p:cNvSpPr>
          <p:nvPr>
            <p:ph type="ftr" sz="quarter" idx="11"/>
          </p:nvPr>
        </p:nvSpPr>
        <p:spPr/>
        <p:txBody>
          <a:bodyPr/>
          <a:lstStyle>
            <a:extLst/>
          </a:lstStyle>
          <a:p>
            <a:endParaRPr lang="tr-TR"/>
          </a:p>
        </p:txBody>
      </p:sp>
      <p:sp>
        <p:nvSpPr>
          <p:cNvPr id="5" name="4 Slayt Numarası Yer Tutucusu"/>
          <p:cNvSpPr>
            <a:spLocks noGrp="1"/>
          </p:cNvSpPr>
          <p:nvPr>
            <p:ph type="sldNum" sz="quarter" idx="12"/>
          </p:nvPr>
        </p:nvSpPr>
        <p:spPr/>
        <p:txBody>
          <a:bodyPr/>
          <a:lstStyle>
            <a:extLst/>
          </a:lstStyle>
          <a:p>
            <a:fld id="{5685F97E-8241-45FC-9930-1679A2DD8497}"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4 Dikdörtgen"/>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Veri Yer Tutucusu"/>
          <p:cNvSpPr>
            <a:spLocks noGrp="1"/>
          </p:cNvSpPr>
          <p:nvPr>
            <p:ph type="dt" sz="half" idx="10"/>
          </p:nvPr>
        </p:nvSpPr>
        <p:spPr/>
        <p:txBody>
          <a:bodyPr/>
          <a:lstStyle>
            <a:extLst/>
          </a:lstStyle>
          <a:p>
            <a:fld id="{4FC0F2A9-12B5-4B8F-8960-6618D342082B}" type="datetimeFigureOut">
              <a:rPr lang="tr-TR" smtClean="0"/>
              <a:t>07.10.2016</a:t>
            </a:fld>
            <a:endParaRPr lang="tr-TR"/>
          </a:p>
        </p:txBody>
      </p:sp>
      <p:sp>
        <p:nvSpPr>
          <p:cNvPr id="3" name="2 Altbilgi Yer Tutucusu"/>
          <p:cNvSpPr>
            <a:spLocks noGrp="1"/>
          </p:cNvSpPr>
          <p:nvPr>
            <p:ph type="ftr" sz="quarter" idx="11"/>
          </p:nvPr>
        </p:nvSpPr>
        <p:spPr/>
        <p:txBody>
          <a:bodyPr/>
          <a:lstStyle>
            <a:extLst/>
          </a:lstStyle>
          <a:p>
            <a:endParaRPr lang="tr-TR"/>
          </a:p>
        </p:txBody>
      </p:sp>
      <p:sp>
        <p:nvSpPr>
          <p:cNvPr id="4" name="3 Slayt Numarası Yer Tutucusu"/>
          <p:cNvSpPr>
            <a:spLocks noGrp="1"/>
          </p:cNvSpPr>
          <p:nvPr>
            <p:ph type="sldNum" sz="quarter" idx="12"/>
          </p:nvPr>
        </p:nvSpPr>
        <p:spPr/>
        <p:txBody>
          <a:bodyPr/>
          <a:lstStyle>
            <a:extLst/>
          </a:lstStyle>
          <a:p>
            <a:fld id="{5685F97E-8241-45FC-9930-1679A2DD8497}" type="slidenum">
              <a:rPr lang="tr-TR" smtClean="0"/>
              <a:t>‹#›</a:t>
            </a:fld>
            <a:endParaRPr lang="tr-TR"/>
          </a:p>
        </p:txBody>
      </p:sp>
      <p:sp>
        <p:nvSpPr>
          <p:cNvPr id="6" name="5 Dikdörtgen"/>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4FC0F2A9-12B5-4B8F-8960-6618D342082B}" type="datetimeFigureOut">
              <a:rPr lang="tr-TR" smtClean="0"/>
              <a:t>07.10.2016</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5685F97E-8241-45FC-9930-1679A2DD8497}"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extLst/>
          </a:lstStyle>
          <a:p>
            <a:fld id="{4FC0F2A9-12B5-4B8F-8960-6618D342082B}" type="datetimeFigureOut">
              <a:rPr lang="tr-TR" smtClean="0"/>
              <a:t>07.10.2016</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5685F97E-8241-45FC-9930-1679A2DD8497}" type="slidenum">
              <a:rPr lang="tr-TR" smtClean="0"/>
              <a:t>‹#›</a:t>
            </a:fld>
            <a:endParaRPr lang="tr-TR"/>
          </a:p>
        </p:txBody>
      </p:sp>
      <p:sp>
        <p:nvSpPr>
          <p:cNvPr id="8" name="7 Dikdörtgen"/>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2 Resim Yer Tutucusu"/>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tr-TR" smtClean="0"/>
              <a:t>Resim eklemek için simgeyi tıklatın</a:t>
            </a:r>
            <a:endParaRPr kumimoji="0" lang="en-US" dirty="0"/>
          </a:p>
        </p:txBody>
      </p:sp>
      <p:sp>
        <p:nvSpPr>
          <p:cNvPr id="9" name="8 Akış Çizelgesi: İşlem"/>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Akış Çizelgesi: İşlem"/>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3 Metin Yer Tutucusu"/>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Pasta"/>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Oval"/>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Halka"/>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11 Dikdörtgen"/>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4 Başlık Yer Tutucusu"/>
          <p:cNvSpPr>
            <a:spLocks noGrp="1"/>
          </p:cNvSpPr>
          <p:nvPr>
            <p:ph type="title"/>
          </p:nvPr>
        </p:nvSpPr>
        <p:spPr>
          <a:xfrm>
            <a:off x="1435608" y="274638"/>
            <a:ext cx="7498080" cy="1143000"/>
          </a:xfrm>
          <a:prstGeom prst="rect">
            <a:avLst/>
          </a:prstGeom>
        </p:spPr>
        <p:txBody>
          <a:bodyPr anchor="ctr">
            <a:normAutofit/>
          </a:bodyPr>
          <a:lstStyle>
            <a:extLst/>
          </a:lstStyle>
          <a:p>
            <a:r>
              <a:rPr kumimoji="0" lang="tr-TR" smtClean="0"/>
              <a:t>Asıl başlık stili için tıklatın</a:t>
            </a:r>
            <a:endParaRPr kumimoji="0" lang="en-US"/>
          </a:p>
        </p:txBody>
      </p:sp>
      <p:sp>
        <p:nvSpPr>
          <p:cNvPr id="9" name="8 Metin Yer Tutucusu"/>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24" name="23 Veri Yer Tutucusu"/>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4FC0F2A9-12B5-4B8F-8960-6618D342082B}" type="datetimeFigureOut">
              <a:rPr lang="tr-TR" smtClean="0"/>
              <a:t>07.10.2016</a:t>
            </a:fld>
            <a:endParaRPr lang="tr-TR"/>
          </a:p>
        </p:txBody>
      </p:sp>
      <p:sp>
        <p:nvSpPr>
          <p:cNvPr id="10" name="9 Altbilgi Yer Tutucusu"/>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tr-TR"/>
          </a:p>
        </p:txBody>
      </p:sp>
      <p:sp>
        <p:nvSpPr>
          <p:cNvPr id="22" name="21 Slayt Numarası Yer Tutucusu"/>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5685F97E-8241-45FC-9930-1679A2DD8497}" type="slidenum">
              <a:rPr lang="tr-TR" smtClean="0"/>
              <a:t>‹#›</a:t>
            </a:fld>
            <a:endParaRPr lang="tr-TR"/>
          </a:p>
        </p:txBody>
      </p:sp>
      <p:sp>
        <p:nvSpPr>
          <p:cNvPr id="15" name="14 Dikdörtgen"/>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1432560" y="1850064"/>
            <a:ext cx="7406640" cy="4099216"/>
          </a:xfrm>
        </p:spPr>
        <p:txBody>
          <a:bodyPr/>
          <a:lstStyle/>
          <a:p>
            <a:pPr algn="just">
              <a:lnSpc>
                <a:spcPct val="150000"/>
              </a:lnSpc>
            </a:pPr>
            <a:r>
              <a:rPr lang="tr-TR" b="1" cap="small" dirty="0" smtClean="0"/>
              <a:t>AMAÇ</a:t>
            </a:r>
            <a:endParaRPr lang="tr-TR" dirty="0" smtClean="0"/>
          </a:p>
          <a:p>
            <a:pPr algn="just">
              <a:lnSpc>
                <a:spcPct val="150000"/>
              </a:lnSpc>
            </a:pPr>
            <a:r>
              <a:rPr lang="tr-TR" dirty="0" smtClean="0"/>
              <a:t>	Bilgisayarın donanım parçalarını öğrenebilmek.</a:t>
            </a:r>
          </a:p>
          <a:p>
            <a:pPr algn="just">
              <a:lnSpc>
                <a:spcPct val="150000"/>
              </a:lnSpc>
            </a:pPr>
            <a:r>
              <a:rPr lang="tr-TR" b="1" cap="small" dirty="0" smtClean="0"/>
              <a:t>ARAŞTIRMA</a:t>
            </a:r>
            <a:endParaRPr lang="tr-TR" dirty="0" smtClean="0"/>
          </a:p>
          <a:p>
            <a:pPr algn="just">
              <a:lnSpc>
                <a:spcPct val="150000"/>
              </a:lnSpc>
            </a:pPr>
            <a:r>
              <a:rPr lang="tr-TR" b="1" cap="small" dirty="0" smtClean="0"/>
              <a:t>	</a:t>
            </a:r>
            <a:r>
              <a:rPr lang="tr-TR" dirty="0" smtClean="0"/>
              <a:t>Bilgisayarın donanım parçaları hakkında bilgi toplayınız.</a:t>
            </a:r>
          </a:p>
          <a:p>
            <a:pPr algn="just">
              <a:lnSpc>
                <a:spcPct val="150000"/>
              </a:lnSpc>
            </a:pPr>
            <a:endParaRPr lang="tr-TR" dirty="0"/>
          </a:p>
        </p:txBody>
      </p:sp>
      <p:sp>
        <p:nvSpPr>
          <p:cNvPr id="4" name="1 Başlık"/>
          <p:cNvSpPr>
            <a:spLocks noGrp="1"/>
          </p:cNvSpPr>
          <p:nvPr>
            <p:ph type="ctrTitle"/>
          </p:nvPr>
        </p:nvSpPr>
        <p:spPr/>
        <p:txBody>
          <a:bodyPr>
            <a:normAutofit/>
          </a:bodyPr>
          <a:lstStyle/>
          <a:p>
            <a:r>
              <a:rPr lang="tr-TR" sz="3600" dirty="0" smtClean="0"/>
              <a:t>BİLGİSAYAR DONANIMI DERSİ </a:t>
            </a:r>
            <a:r>
              <a:rPr lang="tr-TR" sz="1400" dirty="0" smtClean="0"/>
              <a:t>(11.HAFTA</a:t>
            </a:r>
            <a:r>
              <a:rPr lang="tr-TR" sz="1400" dirty="0" smtClean="0"/>
              <a:t>)</a:t>
            </a:r>
            <a:endParaRPr lang="tr-TR" sz="36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pPr lvl="0" algn="just">
              <a:lnSpc>
                <a:spcPct val="150000"/>
              </a:lnSpc>
            </a:pPr>
            <a:r>
              <a:rPr lang="tr-TR" sz="2000" dirty="0" smtClean="0"/>
              <a:t>LCD ekran</a:t>
            </a:r>
          </a:p>
          <a:p>
            <a:pPr algn="just">
              <a:lnSpc>
                <a:spcPct val="150000"/>
              </a:lnSpc>
              <a:buNone/>
            </a:pPr>
            <a:r>
              <a:rPr lang="tr-TR" sz="2000" dirty="0" smtClean="0"/>
              <a:t>E</a:t>
            </a:r>
            <a:r>
              <a:rPr lang="tr-TR" sz="2000" dirty="0" smtClean="0"/>
              <a:t>lektrikle</a:t>
            </a:r>
            <a:r>
              <a:rPr lang="tr-TR" sz="2000" dirty="0" smtClean="0"/>
              <a:t> kutuplanan sıvının ışığı tek fazlı geçirmesi ve önüne eklenen bir kutuplanma filtresi ile gözle görülebilmesi ilkesine dayanan bir görüntü teknolojisidir.</a:t>
            </a:r>
          </a:p>
          <a:p>
            <a:pPr algn="just">
              <a:lnSpc>
                <a:spcPct val="150000"/>
              </a:lnSpc>
              <a:buNone/>
            </a:pPr>
            <a:r>
              <a:rPr lang="tr-TR" sz="2000" dirty="0" smtClean="0"/>
              <a:t>LCD '</a:t>
            </a:r>
            <a:r>
              <a:rPr lang="tr-TR" sz="2000" dirty="0" err="1" smtClean="0"/>
              <a:t>lerin</a:t>
            </a:r>
            <a:r>
              <a:rPr lang="tr-TR" sz="2000" dirty="0" smtClean="0"/>
              <a:t> yapısı yandaki resimde görüldüğü gibi farklı katmanlardan oluşmaktadır. LCD katmanları bir araya geldiklerinde paneller meydana gelir. </a:t>
            </a:r>
            <a:endParaRPr lang="tr-TR" sz="2000" dirty="0"/>
          </a:p>
        </p:txBody>
      </p:sp>
      <p:pic>
        <p:nvPicPr>
          <p:cNvPr id="4" name="3 Resim" descr="LCD Yapısı Katmanları"/>
          <p:cNvPicPr/>
          <p:nvPr/>
        </p:nvPicPr>
        <p:blipFill>
          <a:blip r:embed="rId2" cstate="print"/>
          <a:srcRect/>
          <a:stretch>
            <a:fillRect/>
          </a:stretch>
        </p:blipFill>
        <p:spPr bwMode="auto">
          <a:xfrm>
            <a:off x="6084168" y="4375864"/>
            <a:ext cx="2860040" cy="2509520"/>
          </a:xfrm>
          <a:prstGeom prst="rect">
            <a:avLst/>
          </a:prstGeom>
          <a:noFill/>
          <a:ln w="9525">
            <a:solidFill>
              <a:schemeClr val="tx1"/>
            </a:solid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pPr lvl="0" algn="just">
              <a:lnSpc>
                <a:spcPct val="150000"/>
              </a:lnSpc>
            </a:pPr>
            <a:r>
              <a:rPr lang="tr-TR" sz="2400" dirty="0" smtClean="0"/>
              <a:t>LED ekran</a:t>
            </a:r>
          </a:p>
          <a:p>
            <a:pPr algn="just">
              <a:lnSpc>
                <a:spcPct val="150000"/>
              </a:lnSpc>
              <a:buNone/>
            </a:pPr>
            <a:r>
              <a:rPr lang="tr-TR" sz="2400" dirty="0" smtClean="0"/>
              <a:t>Yarı iletken malzemeden oluşan ışık kaynağıdır. Düşük güç, daha ince, daha parlak, yüksek kontrast gibi avantajları vardır. LCD ekran yapısına sahiptir. </a:t>
            </a:r>
          </a:p>
          <a:p>
            <a:pPr algn="just">
              <a:lnSpc>
                <a:spcPct val="150000"/>
              </a:lnSpc>
            </a:pPr>
            <a:endParaRPr lang="tr-TR" sz="2400" dirty="0"/>
          </a:p>
        </p:txBody>
      </p:sp>
      <p:pic>
        <p:nvPicPr>
          <p:cNvPr id="4" name="3 Resim" descr="http://www.nenedirvikipedi.com/wp-content/uploads/2014/02/LED-TV-Teknolojisi.jpg"/>
          <p:cNvPicPr/>
          <p:nvPr/>
        </p:nvPicPr>
        <p:blipFill>
          <a:blip r:embed="rId2" cstate="print"/>
          <a:srcRect t="7261" b="8581"/>
          <a:stretch>
            <a:fillRect/>
          </a:stretch>
        </p:blipFill>
        <p:spPr bwMode="auto">
          <a:xfrm>
            <a:off x="4188829" y="3713714"/>
            <a:ext cx="4559635" cy="2883638"/>
          </a:xfrm>
          <a:prstGeom prst="rect">
            <a:avLst/>
          </a:prstGeom>
          <a:noFill/>
          <a:ln w="9525">
            <a:solidFill>
              <a:schemeClr val="tx1"/>
            </a:solid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pPr lvl="0" algn="just">
              <a:lnSpc>
                <a:spcPct val="150000"/>
              </a:lnSpc>
            </a:pPr>
            <a:r>
              <a:rPr lang="tr-TR" sz="2400" dirty="0" smtClean="0"/>
              <a:t>OLED ekran</a:t>
            </a:r>
          </a:p>
          <a:p>
            <a:pPr algn="just">
              <a:lnSpc>
                <a:spcPct val="150000"/>
              </a:lnSpc>
              <a:buNone/>
            </a:pPr>
            <a:r>
              <a:rPr lang="tr-TR" sz="2400" dirty="0" smtClean="0"/>
              <a:t>LED kelimesine Organik eklenmesiyle oluşur. Organik LED elektrik akımı uygulandığında ışık yayan organik bileşenlerden oluşan film tabakadır. </a:t>
            </a:r>
            <a:endParaRPr lang="tr-TR" sz="2400" dirty="0"/>
          </a:p>
        </p:txBody>
      </p:sp>
      <p:pic>
        <p:nvPicPr>
          <p:cNvPr id="4" name="3 Resim" descr="http://www.informatics.buzdo.com/_images/f202-4a.gif"/>
          <p:cNvPicPr/>
          <p:nvPr/>
        </p:nvPicPr>
        <p:blipFill>
          <a:blip r:embed="rId2" cstate="print"/>
          <a:srcRect/>
          <a:stretch>
            <a:fillRect/>
          </a:stretch>
        </p:blipFill>
        <p:spPr bwMode="auto">
          <a:xfrm>
            <a:off x="4932040" y="3861048"/>
            <a:ext cx="3763645" cy="2668905"/>
          </a:xfrm>
          <a:prstGeom prst="rect">
            <a:avLst/>
          </a:prstGeom>
          <a:noFill/>
          <a:ln w="9525">
            <a:solidFill>
              <a:schemeClr val="tx1"/>
            </a:solid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62500" lnSpcReduction="20000"/>
          </a:bodyPr>
          <a:lstStyle/>
          <a:p>
            <a:pPr algn="just">
              <a:lnSpc>
                <a:spcPct val="160000"/>
              </a:lnSpc>
              <a:buNone/>
            </a:pPr>
            <a:r>
              <a:rPr lang="tr-TR" b="1" dirty="0" smtClean="0"/>
              <a:t>Ekran parametreleri</a:t>
            </a:r>
            <a:endParaRPr lang="tr-TR" dirty="0" smtClean="0"/>
          </a:p>
          <a:p>
            <a:pPr algn="just">
              <a:lnSpc>
                <a:spcPct val="160000"/>
              </a:lnSpc>
            </a:pPr>
            <a:r>
              <a:rPr lang="tr-TR" b="1" dirty="0" smtClean="0"/>
              <a:t>Çözünürlük:</a:t>
            </a:r>
            <a:r>
              <a:rPr lang="tr-TR" dirty="0" smtClean="0"/>
              <a:t> Ekrandaki görüntünün kaç pikselden oluşacağının ölçüsüdür. </a:t>
            </a:r>
          </a:p>
          <a:p>
            <a:pPr algn="just">
              <a:lnSpc>
                <a:spcPct val="160000"/>
              </a:lnSpc>
            </a:pPr>
            <a:r>
              <a:rPr lang="tr-TR" b="1" dirty="0" smtClean="0"/>
              <a:t>Çoklu çözünürlük:</a:t>
            </a:r>
            <a:r>
              <a:rPr lang="tr-TR" dirty="0" smtClean="0"/>
              <a:t> CRT ekranlara özgü bir özelliktir.</a:t>
            </a:r>
          </a:p>
          <a:p>
            <a:pPr algn="just">
              <a:lnSpc>
                <a:spcPct val="160000"/>
              </a:lnSpc>
            </a:pPr>
            <a:r>
              <a:rPr lang="tr-TR" b="1" dirty="0" smtClean="0"/>
              <a:t>Ekran boyutu:</a:t>
            </a:r>
            <a:r>
              <a:rPr lang="tr-TR" dirty="0" smtClean="0"/>
              <a:t> Ekranın köşeden köşeye olan uzunluğudur. İnç ile ifade edilir. </a:t>
            </a:r>
          </a:p>
          <a:p>
            <a:pPr algn="just">
              <a:lnSpc>
                <a:spcPct val="160000"/>
              </a:lnSpc>
            </a:pPr>
            <a:r>
              <a:rPr lang="tr-TR" b="1" dirty="0" smtClean="0"/>
              <a:t>En/boy oranı:</a:t>
            </a:r>
            <a:r>
              <a:rPr lang="tr-TR" dirty="0" smtClean="0"/>
              <a:t> Bir resmin en ve boy oranını ifade eder. En:boy olarak iki sayıdan oluşur. </a:t>
            </a:r>
          </a:p>
          <a:p>
            <a:pPr algn="just">
              <a:lnSpc>
                <a:spcPct val="160000"/>
              </a:lnSpc>
            </a:pPr>
            <a:r>
              <a:rPr lang="tr-TR" b="1" dirty="0" smtClean="0"/>
              <a:t>Ekran tazeleme:</a:t>
            </a:r>
            <a:r>
              <a:rPr lang="tr-TR" dirty="0" smtClean="0"/>
              <a:t> Ekranın baştan aşağıya saniyede taranma sayısını gösterir. Birimi </a:t>
            </a:r>
            <a:r>
              <a:rPr lang="tr-TR" dirty="0" err="1" smtClean="0"/>
              <a:t>Hz’dir</a:t>
            </a:r>
            <a:r>
              <a:rPr lang="tr-TR" dirty="0" smtClean="0"/>
              <a:t>. </a:t>
            </a:r>
          </a:p>
          <a:p>
            <a:pPr algn="just">
              <a:lnSpc>
                <a:spcPct val="160000"/>
              </a:lnSpc>
            </a:pPr>
            <a:endParaRPr lang="tr-T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1435608" y="1447800"/>
            <a:ext cx="7498080" cy="5221560"/>
          </a:xfrm>
        </p:spPr>
        <p:txBody>
          <a:bodyPr>
            <a:normAutofit fontScale="62500" lnSpcReduction="20000"/>
          </a:bodyPr>
          <a:lstStyle/>
          <a:p>
            <a:pPr algn="just">
              <a:lnSpc>
                <a:spcPct val="170000"/>
              </a:lnSpc>
            </a:pPr>
            <a:r>
              <a:rPr lang="tr-TR" b="1" dirty="0" smtClean="0"/>
              <a:t>Ölü piksel:</a:t>
            </a:r>
            <a:r>
              <a:rPr lang="tr-TR" dirty="0" smtClean="0"/>
              <a:t> Görüntü değiştiği halde rengi değişmeyen piksellerdir. </a:t>
            </a:r>
          </a:p>
          <a:p>
            <a:pPr algn="just">
              <a:lnSpc>
                <a:spcPct val="170000"/>
              </a:lnSpc>
            </a:pPr>
            <a:r>
              <a:rPr lang="tr-TR" b="1" dirty="0" smtClean="0"/>
              <a:t>Renk derinliği:</a:t>
            </a:r>
            <a:r>
              <a:rPr lang="tr-TR" dirty="0" smtClean="0"/>
              <a:t> Ekranın gösterebileceği farklı renk sayısını ifade eder. </a:t>
            </a:r>
          </a:p>
          <a:p>
            <a:pPr algn="just">
              <a:lnSpc>
                <a:spcPct val="170000"/>
              </a:lnSpc>
            </a:pPr>
            <a:r>
              <a:rPr lang="tr-TR" b="1" dirty="0" smtClean="0"/>
              <a:t>Çıkışlar:</a:t>
            </a:r>
            <a:r>
              <a:rPr lang="tr-TR" dirty="0" smtClean="0"/>
              <a:t> Ekranlar, ekran kartındaki bağlantı noktalarıyla uyumlu olması gerekmektedir.</a:t>
            </a:r>
          </a:p>
          <a:p>
            <a:pPr algn="just">
              <a:lnSpc>
                <a:spcPct val="170000"/>
              </a:lnSpc>
            </a:pPr>
            <a:r>
              <a:rPr lang="tr-TR" b="1" dirty="0" smtClean="0"/>
              <a:t>Tepki süresi:</a:t>
            </a:r>
            <a:r>
              <a:rPr lang="tr-TR" dirty="0" smtClean="0"/>
              <a:t> Ekrandaki bir pikselin istenen rengi alması için geçen süreye denir. </a:t>
            </a:r>
          </a:p>
          <a:p>
            <a:pPr algn="just">
              <a:lnSpc>
                <a:spcPct val="170000"/>
              </a:lnSpc>
            </a:pPr>
            <a:r>
              <a:rPr lang="tr-TR" b="1" dirty="0" smtClean="0"/>
              <a:t>Parlaklık:</a:t>
            </a:r>
            <a:r>
              <a:rPr lang="tr-TR" dirty="0" smtClean="0"/>
              <a:t> Ekranın üretebildiği ışık miktarını ifade eder. </a:t>
            </a:r>
          </a:p>
          <a:p>
            <a:pPr algn="just">
              <a:lnSpc>
                <a:spcPct val="170000"/>
              </a:lnSpc>
            </a:pPr>
            <a:r>
              <a:rPr lang="tr-TR" b="1" dirty="0" smtClean="0"/>
              <a:t>Kontrast oranı:</a:t>
            </a:r>
            <a:r>
              <a:rPr lang="tr-TR" dirty="0" smtClean="0"/>
              <a:t> Ekran üzerindeki birbirine y</a:t>
            </a:r>
            <a:r>
              <a:rPr lang="tr-TR" dirty="0" smtClean="0"/>
              <a:t>akın </a:t>
            </a:r>
            <a:r>
              <a:rPr lang="tr-TR" dirty="0" smtClean="0"/>
              <a:t>tonlardaki renklerin ayırt edilmesini sağlayan bir özelliktir.</a:t>
            </a:r>
          </a:p>
          <a:p>
            <a:pPr algn="just">
              <a:lnSpc>
                <a:spcPct val="170000"/>
              </a:lnSpc>
            </a:pPr>
            <a:endParaRPr lang="tr-T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lvl="0" algn="just">
              <a:lnSpc>
                <a:spcPct val="150000"/>
              </a:lnSpc>
            </a:pPr>
            <a:r>
              <a:rPr lang="tr-TR" b="1" dirty="0" smtClean="0"/>
              <a:t>Yazıcılar</a:t>
            </a:r>
            <a:endParaRPr lang="tr-TR" dirty="0" smtClean="0"/>
          </a:p>
          <a:p>
            <a:pPr algn="just">
              <a:lnSpc>
                <a:spcPct val="150000"/>
              </a:lnSpc>
              <a:buNone/>
            </a:pPr>
            <a:r>
              <a:rPr lang="tr-TR" dirty="0" smtClean="0"/>
              <a:t>Program çıktılarını kağıt üzerine aktarmak için kullanılan donanım bileşenidir. Lazer, mürekkep püskürtmeli ve nokta vuruşlu olmak üzere üç çeşittir. </a:t>
            </a:r>
          </a:p>
          <a:p>
            <a:pPr algn="just">
              <a:lnSpc>
                <a:spcPct val="150000"/>
              </a:lnSpc>
              <a:buNone/>
            </a:pPr>
            <a:endParaRPr lang="tr-T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pPr lvl="0" algn="just">
              <a:lnSpc>
                <a:spcPct val="150000"/>
              </a:lnSpc>
            </a:pPr>
            <a:r>
              <a:rPr lang="tr-TR" sz="2400" dirty="0" smtClean="0"/>
              <a:t>Lazer yazıcılar</a:t>
            </a:r>
          </a:p>
          <a:p>
            <a:pPr algn="just">
              <a:lnSpc>
                <a:spcPct val="150000"/>
              </a:lnSpc>
              <a:buNone/>
            </a:pPr>
            <a:r>
              <a:rPr lang="tr-TR" sz="2400" dirty="0" smtClean="0"/>
              <a:t>Lazer yazıcılar (</a:t>
            </a:r>
            <a:r>
              <a:rPr lang="tr-TR" sz="2400" dirty="0" err="1" smtClean="0"/>
              <a:t>laser</a:t>
            </a:r>
            <a:r>
              <a:rPr lang="tr-TR" sz="2400" dirty="0" smtClean="0"/>
              <a:t> </a:t>
            </a:r>
            <a:r>
              <a:rPr lang="tr-TR" sz="2400" dirty="0" err="1" smtClean="0"/>
              <a:t>printers</a:t>
            </a:r>
            <a:r>
              <a:rPr lang="tr-TR" sz="2400" dirty="0" smtClean="0"/>
              <a:t>), günümüzün en iyi çözünürlüğü ve hızlı baskı yapan çevre birimleridir. Lazer yazıcı, bir bakıma bilgisayar kontrolündeki bir fotokopi makinesindir. </a:t>
            </a:r>
          </a:p>
          <a:p>
            <a:pPr algn="just">
              <a:lnSpc>
                <a:spcPct val="150000"/>
              </a:lnSpc>
            </a:pPr>
            <a:endParaRPr lang="tr-TR" sz="2400" dirty="0"/>
          </a:p>
        </p:txBody>
      </p:sp>
      <p:pic>
        <p:nvPicPr>
          <p:cNvPr id="4" name="3 Resim" descr="http://ademocut.com/wp-content/uploads/2014/01/lazer-yaz%C4%B1c%C4%B1-yap%C4%B1s%C4%B1.jpg"/>
          <p:cNvPicPr/>
          <p:nvPr/>
        </p:nvPicPr>
        <p:blipFill>
          <a:blip r:embed="rId2" cstate="print"/>
          <a:srcRect/>
          <a:stretch>
            <a:fillRect/>
          </a:stretch>
        </p:blipFill>
        <p:spPr bwMode="auto">
          <a:xfrm>
            <a:off x="5436096" y="3861048"/>
            <a:ext cx="3274695" cy="2689860"/>
          </a:xfrm>
          <a:prstGeom prst="rect">
            <a:avLst/>
          </a:prstGeom>
          <a:noFill/>
          <a:ln w="9525">
            <a:solidFill>
              <a:schemeClr val="tx1"/>
            </a:solidFill>
            <a:miter lim="800000"/>
            <a:headEnd/>
            <a:tailEnd/>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pPr lvl="0" algn="just">
              <a:lnSpc>
                <a:spcPct val="150000"/>
              </a:lnSpc>
            </a:pPr>
            <a:r>
              <a:rPr lang="tr-TR" sz="2000" dirty="0" smtClean="0"/>
              <a:t>Mürekkep püskürtmeli </a:t>
            </a:r>
            <a:r>
              <a:rPr lang="tr-TR" sz="2000" dirty="0" smtClean="0"/>
              <a:t>yazıcılar</a:t>
            </a:r>
          </a:p>
          <a:p>
            <a:pPr algn="just">
              <a:lnSpc>
                <a:spcPct val="150000"/>
              </a:lnSpc>
              <a:buNone/>
            </a:pPr>
            <a:r>
              <a:rPr lang="tr-TR" sz="2000" dirty="0" smtClean="0"/>
              <a:t>Mürekkep </a:t>
            </a:r>
            <a:r>
              <a:rPr lang="tr-TR" sz="2000" dirty="0" smtClean="0"/>
              <a:t>püskürtmeli yazıcılarda nokta matrisli yazıcılardandır. Ancak bu yazıcılar şerit kullanmazlar. Bunun yerine resmi ve karakterleri oluşturmak için vuruşsuz bir yöntem kullanırlar. Yazıcı kafası kâğıda değmez. Bunun yerine kafa kâğıda mürekkep damlacıkları püskürtür.</a:t>
            </a:r>
          </a:p>
          <a:p>
            <a:pPr algn="just">
              <a:lnSpc>
                <a:spcPct val="150000"/>
              </a:lnSpc>
            </a:pPr>
            <a:endParaRPr lang="tr-TR" sz="2000" dirty="0"/>
          </a:p>
        </p:txBody>
      </p:sp>
      <p:pic>
        <p:nvPicPr>
          <p:cNvPr id="4" name="3 Resim" descr="http://cdn.webtekno.com/custom/images/m%C3%BCrekkep-yaz%C4%B1c%C4%B1-yap%C4%B1s%C4%B1.jpg"/>
          <p:cNvPicPr/>
          <p:nvPr/>
        </p:nvPicPr>
        <p:blipFill>
          <a:blip r:embed="rId2" cstate="print"/>
          <a:srcRect/>
          <a:stretch>
            <a:fillRect/>
          </a:stretch>
        </p:blipFill>
        <p:spPr bwMode="auto">
          <a:xfrm>
            <a:off x="4355976" y="3933056"/>
            <a:ext cx="4536504" cy="2808312"/>
          </a:xfrm>
          <a:prstGeom prst="rect">
            <a:avLst/>
          </a:prstGeom>
          <a:noFill/>
          <a:ln w="9525">
            <a:solidFill>
              <a:schemeClr val="tx1"/>
            </a:solidFill>
            <a:miter lim="800000"/>
            <a:headEnd/>
            <a:tailEnd/>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dirty="0"/>
          </a:p>
        </p:txBody>
      </p:sp>
      <p:sp>
        <p:nvSpPr>
          <p:cNvPr id="3" name="2 İçerik Yer Tutucusu"/>
          <p:cNvSpPr>
            <a:spLocks noGrp="1"/>
          </p:cNvSpPr>
          <p:nvPr>
            <p:ph idx="1"/>
          </p:nvPr>
        </p:nvSpPr>
        <p:spPr/>
        <p:txBody>
          <a:bodyPr>
            <a:normAutofit/>
          </a:bodyPr>
          <a:lstStyle/>
          <a:p>
            <a:pPr lvl="0" algn="just">
              <a:lnSpc>
                <a:spcPct val="150000"/>
              </a:lnSpc>
            </a:pPr>
            <a:r>
              <a:rPr lang="tr-TR" sz="2800" dirty="0" smtClean="0"/>
              <a:t>Nokta vuruşlu yazıcı</a:t>
            </a:r>
          </a:p>
          <a:p>
            <a:pPr algn="just">
              <a:lnSpc>
                <a:spcPct val="150000"/>
              </a:lnSpc>
              <a:buNone/>
            </a:pPr>
            <a:r>
              <a:rPr lang="tr-TR" sz="2800" dirty="0" smtClean="0"/>
              <a:t>Nokta vuruşlu yazıcılarda yazıcı kafası bir matris şeklinde dizilmiş küçük iğneciklerden (mikro çekiçlerden) oluşur. </a:t>
            </a:r>
            <a:endParaRPr lang="tr-TR" sz="2800" dirty="0"/>
          </a:p>
        </p:txBody>
      </p:sp>
      <p:pic>
        <p:nvPicPr>
          <p:cNvPr id="4" name="3 Resim" descr="http://www.tech-worm.com/wp-content/uploads/2016/04/nokta-vuru%C5%9Flu-yaz%C4%B1c%C4%B1-%C3%A7al%C4%B1%C5%9Fma-prensibi.jpg"/>
          <p:cNvPicPr/>
          <p:nvPr/>
        </p:nvPicPr>
        <p:blipFill>
          <a:blip r:embed="rId2" cstate="print"/>
          <a:srcRect/>
          <a:stretch>
            <a:fillRect/>
          </a:stretch>
        </p:blipFill>
        <p:spPr bwMode="auto">
          <a:xfrm>
            <a:off x="1115616" y="4221088"/>
            <a:ext cx="4125595" cy="2530475"/>
          </a:xfrm>
          <a:prstGeom prst="rect">
            <a:avLst/>
          </a:prstGeom>
          <a:noFill/>
          <a:ln w="9525">
            <a:noFill/>
            <a:miter lim="800000"/>
            <a:headEnd/>
            <a:tailEnd/>
          </a:ln>
        </p:spPr>
      </p:pic>
      <p:pic>
        <p:nvPicPr>
          <p:cNvPr id="5" name="4 Resim" descr="http://www.sinavevi.net/wp-content/uploads/nokta.jpg"/>
          <p:cNvPicPr/>
          <p:nvPr/>
        </p:nvPicPr>
        <p:blipFill>
          <a:blip r:embed="rId3" cstate="print"/>
          <a:srcRect l="1506" t="2123" r="1888" b="2342"/>
          <a:stretch>
            <a:fillRect/>
          </a:stretch>
        </p:blipFill>
        <p:spPr bwMode="auto">
          <a:xfrm>
            <a:off x="5580112" y="4005064"/>
            <a:ext cx="3491880" cy="2708920"/>
          </a:xfrm>
          <a:prstGeom prst="rect">
            <a:avLst/>
          </a:prstGeom>
          <a:noFill/>
          <a:ln w="9525">
            <a:noFill/>
            <a:miter lim="800000"/>
            <a:headEnd/>
            <a:tailEnd/>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TEŞEKKÜRLER</a:t>
            </a:r>
            <a:endParaRPr lang="tr-TR" dirty="0"/>
          </a:p>
        </p:txBody>
      </p:sp>
      <p:sp>
        <p:nvSpPr>
          <p:cNvPr id="3" name="2 İçerik Yer Tutucusu"/>
          <p:cNvSpPr>
            <a:spLocks noGrp="1"/>
          </p:cNvSpPr>
          <p:nvPr>
            <p:ph idx="1"/>
          </p:nvPr>
        </p:nvSpPr>
        <p:spPr/>
        <p:txBody>
          <a:bodyPr/>
          <a:lstStyle/>
          <a:p>
            <a:endParaRPr lang="tr-T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pPr lvl="0"/>
            <a:r>
              <a:rPr lang="tr-TR" sz="2800" b="1" cap="small" dirty="0" smtClean="0"/>
              <a:t>BİLGİSAYARIN DONANIM </a:t>
            </a:r>
            <a:r>
              <a:rPr lang="tr-TR" sz="2800" b="1" cap="small" dirty="0" smtClean="0"/>
              <a:t>PARÇALARI</a:t>
            </a:r>
            <a:endParaRPr lang="tr-TR" sz="2800" dirty="0"/>
          </a:p>
        </p:txBody>
      </p:sp>
      <p:sp>
        <p:nvSpPr>
          <p:cNvPr id="3" name="2 İçerik Yer Tutucusu"/>
          <p:cNvSpPr>
            <a:spLocks noGrp="1"/>
          </p:cNvSpPr>
          <p:nvPr>
            <p:ph idx="1"/>
          </p:nvPr>
        </p:nvSpPr>
        <p:spPr/>
        <p:txBody>
          <a:bodyPr>
            <a:normAutofit/>
          </a:bodyPr>
          <a:lstStyle/>
          <a:p>
            <a:pPr lvl="0" algn="just">
              <a:lnSpc>
                <a:spcPct val="150000"/>
              </a:lnSpc>
            </a:pPr>
            <a:r>
              <a:rPr lang="tr-TR" sz="2000" b="1" dirty="0" smtClean="0"/>
              <a:t>Ekran kartı</a:t>
            </a:r>
            <a:endParaRPr lang="tr-TR" sz="2000" dirty="0" smtClean="0"/>
          </a:p>
          <a:p>
            <a:pPr algn="just">
              <a:lnSpc>
                <a:spcPct val="150000"/>
              </a:lnSpc>
              <a:buNone/>
            </a:pPr>
            <a:r>
              <a:rPr lang="tr-TR" sz="2000" dirty="0" smtClean="0"/>
              <a:t>	Bilgisayarlarda </a:t>
            </a:r>
            <a:r>
              <a:rPr lang="tr-TR" sz="2000" dirty="0" smtClean="0"/>
              <a:t>herhangi bir işlem yapılırken, yapılan işlemi bilgisayarın ekranında görmek mümkündür. Elde edilen işlemlerin sonuçlarının alındığı ortam veya cihazlara, çıkış ünitesine ekran kartı denilmektedir.</a:t>
            </a:r>
            <a:endParaRPr lang="tr-TR" sz="2000" dirty="0"/>
          </a:p>
        </p:txBody>
      </p:sp>
      <p:pic>
        <p:nvPicPr>
          <p:cNvPr id="4" name="3 Resim" descr="http://e-bergi.com/media/images/2008-Temmuz-ek2.jpg"/>
          <p:cNvPicPr/>
          <p:nvPr/>
        </p:nvPicPr>
        <p:blipFill>
          <a:blip r:embed="rId2" cstate="print"/>
          <a:srcRect/>
          <a:stretch>
            <a:fillRect/>
          </a:stretch>
        </p:blipFill>
        <p:spPr bwMode="auto">
          <a:xfrm>
            <a:off x="4355976" y="3645024"/>
            <a:ext cx="4435992" cy="2899602"/>
          </a:xfrm>
          <a:prstGeom prst="rect">
            <a:avLst/>
          </a:prstGeom>
          <a:noFill/>
          <a:ln w="9525">
            <a:solidFill>
              <a:schemeClr val="tx1"/>
            </a:solid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lgn="just">
              <a:lnSpc>
                <a:spcPct val="150000"/>
              </a:lnSpc>
              <a:buNone/>
            </a:pPr>
            <a:r>
              <a:rPr lang="tr-TR" dirty="0" smtClean="0"/>
              <a:t>	Ekran </a:t>
            </a:r>
            <a:r>
              <a:rPr lang="tr-TR" dirty="0" smtClean="0"/>
              <a:t>kartı, diğer bir adıyla grafik kartları, bilgisayar monitöründeki her türlü yazı, grafik, resim, film gibi şekillerin oluşturulmasında işlemci ile monitör arasında görev yapan adaptörlerdir. </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47500" lnSpcReduction="20000"/>
          </a:bodyPr>
          <a:lstStyle/>
          <a:p>
            <a:pPr algn="just">
              <a:lnSpc>
                <a:spcPct val="170000"/>
              </a:lnSpc>
            </a:pPr>
            <a:r>
              <a:rPr lang="tr-TR" b="1" dirty="0" smtClean="0"/>
              <a:t>Ekran kartı parametreleri</a:t>
            </a:r>
            <a:endParaRPr lang="tr-TR" dirty="0" smtClean="0"/>
          </a:p>
          <a:p>
            <a:pPr algn="just">
              <a:lnSpc>
                <a:spcPct val="170000"/>
              </a:lnSpc>
            </a:pPr>
            <a:r>
              <a:rPr lang="tr-TR" b="1" dirty="0" smtClean="0"/>
              <a:t>Çözünürlük:</a:t>
            </a:r>
            <a:r>
              <a:rPr lang="tr-TR" dirty="0" smtClean="0"/>
              <a:t> Her ekran görüntüsü piksel denilen noktalardan oluşur. Ne kadar çok nokta varsa o kadar çok ayrıntı gösterilir. </a:t>
            </a:r>
            <a:endParaRPr lang="tr-TR" dirty="0" smtClean="0"/>
          </a:p>
          <a:p>
            <a:pPr algn="just">
              <a:lnSpc>
                <a:spcPct val="170000"/>
              </a:lnSpc>
            </a:pPr>
            <a:r>
              <a:rPr lang="tr-TR" b="1" dirty="0" smtClean="0"/>
              <a:t>Desteklenen </a:t>
            </a:r>
            <a:r>
              <a:rPr lang="tr-TR" b="1" dirty="0" smtClean="0"/>
              <a:t>API sürümü:</a:t>
            </a:r>
            <a:r>
              <a:rPr lang="tr-TR" dirty="0" smtClean="0"/>
              <a:t> Grafik </a:t>
            </a:r>
            <a:r>
              <a:rPr lang="tr-TR" dirty="0" err="1" smtClean="0"/>
              <a:t>API’ler</a:t>
            </a:r>
            <a:r>
              <a:rPr lang="tr-TR" dirty="0" smtClean="0"/>
              <a:t>, donanım özelliklerini kullanarak hızlı ve yüksek </a:t>
            </a:r>
            <a:r>
              <a:rPr lang="tr-TR" dirty="0" err="1" smtClean="0"/>
              <a:t>performansda</a:t>
            </a:r>
            <a:r>
              <a:rPr lang="tr-TR" dirty="0" smtClean="0"/>
              <a:t> 2D ve 3D çizimler oluşturmak için kullanılan program </a:t>
            </a:r>
            <a:r>
              <a:rPr lang="tr-TR" dirty="0" err="1" smtClean="0"/>
              <a:t>arayüzleridir</a:t>
            </a:r>
            <a:r>
              <a:rPr lang="tr-TR" dirty="0" smtClean="0"/>
              <a:t>. </a:t>
            </a:r>
          </a:p>
          <a:p>
            <a:pPr algn="just">
              <a:lnSpc>
                <a:spcPct val="170000"/>
              </a:lnSpc>
            </a:pPr>
            <a:r>
              <a:rPr lang="tr-TR" b="1" dirty="0" smtClean="0"/>
              <a:t>İşlemci (GPU):</a:t>
            </a:r>
            <a:r>
              <a:rPr lang="tr-TR" dirty="0" smtClean="0"/>
              <a:t> CPU’dan gelen kodlara göre görüntüyü oluşturmakla sorumludur. </a:t>
            </a:r>
            <a:endParaRPr lang="tr-TR" dirty="0" smtClean="0"/>
          </a:p>
          <a:p>
            <a:pPr algn="just">
              <a:lnSpc>
                <a:spcPct val="170000"/>
              </a:lnSpc>
            </a:pPr>
            <a:r>
              <a:rPr lang="tr-TR" b="1" dirty="0" smtClean="0"/>
              <a:t>ATI </a:t>
            </a:r>
            <a:r>
              <a:rPr lang="tr-TR" b="1" dirty="0" err="1" smtClean="0"/>
              <a:t>CrossFireX</a:t>
            </a:r>
            <a:r>
              <a:rPr lang="tr-TR" b="1" dirty="0" smtClean="0"/>
              <a:t>:</a:t>
            </a:r>
            <a:r>
              <a:rPr lang="tr-TR" dirty="0" smtClean="0"/>
              <a:t> ATI firmasına ait çoklu GPU çözümünün adıdır. Tek bir bilgisayarda en fazla 4 adet </a:t>
            </a:r>
            <a:r>
              <a:rPr lang="tr-TR" dirty="0" err="1" smtClean="0"/>
              <a:t>GPU’nun</a:t>
            </a:r>
            <a:r>
              <a:rPr lang="tr-TR" dirty="0" smtClean="0"/>
              <a:t> çalışmasına imkan tanır.  </a:t>
            </a:r>
          </a:p>
          <a:p>
            <a:pPr algn="just">
              <a:lnSpc>
                <a:spcPct val="170000"/>
              </a:lnSpc>
            </a:pPr>
            <a:r>
              <a:rPr lang="tr-TR" b="1" dirty="0" smtClean="0"/>
              <a:t>SLI (</a:t>
            </a:r>
            <a:r>
              <a:rPr lang="tr-TR" b="1" dirty="0" err="1" smtClean="0"/>
              <a:t>Scalable</a:t>
            </a:r>
            <a:r>
              <a:rPr lang="tr-TR" b="1" dirty="0" smtClean="0"/>
              <a:t> Link </a:t>
            </a:r>
            <a:r>
              <a:rPr lang="tr-TR" b="1" dirty="0" err="1" smtClean="0"/>
              <a:t>Interface</a:t>
            </a:r>
            <a:r>
              <a:rPr lang="tr-TR" b="1" dirty="0" smtClean="0"/>
              <a:t>):</a:t>
            </a:r>
            <a:r>
              <a:rPr lang="tr-TR" dirty="0" smtClean="0"/>
              <a:t> NVIDIA firmasının </a:t>
            </a:r>
            <a:r>
              <a:rPr lang="tr-TR" dirty="0" err="1" smtClean="0"/>
              <a:t>ATI’den</a:t>
            </a:r>
            <a:r>
              <a:rPr lang="tr-TR" dirty="0" smtClean="0"/>
              <a:t> önce çıkarttığı çoklu GPU çözümüdür. </a:t>
            </a:r>
            <a:endParaRPr lang="tr-TR" dirty="0" smtClean="0"/>
          </a:p>
          <a:p>
            <a:pPr algn="just">
              <a:lnSpc>
                <a:spcPct val="170000"/>
              </a:lnSpc>
            </a:pPr>
            <a:r>
              <a:rPr lang="tr-TR" b="1" dirty="0" smtClean="0"/>
              <a:t>Hafıza</a:t>
            </a:r>
            <a:r>
              <a:rPr lang="tr-TR" b="1" dirty="0" smtClean="0"/>
              <a:t>:</a:t>
            </a:r>
            <a:r>
              <a:rPr lang="tr-TR" dirty="0" smtClean="0"/>
              <a:t> Nasıl işlemci komutları icra edebilmek için RAM’a ihtiyaç duyuyorsa GPU da bir işlemci olduğu için komutları icra etmek için geçici hafızaya ihtiyaç duyar. </a:t>
            </a:r>
          </a:p>
          <a:p>
            <a:pPr algn="just">
              <a:lnSpc>
                <a:spcPct val="170000"/>
              </a:lnSpc>
              <a:buNone/>
            </a:pP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pPr lvl="0" algn="just">
              <a:lnSpc>
                <a:spcPct val="150000"/>
              </a:lnSpc>
            </a:pPr>
            <a:r>
              <a:rPr lang="tr-TR" sz="2000" b="1" dirty="0" smtClean="0"/>
              <a:t>Ses Kartı</a:t>
            </a:r>
            <a:endParaRPr lang="tr-TR" sz="2000" dirty="0" smtClean="0"/>
          </a:p>
          <a:p>
            <a:pPr algn="just">
              <a:lnSpc>
                <a:spcPct val="150000"/>
              </a:lnSpc>
              <a:buNone/>
            </a:pPr>
            <a:r>
              <a:rPr lang="tr-TR" sz="2000" dirty="0" smtClean="0"/>
              <a:t>Ses </a:t>
            </a:r>
            <a:r>
              <a:rPr lang="tr-TR" sz="2000" dirty="0" smtClean="0"/>
              <a:t>kartları bilgisayarların dış dünya ile bağlantılarını sağlayan ve seslerini dışarıya duyurmak için kullandıkları organlarıdır. </a:t>
            </a:r>
            <a:endParaRPr lang="tr-TR" sz="2000" dirty="0" smtClean="0"/>
          </a:p>
          <a:p>
            <a:pPr algn="just">
              <a:lnSpc>
                <a:spcPct val="150000"/>
              </a:lnSpc>
              <a:buNone/>
            </a:pPr>
            <a:r>
              <a:rPr lang="tr-TR" sz="2000" dirty="0" smtClean="0"/>
              <a:t>Bu </a:t>
            </a:r>
            <a:r>
              <a:rPr lang="tr-TR" sz="2000" dirty="0" smtClean="0"/>
              <a:t>birimleri sayesinde bilgisayarlar kullanıcılar ile iletişim kurmaktadırlar ve yaptıkları iş daha zevkli hale gelmektedir. </a:t>
            </a:r>
            <a:endParaRPr lang="tr-TR" sz="2000" dirty="0"/>
          </a:p>
        </p:txBody>
      </p:sp>
      <p:pic>
        <p:nvPicPr>
          <p:cNvPr id="4" name="3 Resim" descr="http://s192804805.onlinehome.us/images/1/6065/LWHA301-G50-2.jpg"/>
          <p:cNvPicPr/>
          <p:nvPr/>
        </p:nvPicPr>
        <p:blipFill>
          <a:blip r:embed="rId2" cstate="print"/>
          <a:srcRect/>
          <a:stretch>
            <a:fillRect/>
          </a:stretch>
        </p:blipFill>
        <p:spPr bwMode="auto">
          <a:xfrm>
            <a:off x="4499992" y="4005064"/>
            <a:ext cx="4250409" cy="2544116"/>
          </a:xfrm>
          <a:prstGeom prst="rect">
            <a:avLst/>
          </a:prstGeom>
          <a:noFill/>
          <a:ln w="9525">
            <a:solidFill>
              <a:schemeClr val="tx1"/>
            </a:solid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lgn="just">
              <a:lnSpc>
                <a:spcPct val="150000"/>
              </a:lnSpc>
              <a:buNone/>
            </a:pPr>
            <a:r>
              <a:rPr lang="tr-TR" dirty="0" smtClean="0"/>
              <a:t>Temel çalışma prensibi; A/D çevirici yonga aracılığıyla </a:t>
            </a:r>
            <a:r>
              <a:rPr lang="tr-TR" dirty="0" err="1" smtClean="0"/>
              <a:t>analog</a:t>
            </a:r>
            <a:r>
              <a:rPr lang="tr-TR" dirty="0" smtClean="0"/>
              <a:t> ses sinyali ses kartı girişinden dijitale çevrilir ve dijital ses sinyalleri de ses kartı çıkışından </a:t>
            </a:r>
            <a:r>
              <a:rPr lang="tr-TR" dirty="0" err="1" smtClean="0"/>
              <a:t>analog</a:t>
            </a:r>
            <a:r>
              <a:rPr lang="tr-TR" dirty="0" smtClean="0"/>
              <a:t> ses sinyallerine çevrilmektedir. </a:t>
            </a: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92500" lnSpcReduction="10000"/>
          </a:bodyPr>
          <a:lstStyle/>
          <a:p>
            <a:pPr algn="just">
              <a:lnSpc>
                <a:spcPct val="150000"/>
              </a:lnSpc>
              <a:buNone/>
            </a:pPr>
            <a:r>
              <a:rPr lang="tr-TR" b="1" dirty="0" smtClean="0"/>
              <a:t>Ses kartı parametreleri</a:t>
            </a:r>
            <a:endParaRPr lang="tr-TR" dirty="0" smtClean="0"/>
          </a:p>
          <a:p>
            <a:pPr algn="just">
              <a:lnSpc>
                <a:spcPct val="150000"/>
              </a:lnSpc>
            </a:pPr>
            <a:r>
              <a:rPr lang="tr-TR" b="1" dirty="0" smtClean="0"/>
              <a:t>DSP (Sayısal işaret işleyici):</a:t>
            </a:r>
            <a:r>
              <a:rPr lang="tr-TR" dirty="0" smtClean="0"/>
              <a:t> İşlemciye binen yükü azaltmak için ses kartı üzerinde ses işlemcileri kullanılmaktadır. </a:t>
            </a:r>
            <a:r>
              <a:rPr lang="tr-TR" dirty="0" smtClean="0"/>
              <a:t>Bu </a:t>
            </a:r>
            <a:r>
              <a:rPr lang="tr-TR" dirty="0" smtClean="0"/>
              <a:t>işlemcilere DSP denilmektedir. </a:t>
            </a:r>
            <a:endParaRPr lang="tr-TR" dirty="0" smtClean="0"/>
          </a:p>
          <a:p>
            <a:pPr algn="just">
              <a:lnSpc>
                <a:spcPct val="150000"/>
              </a:lnSpc>
            </a:pPr>
            <a:r>
              <a:rPr lang="tr-TR" b="1" dirty="0" smtClean="0"/>
              <a:t>Bellek:</a:t>
            </a:r>
            <a:r>
              <a:rPr lang="tr-TR" dirty="0" smtClean="0"/>
              <a:t> DSP’nin işlerini yürütürken ihtiyaç duyduğu geçici hafızadır</a:t>
            </a: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pPr lvl="0" algn="just">
              <a:lnSpc>
                <a:spcPct val="150000"/>
              </a:lnSpc>
            </a:pPr>
            <a:r>
              <a:rPr lang="tr-TR" sz="2400" b="1" dirty="0" smtClean="0"/>
              <a:t>Ekranlar</a:t>
            </a:r>
            <a:endParaRPr lang="tr-TR" sz="2400" dirty="0" smtClean="0"/>
          </a:p>
          <a:p>
            <a:pPr algn="just">
              <a:lnSpc>
                <a:spcPct val="150000"/>
              </a:lnSpc>
              <a:buNone/>
            </a:pPr>
            <a:r>
              <a:rPr lang="tr-TR" sz="2400" dirty="0" smtClean="0"/>
              <a:t>Monitör (veya ekran) bilgisayarın mikroişlemcisinden gönderilen sinyalleri gözün görebileceği şekilde görüntüye dönüştüren cihazdır. </a:t>
            </a:r>
            <a:endParaRPr lang="tr-TR" sz="2400" dirty="0"/>
          </a:p>
        </p:txBody>
      </p:sp>
      <p:pic>
        <p:nvPicPr>
          <p:cNvPr id="4" name="3 Resim" descr="http://3.bp.blogspot.com/_BquF9MH_kxs/TMNN2PH7PyI/AAAAAAAABAU/7R-tpQ7J1Vc/s400/crt-lcd.jpg"/>
          <p:cNvPicPr/>
          <p:nvPr/>
        </p:nvPicPr>
        <p:blipFill>
          <a:blip r:embed="rId2" cstate="print"/>
          <a:srcRect/>
          <a:stretch>
            <a:fillRect/>
          </a:stretch>
        </p:blipFill>
        <p:spPr bwMode="auto">
          <a:xfrm>
            <a:off x="4300834" y="3684031"/>
            <a:ext cx="4447630" cy="2913321"/>
          </a:xfrm>
          <a:prstGeom prst="rect">
            <a:avLst/>
          </a:prstGeom>
          <a:noFill/>
          <a:ln w="9525">
            <a:solidFill>
              <a:schemeClr val="tx1"/>
            </a:solid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pPr lvl="0" algn="just">
              <a:lnSpc>
                <a:spcPct val="150000"/>
              </a:lnSpc>
            </a:pPr>
            <a:r>
              <a:rPr lang="tr-TR" sz="2400" dirty="0" smtClean="0"/>
              <a:t>CRT ekran</a:t>
            </a:r>
          </a:p>
          <a:p>
            <a:pPr algn="just">
              <a:lnSpc>
                <a:spcPct val="150000"/>
              </a:lnSpc>
              <a:buNone/>
            </a:pPr>
            <a:r>
              <a:rPr lang="tr-TR" sz="2400" dirty="0" smtClean="0"/>
              <a:t>Günümüzde hala kullanılan en eski ekranlardır. Çok iyi parlaklık, görüş açısı ve çözünürlük sunmaktadır ama çok yer kaplayan, fazla güç harcayan kaba ekran türüdür. </a:t>
            </a:r>
          </a:p>
          <a:p>
            <a:pPr algn="just">
              <a:lnSpc>
                <a:spcPct val="150000"/>
              </a:lnSpc>
            </a:pPr>
            <a:endParaRPr lang="tr-TR" sz="2400" dirty="0"/>
          </a:p>
        </p:txBody>
      </p:sp>
      <p:pic>
        <p:nvPicPr>
          <p:cNvPr id="4" name="3 Resim" descr="http://www.mukal.org/wp-content/uploads/2013/03/cgtorun6.jpg"/>
          <p:cNvPicPr/>
          <p:nvPr/>
        </p:nvPicPr>
        <p:blipFill>
          <a:blip r:embed="rId2" cstate="print"/>
          <a:srcRect/>
          <a:stretch>
            <a:fillRect/>
          </a:stretch>
        </p:blipFill>
        <p:spPr bwMode="auto">
          <a:xfrm>
            <a:off x="5676812" y="3678180"/>
            <a:ext cx="3287676" cy="3135196"/>
          </a:xfrm>
          <a:prstGeom prst="rect">
            <a:avLst/>
          </a:prstGeom>
          <a:noFill/>
          <a:ln w="9525">
            <a:solidFill>
              <a:schemeClr val="tx1"/>
            </a:solidFill>
            <a:miter lim="800000"/>
            <a:headEnd/>
            <a:tailEnd/>
          </a:ln>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ündönümü">
  <a:themeElements>
    <a:clrScheme name="Gündönümü">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Gündönümü">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Gündönümü">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18</TotalTime>
  <Words>523</Words>
  <Application>Microsoft Office PowerPoint</Application>
  <PresentationFormat>Ekran Gösterisi (4:3)</PresentationFormat>
  <Paragraphs>55</Paragraphs>
  <Slides>19</Slides>
  <Notes>0</Notes>
  <HiddenSlides>0</HiddenSlides>
  <MMClips>0</MMClips>
  <ScaleCrop>false</ScaleCrop>
  <HeadingPairs>
    <vt:vector size="4" baseType="variant">
      <vt:variant>
        <vt:lpstr>Tema</vt:lpstr>
      </vt:variant>
      <vt:variant>
        <vt:i4>1</vt:i4>
      </vt:variant>
      <vt:variant>
        <vt:lpstr>Slayt Başlıkları</vt:lpstr>
      </vt:variant>
      <vt:variant>
        <vt:i4>19</vt:i4>
      </vt:variant>
    </vt:vector>
  </HeadingPairs>
  <TitlesOfParts>
    <vt:vector size="20" baseType="lpstr">
      <vt:lpstr>Gündönümü</vt:lpstr>
      <vt:lpstr>BİLGİSAYAR DONANIMI DERSİ (11.HAFTA)</vt:lpstr>
      <vt:lpstr>BİLGİSAYARIN DONANIM PARÇALARI</vt:lpstr>
      <vt:lpstr>Slayt 3</vt:lpstr>
      <vt:lpstr>Slayt 4</vt:lpstr>
      <vt:lpstr>Slayt 5</vt:lpstr>
      <vt:lpstr>Slayt 6</vt:lpstr>
      <vt:lpstr>Slayt 7</vt:lpstr>
      <vt:lpstr>Slayt 8</vt:lpstr>
      <vt:lpstr>Slayt 9</vt:lpstr>
      <vt:lpstr>Slayt 10</vt:lpstr>
      <vt:lpstr>Slayt 11</vt:lpstr>
      <vt:lpstr>Slayt 12</vt:lpstr>
      <vt:lpstr>Slayt 13</vt:lpstr>
      <vt:lpstr>Slayt 14</vt:lpstr>
      <vt:lpstr>Slayt 15</vt:lpstr>
      <vt:lpstr>Slayt 16</vt:lpstr>
      <vt:lpstr>Slayt 17</vt:lpstr>
      <vt:lpstr>Slayt 18</vt:lpstr>
      <vt:lpstr>TEŞEKKÜRLER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BİLGİSAYAR DONANIMI DERSİ (11.HAFTA)</dc:title>
  <dc:creator>ayata</dc:creator>
  <cp:lastModifiedBy>ayata</cp:lastModifiedBy>
  <cp:revision>2</cp:revision>
  <dcterms:created xsi:type="dcterms:W3CDTF">2016-10-07T07:27:28Z</dcterms:created>
  <dcterms:modified xsi:type="dcterms:W3CDTF">2016-10-07T07:46:07Z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9B271744-79D3-4DF0-8E20-77F84DB855E2</vt:lpwstr>
  </property>
  <property fmtid="{D5CDD505-2E9C-101B-9397-08002B2CF9AE}" pid="3" name="ArticulatePath">
    <vt:lpwstr>Sunu3</vt:lpwstr>
  </property>
</Properties>
</file>