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45636-7957-4E8A-B547-C71981CF892C}" type="datetimeFigureOut">
              <a:rPr lang="tr-TR" smtClean="0"/>
              <a:pPr/>
              <a:t>07.10.2016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F3DFA-E21C-41E4-B89A-F0427D5555D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45636-7957-4E8A-B547-C71981CF892C}" type="datetimeFigureOut">
              <a:rPr lang="tr-TR" smtClean="0"/>
              <a:pPr/>
              <a:t>07.10.2016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F3DFA-E21C-41E4-B89A-F0427D5555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45636-7957-4E8A-B547-C71981CF892C}" type="datetimeFigureOut">
              <a:rPr lang="tr-TR" smtClean="0"/>
              <a:pPr/>
              <a:t>07.10.2016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F3DFA-E21C-41E4-B89A-F0427D5555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45636-7957-4E8A-B547-C71981CF892C}" type="datetimeFigureOut">
              <a:rPr lang="tr-TR" smtClean="0"/>
              <a:pPr/>
              <a:t>07.10.2016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F3DFA-E21C-41E4-B89A-F0427D5555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45636-7957-4E8A-B547-C71981CF892C}" type="datetimeFigureOut">
              <a:rPr lang="tr-TR" smtClean="0"/>
              <a:pPr/>
              <a:t>07.10.2016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F3DFA-E21C-41E4-B89A-F0427D5555D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45636-7957-4E8A-B547-C71981CF892C}" type="datetimeFigureOut">
              <a:rPr lang="tr-TR" smtClean="0"/>
              <a:pPr/>
              <a:t>07.10.2016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F3DFA-E21C-41E4-B89A-F0427D5555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45636-7957-4E8A-B547-C71981CF892C}" type="datetimeFigureOut">
              <a:rPr lang="tr-TR" smtClean="0"/>
              <a:pPr/>
              <a:t>07.10.2016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F3DFA-E21C-41E4-B89A-F0427D5555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45636-7957-4E8A-B547-C71981CF892C}" type="datetimeFigureOut">
              <a:rPr lang="tr-TR" smtClean="0"/>
              <a:pPr/>
              <a:t>07.10.2016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F3DFA-E21C-41E4-B89A-F0427D5555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45636-7957-4E8A-B547-C71981CF892C}" type="datetimeFigureOut">
              <a:rPr lang="tr-TR" smtClean="0"/>
              <a:pPr/>
              <a:t>07.10.2016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F3DFA-E21C-41E4-B89A-F0427D5555D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45636-7957-4E8A-B547-C71981CF892C}" type="datetimeFigureOut">
              <a:rPr lang="tr-TR" smtClean="0"/>
              <a:pPr/>
              <a:t>07.10.2016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F3DFA-E21C-41E4-B89A-F0427D5555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45636-7957-4E8A-B547-C71981CF892C}" type="datetimeFigureOut">
              <a:rPr lang="tr-TR" smtClean="0"/>
              <a:pPr/>
              <a:t>07.10.2016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F3DFA-E21C-41E4-B89A-F0427D5555D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EF45636-7957-4E8A-B547-C71981CF892C}" type="datetimeFigureOut">
              <a:rPr lang="tr-TR" smtClean="0"/>
              <a:pPr/>
              <a:t>07.10.2016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BCF3DFA-E21C-41E4-B89A-F0427D5555D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43645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b="1" cap="small" dirty="0" smtClean="0"/>
              <a:t>AMAÇ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tr-TR" dirty="0" smtClean="0"/>
              <a:t>	Bilgisayar çeşitlerini öğrenebilmek.</a:t>
            </a:r>
          </a:p>
          <a:p>
            <a:pPr algn="just">
              <a:lnSpc>
                <a:spcPct val="150000"/>
              </a:lnSpc>
            </a:pPr>
            <a:r>
              <a:rPr lang="tr-TR" b="1" cap="small" dirty="0" smtClean="0"/>
              <a:t>ARAŞTIRMA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tr-TR" b="1" cap="small" dirty="0" smtClean="0"/>
              <a:t>	</a:t>
            </a:r>
            <a:r>
              <a:rPr lang="tr-TR" dirty="0" smtClean="0"/>
              <a:t>Bilgisayar çeşitleri hakkında bilgi toplayınız.</a:t>
            </a:r>
          </a:p>
          <a:p>
            <a:pPr algn="just">
              <a:lnSpc>
                <a:spcPct val="150000"/>
              </a:lnSpc>
            </a:pP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400" dirty="0" smtClean="0"/>
              <a:t>BİLGİSAYAR DONANIMI DERSİ </a:t>
            </a:r>
            <a:r>
              <a:rPr lang="tr-TR" sz="1600" dirty="0" smtClean="0"/>
              <a:t>(2. HAFTA)</a:t>
            </a:r>
            <a:endParaRPr lang="tr-TR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tr-TR" sz="2800" b="1" dirty="0" err="1" smtClean="0"/>
              <a:t>Super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Computer</a:t>
            </a:r>
            <a:r>
              <a:rPr lang="tr-TR" sz="2800" b="1" dirty="0" smtClean="0"/>
              <a:t> (Süper Bilgisayar)</a:t>
            </a:r>
            <a:endParaRPr lang="tr-TR" sz="28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800" dirty="0" smtClean="0"/>
              <a:t>Çözümü için büyük zaman gerektiren kompleks problemlerin çözümü için ihtiyaç duyulan birden fazla işlemciye sahip bilgisayarlardır. </a:t>
            </a:r>
            <a:endParaRPr lang="tr-TR" sz="2800" dirty="0"/>
          </a:p>
        </p:txBody>
      </p:sp>
      <p:pic>
        <p:nvPicPr>
          <p:cNvPr id="4" name="3 Resim" descr="http://cdn.sosyalmedyakulubu.com.tr/wp-content/uploads/2012/06/dunyanin-en-hizli-bilgisayari-yarisinda-abd-birinc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5484" y="4190387"/>
            <a:ext cx="5709920" cy="23818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TEŞEKKÜRLER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BİLGİSAYARA GİRİŞ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tr-TR" sz="2800" b="1" dirty="0" err="1" smtClean="0"/>
              <a:t>Microcomputer</a:t>
            </a:r>
            <a:r>
              <a:rPr lang="tr-TR" sz="2800" b="1" dirty="0" smtClean="0"/>
              <a:t>/PC (Personel </a:t>
            </a:r>
            <a:r>
              <a:rPr lang="tr-TR" sz="2800" b="1" dirty="0" err="1" smtClean="0"/>
              <a:t>Computer</a:t>
            </a:r>
            <a:r>
              <a:rPr lang="tr-TR" sz="2800" b="1" dirty="0" smtClean="0"/>
              <a:t> = Kişisel Bilgisayar)</a:t>
            </a:r>
            <a:endParaRPr lang="tr-TR" sz="2800" dirty="0" smtClean="0"/>
          </a:p>
          <a:p>
            <a:pPr algn="just">
              <a:lnSpc>
                <a:spcPct val="150000"/>
              </a:lnSpc>
            </a:pPr>
            <a:r>
              <a:rPr lang="tr-TR" sz="2800" dirty="0" smtClean="0"/>
              <a:t>Mikroişlemci tabanlı, tek kullanıcılı ve küçük bilgisayarlardır. 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/>
              <a:t>Günümüzde iki çeşit PC vardır. Birincisi IBM uyumlu diğeri Macintosh uyumlu bilgisayarlardır. </a:t>
            </a:r>
            <a:endParaRPr lang="tr-T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tr-TR" sz="2000" b="1" dirty="0" smtClean="0"/>
              <a:t>Masaüstü Bilgisayarlar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Masa üzerine veya sabit bir konsol üzerine yerleştirilmiş bilgisayarlardır. 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Boyutları büyük ve ağır olduğu için kolayca hareket ettirilemezler.  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Kasa, klavye/fare ve ekran ayrı olarak kullanılır.</a:t>
            </a:r>
          </a:p>
          <a:p>
            <a:pPr algn="just">
              <a:lnSpc>
                <a:spcPct val="150000"/>
              </a:lnSpc>
            </a:pPr>
            <a:endParaRPr lang="tr-TR" sz="2000" dirty="0"/>
          </a:p>
        </p:txBody>
      </p:sp>
      <p:pic>
        <p:nvPicPr>
          <p:cNvPr id="4" name="3 Resim" descr="http://www.canlitv.info/wp-content/uploads/2016/05/kisisel-bilgisaya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929066"/>
            <a:ext cx="4357686" cy="29289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60000"/>
              </a:lnSpc>
              <a:buNone/>
            </a:pPr>
            <a:r>
              <a:rPr lang="tr-TR" sz="2000" b="1" dirty="0" smtClean="0"/>
              <a:t>Dizüstü Bilgisayar (Laptop/Notebook)</a:t>
            </a:r>
            <a:endParaRPr lang="tr-TR" sz="2000" dirty="0" smtClean="0"/>
          </a:p>
          <a:p>
            <a:pPr algn="just">
              <a:lnSpc>
                <a:spcPct val="160000"/>
              </a:lnSpc>
            </a:pPr>
            <a:r>
              <a:rPr lang="tr-TR" sz="2000" dirty="0" smtClean="0"/>
              <a:t>Tüm donanım birimleri aynı kasa içerisindedir. </a:t>
            </a:r>
          </a:p>
          <a:p>
            <a:pPr algn="just">
              <a:lnSpc>
                <a:spcPct val="160000"/>
              </a:lnSpc>
            </a:pPr>
            <a:r>
              <a:rPr lang="tr-TR" sz="2000" dirty="0" smtClean="0"/>
              <a:t>Performans bakımından masaüstü bilgisayarlarla eş sayılırlar, daha az enerji harcarlar ve çevresel darbelere karşı daha hassastırlar.</a:t>
            </a:r>
          </a:p>
          <a:p>
            <a:pPr algn="just">
              <a:lnSpc>
                <a:spcPct val="160000"/>
              </a:lnSpc>
            </a:pPr>
            <a:r>
              <a:rPr lang="tr-TR" sz="2000" dirty="0" err="1" smtClean="0"/>
              <a:t>Netbook</a:t>
            </a:r>
            <a:r>
              <a:rPr lang="tr-TR" sz="2000" dirty="0" smtClean="0"/>
              <a:t> yapılarında ise donanım birimleri daha da küçültülerek ajanda boyutuna getirilmiştir. </a:t>
            </a:r>
          </a:p>
          <a:p>
            <a:pPr algn="just">
              <a:lnSpc>
                <a:spcPct val="160000"/>
              </a:lnSpc>
              <a:buNone/>
            </a:pPr>
            <a:endParaRPr lang="tr-TR" sz="2000" dirty="0"/>
          </a:p>
        </p:txBody>
      </p:sp>
      <p:pic>
        <p:nvPicPr>
          <p:cNvPr id="4" name="3 Resim" descr="http://www.emersontech.net/wp-content/uploads/2009/08/netboo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643446"/>
            <a:ext cx="4500562" cy="2214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tr-TR" sz="2400" b="1" dirty="0" smtClean="0"/>
              <a:t>PDA ( Personel </a:t>
            </a:r>
            <a:r>
              <a:rPr lang="tr-TR" sz="2400" b="1" dirty="0" err="1" smtClean="0"/>
              <a:t>Digital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Assistants</a:t>
            </a:r>
            <a:r>
              <a:rPr lang="tr-TR" sz="2400" b="1" dirty="0" smtClean="0"/>
              <a:t>)</a:t>
            </a:r>
            <a:endParaRPr lang="tr-TR" sz="2400" dirty="0" smtClean="0"/>
          </a:p>
          <a:p>
            <a:pPr algn="just">
              <a:lnSpc>
                <a:spcPct val="150000"/>
              </a:lnSpc>
            </a:pPr>
            <a:r>
              <a:rPr lang="tr-TR" sz="2400" dirty="0" smtClean="0"/>
              <a:t>Sabit diskleri yerine </a:t>
            </a:r>
            <a:r>
              <a:rPr lang="tr-TR" sz="2400" dirty="0" err="1" smtClean="0"/>
              <a:t>flash</a:t>
            </a:r>
            <a:r>
              <a:rPr lang="tr-TR" sz="2400" dirty="0" smtClean="0"/>
              <a:t> hafızaların kullanıldığı daha küçük yapıya sahip bilgisayarlardır. 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/>
              <a:t>Genellikle randevu, not tutmak ve internet için kullanılırlar. </a:t>
            </a:r>
            <a:endParaRPr lang="tr-TR" sz="2400" dirty="0"/>
          </a:p>
        </p:txBody>
      </p:sp>
      <p:pic>
        <p:nvPicPr>
          <p:cNvPr id="4" name="3 Resim" descr="http://images.wisegeek.com/woman-holding-a-pda.jpg"/>
          <p:cNvPicPr/>
          <p:nvPr/>
        </p:nvPicPr>
        <p:blipFill>
          <a:blip r:embed="rId2" cstate="print"/>
          <a:srcRect b="5944"/>
          <a:stretch>
            <a:fillRect/>
          </a:stretch>
        </p:blipFill>
        <p:spPr bwMode="auto">
          <a:xfrm>
            <a:off x="4761171" y="3997842"/>
            <a:ext cx="4382829" cy="28601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tr-TR" sz="2400" b="1" dirty="0" smtClean="0"/>
              <a:t>HTPC (</a:t>
            </a:r>
            <a:r>
              <a:rPr lang="tr-TR" sz="2400" b="1" dirty="0" err="1" smtClean="0"/>
              <a:t>Home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Theater</a:t>
            </a:r>
            <a:r>
              <a:rPr lang="tr-TR" sz="2400" b="1" dirty="0" smtClean="0"/>
              <a:t> PC)</a:t>
            </a:r>
            <a:endParaRPr lang="tr-TR" sz="2400" dirty="0" smtClean="0"/>
          </a:p>
          <a:p>
            <a:pPr algn="just">
              <a:lnSpc>
                <a:spcPct val="150000"/>
              </a:lnSpc>
            </a:pPr>
            <a:r>
              <a:rPr lang="tr-TR" sz="2400" dirty="0" smtClean="0"/>
              <a:t>Ev sinema sistemi bilgisayarı demektir. 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/>
              <a:t>PC+ TV kartı+ büyük LCD ekran+ ses sistemi yapısından oluşur. 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/>
              <a:t>Daha çok eğlence amaçlı kullanılmaktadır. </a:t>
            </a:r>
            <a:endParaRPr lang="tr-TR" sz="2400" dirty="0"/>
          </a:p>
        </p:txBody>
      </p:sp>
      <p:pic>
        <p:nvPicPr>
          <p:cNvPr id="4" name="3 Resim" descr="http://www.steigerdynamics.com/htpcblog/wp-content/uploads/2016/01/keith-brown-leet-referenc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500570"/>
            <a:ext cx="5143504" cy="2357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tr-TR" sz="2000" b="1" dirty="0" smtClean="0"/>
              <a:t>Workstation ( İş istasyonu)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Çok gelişmiş işlemcilere sahip belirli bir görevi yerine getirmek için programlanmış bilgisayarlardır. 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Genellikle yüksek çözünürlüklü geniş ekran, </a:t>
            </a:r>
            <a:r>
              <a:rPr lang="tr-TR" sz="2000" dirty="0" err="1" smtClean="0"/>
              <a:t>multi</a:t>
            </a:r>
            <a:r>
              <a:rPr lang="tr-TR" sz="2000" dirty="0" smtClean="0"/>
              <a:t>-ekran ve yüksek kapasiteli dahili belleğe ve harici bellek ile donatılmıştır.</a:t>
            </a:r>
          </a:p>
          <a:p>
            <a:pPr algn="just">
              <a:lnSpc>
                <a:spcPct val="150000"/>
              </a:lnSpc>
              <a:buNone/>
            </a:pPr>
            <a:endParaRPr lang="tr-TR" sz="2000" dirty="0"/>
          </a:p>
        </p:txBody>
      </p:sp>
      <p:pic>
        <p:nvPicPr>
          <p:cNvPr id="4" name="3 Resim" descr="http://www.arti1yazilim.com/wp-content/uploads/2015/12/dell-precision-workstation-family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143380"/>
            <a:ext cx="5786446" cy="2714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tr-TR" sz="2400" b="1" dirty="0" smtClean="0"/>
              <a:t>Server (sunucu)</a:t>
            </a:r>
            <a:endParaRPr lang="tr-TR" sz="24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400" dirty="0" smtClean="0"/>
              <a:t>Herhangi bir ağ üzerinde bir programı veya bir bilgiyi farklı kullanıcılara/sistemlere paylaştıran/dağıtan donanım veya yazılıma verilen genel isimdir. </a:t>
            </a:r>
            <a:endParaRPr lang="tr-TR" sz="2400" dirty="0"/>
          </a:p>
        </p:txBody>
      </p:sp>
      <p:pic>
        <p:nvPicPr>
          <p:cNvPr id="4" name="3 Resim" descr="http://www.sirketsayfam.com/images/urun/003_serv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571876"/>
            <a:ext cx="2529418" cy="29686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tr-TR" sz="2400" b="1" dirty="0" err="1" smtClean="0"/>
              <a:t>Mainframe</a:t>
            </a:r>
            <a:endParaRPr lang="tr-TR" sz="2400" b="1" dirty="0" smtClean="0"/>
          </a:p>
          <a:p>
            <a:pPr lvl="0" algn="just">
              <a:lnSpc>
                <a:spcPct val="150000"/>
              </a:lnSpc>
              <a:buNone/>
            </a:pPr>
            <a:r>
              <a:rPr lang="tr-TR" sz="2400" dirty="0" smtClean="0"/>
              <a:t>Ana bilgisayar anlamına gelmektedir. Bu ana bilgisayara bağlı tüm bilgisayarlar, yaptıkları işlemleri aslında ana bilgisayar üzerinden yaparlar. </a:t>
            </a:r>
          </a:p>
          <a:p>
            <a:pPr algn="just">
              <a:lnSpc>
                <a:spcPct val="150000"/>
              </a:lnSpc>
            </a:pPr>
            <a:endParaRPr lang="tr-TR" sz="2400" dirty="0"/>
          </a:p>
        </p:txBody>
      </p:sp>
      <p:pic>
        <p:nvPicPr>
          <p:cNvPr id="4" name="3 Resim" descr="http://cloudbunny.net/onderyardim/sunucu/mainfram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429000"/>
            <a:ext cx="3357554" cy="3357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</TotalTime>
  <Words>279</Words>
  <Application>Microsoft Office PowerPoint</Application>
  <PresentationFormat>Ekran Gösterisi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Gündönümü</vt:lpstr>
      <vt:lpstr>BİLGİSAYAR DONANIMI DERSİ (2. HAFTA)</vt:lpstr>
      <vt:lpstr>BİLGİSAYARA GİRİŞ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TEŞEKKÜRLER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BİLGİSAYAR DONANIMI DERSİ (2. HAFTA)</dc:title>
  <dc:creator>Melih</dc:creator>
  <cp:lastModifiedBy>Melih</cp:lastModifiedBy>
  <cp:revision>5</cp:revision>
  <dcterms:created xsi:type="dcterms:W3CDTF">2016-10-03T12:38:59Z</dcterms:created>
  <dcterms:modified xsi:type="dcterms:W3CDTF">2016-10-07T10:04:37Z</dcterms:modified>
</cp:coreProperties>
</file>