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custDataLst>
    <p:tags r:id="rId34"/>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1346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5451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606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67680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503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35990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818744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234835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204920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BD28B92-8C64-42F1-82BA-1B5E63C5A6BE}" type="datetimeFigureOut">
              <a:rPr lang="tr-TR" smtClean="0"/>
              <a:t>29.12.2020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411178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9892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BD28B92-8C64-42F1-82BA-1B5E63C5A6BE}" type="datetimeFigureOut">
              <a:rPr lang="tr-TR" smtClean="0"/>
              <a:t>29.12.2020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55154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BD28B92-8C64-42F1-82BA-1B5E63C5A6BE}" type="datetimeFigureOut">
              <a:rPr lang="tr-TR" smtClean="0"/>
              <a:t>29.12.2020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72653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28B92-8C64-42F1-82BA-1B5E63C5A6BE}" type="datetimeFigureOut">
              <a:rPr lang="tr-TR" smtClean="0"/>
              <a:t>29.12.2020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319843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167201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BD28B92-8C64-42F1-82BA-1B5E63C5A6BE}" type="datetimeFigureOut">
              <a:rPr lang="tr-TR" smtClean="0"/>
              <a:t>29.12.2020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8B7F998-47D5-4DAA-ACA7-5BB408F08E6B}" type="slidenum">
              <a:rPr lang="tr-TR" smtClean="0"/>
              <a:t>‹#›</a:t>
            </a:fld>
            <a:endParaRPr lang="tr-TR"/>
          </a:p>
        </p:txBody>
      </p:sp>
    </p:spTree>
    <p:extLst>
      <p:ext uri="{BB962C8B-B14F-4D97-AF65-F5344CB8AC3E}">
        <p14:creationId xmlns:p14="http://schemas.microsoft.com/office/powerpoint/2010/main" val="83503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D28B92-8C64-42F1-82BA-1B5E63C5A6BE}" type="datetimeFigureOut">
              <a:rPr lang="tr-TR" smtClean="0"/>
              <a:t>29.12.2020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8B7F998-47D5-4DAA-ACA7-5BB408F08E6B}" type="slidenum">
              <a:rPr lang="tr-TR" smtClean="0"/>
              <a:t>‹#›</a:t>
            </a:fld>
            <a:endParaRPr lang="tr-TR"/>
          </a:p>
        </p:txBody>
      </p:sp>
    </p:spTree>
    <p:extLst>
      <p:ext uri="{BB962C8B-B14F-4D97-AF65-F5344CB8AC3E}">
        <p14:creationId xmlns:p14="http://schemas.microsoft.com/office/powerpoint/2010/main" val="101908653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000" dirty="0" smtClean="0"/>
              <a:t>Başkale Meslek Yüksekokulu</a:t>
            </a:r>
            <a:br>
              <a:rPr lang="tr-TR" sz="4000" dirty="0" smtClean="0"/>
            </a:br>
            <a:r>
              <a:rPr lang="tr-TR" sz="4000" dirty="0" smtClean="0"/>
              <a:t>Bilgisayar Programcılığı</a:t>
            </a:r>
            <a:br>
              <a:rPr lang="tr-TR" sz="4000" dirty="0" smtClean="0"/>
            </a:br>
            <a:r>
              <a:rPr lang="tr-TR" sz="4000" dirty="0" smtClean="0"/>
              <a:t>Görsel Programlama I</a:t>
            </a:r>
            <a:endParaRPr lang="tr-TR" sz="4000" dirty="0"/>
          </a:p>
        </p:txBody>
      </p:sp>
      <p:sp>
        <p:nvSpPr>
          <p:cNvPr id="3" name="Alt Başlık 2"/>
          <p:cNvSpPr>
            <a:spLocks noGrp="1"/>
          </p:cNvSpPr>
          <p:nvPr>
            <p:ph type="subTitle" idx="1"/>
          </p:nvPr>
        </p:nvSpPr>
        <p:spPr/>
        <p:txBody>
          <a:bodyPr/>
          <a:lstStyle/>
          <a:p>
            <a:r>
              <a:rPr lang="tr-TR" dirty="0"/>
              <a:t>Hafta-12 Diziler ve Grafik </a:t>
            </a:r>
            <a:r>
              <a:rPr lang="tr-TR" dirty="0" smtClean="0"/>
              <a:t>İşlemleri</a:t>
            </a:r>
          </a:p>
          <a:p>
            <a:r>
              <a:rPr lang="tr-TR" dirty="0" err="1" smtClean="0"/>
              <a:t>Öğr</a:t>
            </a:r>
            <a:r>
              <a:rPr lang="tr-TR" dirty="0"/>
              <a:t>. Gör. </a:t>
            </a:r>
            <a:r>
              <a:rPr lang="tr-TR"/>
              <a:t>Faruk AYATA</a:t>
            </a:r>
            <a:endParaRPr lang="tr-TR" dirty="0"/>
          </a:p>
        </p:txBody>
      </p:sp>
    </p:spTree>
    <p:extLst>
      <p:ext uri="{BB962C8B-B14F-4D97-AF65-F5344CB8AC3E}">
        <p14:creationId xmlns:p14="http://schemas.microsoft.com/office/powerpoint/2010/main" val="71045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4" name="İçerik Yer Tutucusu 3"/>
          <p:cNvPicPr>
            <a:picLocks noGrp="1" noChangeAspect="1"/>
          </p:cNvPicPr>
          <p:nvPr>
            <p:ph idx="1"/>
          </p:nvPr>
        </p:nvPicPr>
        <p:blipFill>
          <a:blip r:embed="rId2"/>
          <a:stretch>
            <a:fillRect/>
          </a:stretch>
        </p:blipFill>
        <p:spPr>
          <a:xfrm>
            <a:off x="3015917" y="1633401"/>
            <a:ext cx="4334818" cy="4065378"/>
          </a:xfrm>
          <a:prstGeom prst="rect">
            <a:avLst/>
          </a:prstGeom>
        </p:spPr>
      </p:pic>
    </p:spTree>
    <p:extLst>
      <p:ext uri="{BB962C8B-B14F-4D97-AF65-F5344CB8AC3E}">
        <p14:creationId xmlns:p14="http://schemas.microsoft.com/office/powerpoint/2010/main" val="181700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5" name="İçerik Yer Tutucusu 4"/>
          <p:cNvPicPr>
            <a:picLocks noGrp="1" noChangeAspect="1"/>
          </p:cNvPicPr>
          <p:nvPr>
            <p:ph idx="1"/>
          </p:nvPr>
        </p:nvPicPr>
        <p:blipFill>
          <a:blip r:embed="rId2"/>
          <a:stretch>
            <a:fillRect/>
          </a:stretch>
        </p:blipFill>
        <p:spPr>
          <a:xfrm>
            <a:off x="2592925" y="1568535"/>
            <a:ext cx="5300106" cy="4760410"/>
          </a:xfrm>
          <a:prstGeom prst="rect">
            <a:avLst/>
          </a:prstGeom>
        </p:spPr>
      </p:pic>
    </p:spTree>
    <p:extLst>
      <p:ext uri="{BB962C8B-B14F-4D97-AF65-F5344CB8AC3E}">
        <p14:creationId xmlns:p14="http://schemas.microsoft.com/office/powerpoint/2010/main" val="355450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4" name="İçerik Yer Tutucusu 3"/>
          <p:cNvPicPr>
            <a:picLocks noGrp="1" noChangeAspect="1"/>
          </p:cNvPicPr>
          <p:nvPr>
            <p:ph idx="1"/>
          </p:nvPr>
        </p:nvPicPr>
        <p:blipFill>
          <a:blip r:embed="rId2"/>
          <a:stretch>
            <a:fillRect/>
          </a:stretch>
        </p:blipFill>
        <p:spPr>
          <a:xfrm>
            <a:off x="1990416" y="1764633"/>
            <a:ext cx="5897123" cy="3559056"/>
          </a:xfrm>
          <a:prstGeom prst="rect">
            <a:avLst/>
          </a:prstGeom>
        </p:spPr>
      </p:pic>
    </p:spTree>
    <p:extLst>
      <p:ext uri="{BB962C8B-B14F-4D97-AF65-F5344CB8AC3E}">
        <p14:creationId xmlns:p14="http://schemas.microsoft.com/office/powerpoint/2010/main" val="375426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Çok</a:t>
            </a:r>
            <a:r>
              <a:rPr lang="en-US" dirty="0"/>
              <a:t> </a:t>
            </a:r>
            <a:r>
              <a:rPr lang="en-US" dirty="0" err="1"/>
              <a:t>Boyutlu</a:t>
            </a:r>
            <a:r>
              <a:rPr lang="en-US" dirty="0"/>
              <a:t> </a:t>
            </a:r>
            <a:r>
              <a:rPr lang="en-US" dirty="0" err="1"/>
              <a:t>Diziler</a:t>
            </a:r>
            <a:endParaRPr lang="en-US" dirty="0"/>
          </a:p>
        </p:txBody>
      </p:sp>
      <p:sp>
        <p:nvSpPr>
          <p:cNvPr id="3" name="İçerik Yer Tutucusu 2"/>
          <p:cNvSpPr>
            <a:spLocks noGrp="1"/>
          </p:cNvSpPr>
          <p:nvPr>
            <p:ph idx="1"/>
          </p:nvPr>
        </p:nvSpPr>
        <p:spPr/>
        <p:txBody>
          <a:bodyPr/>
          <a:lstStyle/>
          <a:p>
            <a:r>
              <a:rPr lang="tr-TR" dirty="0"/>
              <a:t>Birden fazla boyutta olan dizilere çok boyutlu dizi denir. Matris diziler 2 veya daha fazla boyutlu olabilirler. Örneğin 3x2 boyutlu bir matris dizisi aşağıdaki gibi tanımlanır.</a:t>
            </a:r>
            <a:endParaRPr lang="en-US" dirty="0"/>
          </a:p>
        </p:txBody>
      </p:sp>
      <p:pic>
        <p:nvPicPr>
          <p:cNvPr id="5" name="Resim 4"/>
          <p:cNvPicPr/>
          <p:nvPr/>
        </p:nvPicPr>
        <p:blipFill>
          <a:blip r:embed="rId2"/>
          <a:stretch>
            <a:fillRect/>
          </a:stretch>
        </p:blipFill>
        <p:spPr>
          <a:xfrm>
            <a:off x="4211553" y="3355660"/>
            <a:ext cx="5766635" cy="2371371"/>
          </a:xfrm>
          <a:prstGeom prst="rect">
            <a:avLst/>
          </a:prstGeom>
        </p:spPr>
      </p:pic>
    </p:spTree>
    <p:extLst>
      <p:ext uri="{BB962C8B-B14F-4D97-AF65-F5344CB8AC3E}">
        <p14:creationId xmlns:p14="http://schemas.microsoft.com/office/powerpoint/2010/main" val="2155814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Çok</a:t>
            </a:r>
            <a:r>
              <a:rPr lang="en-US" dirty="0"/>
              <a:t> </a:t>
            </a:r>
            <a:r>
              <a:rPr lang="en-US" dirty="0" err="1"/>
              <a:t>Boyutlu</a:t>
            </a:r>
            <a:r>
              <a:rPr lang="en-US" dirty="0"/>
              <a:t> </a:t>
            </a:r>
            <a:r>
              <a:rPr lang="en-US" dirty="0" err="1"/>
              <a:t>Diziler</a:t>
            </a:r>
            <a:endParaRPr lang="en-US" dirty="0"/>
          </a:p>
        </p:txBody>
      </p:sp>
      <p:sp>
        <p:nvSpPr>
          <p:cNvPr id="3" name="İçerik Yer Tutucusu 2"/>
          <p:cNvSpPr>
            <a:spLocks noGrp="1"/>
          </p:cNvSpPr>
          <p:nvPr>
            <p:ph idx="1"/>
          </p:nvPr>
        </p:nvSpPr>
        <p:spPr/>
        <p:txBody>
          <a:bodyPr/>
          <a:lstStyle/>
          <a:p>
            <a:r>
              <a:rPr lang="tr-TR" dirty="0"/>
              <a:t>3 veya daha çok boyutlu diziler teoride dilin yapısına uygun olmasına rağmen gerçek hayatta çok fazla kullanılmazlar. 3 ve daha fazla boyutlu dizilerde işlem yapması daha zordur. Mesela 3 boyutlu bir dizi için iç içe 3 tane </a:t>
            </a:r>
            <a:r>
              <a:rPr lang="tr-TR" dirty="0" err="1"/>
              <a:t>for</a:t>
            </a:r>
            <a:r>
              <a:rPr lang="tr-TR" dirty="0"/>
              <a:t> döngüsü kullanmak gerekmektedir. Aşağıda 3 boyutlu bir matris dizi tanımlaması örnek olarak verilmiştir.</a:t>
            </a:r>
            <a:endParaRPr lang="en-US" dirty="0"/>
          </a:p>
        </p:txBody>
      </p:sp>
      <p:pic>
        <p:nvPicPr>
          <p:cNvPr id="6" name="Resim 5"/>
          <p:cNvPicPr/>
          <p:nvPr/>
        </p:nvPicPr>
        <p:blipFill>
          <a:blip r:embed="rId2"/>
          <a:stretch>
            <a:fillRect/>
          </a:stretch>
        </p:blipFill>
        <p:spPr>
          <a:xfrm>
            <a:off x="3103345" y="3748939"/>
            <a:ext cx="7372150" cy="2748113"/>
          </a:xfrm>
          <a:prstGeom prst="rect">
            <a:avLst/>
          </a:prstGeom>
        </p:spPr>
      </p:pic>
    </p:spTree>
    <p:extLst>
      <p:ext uri="{BB962C8B-B14F-4D97-AF65-F5344CB8AC3E}">
        <p14:creationId xmlns:p14="http://schemas.microsoft.com/office/powerpoint/2010/main" val="375125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2.	</a:t>
            </a:r>
            <a:r>
              <a:rPr lang="en-US" dirty="0" err="1"/>
              <a:t>Çok</a:t>
            </a:r>
            <a:r>
              <a:rPr lang="en-US" dirty="0"/>
              <a:t> </a:t>
            </a:r>
            <a:r>
              <a:rPr lang="en-US" dirty="0" err="1"/>
              <a:t>Boyutlu</a:t>
            </a:r>
            <a:r>
              <a:rPr lang="en-US" dirty="0"/>
              <a:t> </a:t>
            </a:r>
            <a:r>
              <a:rPr lang="en-US" dirty="0" err="1"/>
              <a:t>Diziler</a:t>
            </a:r>
            <a:endParaRPr lang="en-US" dirty="0"/>
          </a:p>
        </p:txBody>
      </p:sp>
      <p:sp>
        <p:nvSpPr>
          <p:cNvPr id="3" name="İçerik Yer Tutucusu 2"/>
          <p:cNvSpPr>
            <a:spLocks noGrp="1"/>
          </p:cNvSpPr>
          <p:nvPr>
            <p:ph idx="1"/>
          </p:nvPr>
        </p:nvSpPr>
        <p:spPr/>
        <p:txBody>
          <a:bodyPr/>
          <a:lstStyle/>
          <a:p>
            <a:r>
              <a:rPr lang="tr-TR" dirty="0"/>
              <a:t>Bir dizinin her bir elemanı ayrı bir dizi ise bir dizi içeriyorsa o zaman bu dizilere düzensiz diziler denir. Her bir satırdaki dizi farklı boyut olabileceği için matris dizisi formunda olması gerekmez. Bu sebeple bu dizilere düzensiz (</a:t>
            </a:r>
            <a:r>
              <a:rPr lang="tr-TR" dirty="0" err="1"/>
              <a:t>jagged</a:t>
            </a:r>
            <a:r>
              <a:rPr lang="tr-TR" dirty="0"/>
              <a:t>) ya da çentikli dizi adı verilir.</a:t>
            </a:r>
            <a:endParaRPr lang="en-US" dirty="0"/>
          </a:p>
        </p:txBody>
      </p:sp>
      <p:pic>
        <p:nvPicPr>
          <p:cNvPr id="5" name="Resim 4"/>
          <p:cNvPicPr/>
          <p:nvPr/>
        </p:nvPicPr>
        <p:blipFill>
          <a:blip r:embed="rId2"/>
          <a:stretch>
            <a:fillRect/>
          </a:stretch>
        </p:blipFill>
        <p:spPr>
          <a:xfrm>
            <a:off x="4082215" y="3797215"/>
            <a:ext cx="4660732" cy="2342607"/>
          </a:xfrm>
          <a:prstGeom prst="rect">
            <a:avLst/>
          </a:prstGeom>
        </p:spPr>
      </p:pic>
    </p:spTree>
    <p:extLst>
      <p:ext uri="{BB962C8B-B14F-4D97-AF65-F5344CB8AC3E}">
        <p14:creationId xmlns:p14="http://schemas.microsoft.com/office/powerpoint/2010/main" val="2322838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sp>
        <p:nvSpPr>
          <p:cNvPr id="3" name="İçerik Yer Tutucusu 2"/>
          <p:cNvSpPr>
            <a:spLocks noGrp="1"/>
          </p:cNvSpPr>
          <p:nvPr>
            <p:ph idx="1"/>
          </p:nvPr>
        </p:nvSpPr>
        <p:spPr/>
        <p:txBody>
          <a:bodyPr/>
          <a:lstStyle/>
          <a:p>
            <a:r>
              <a:rPr lang="tr-TR" dirty="0"/>
              <a:t>Visual C# dilinde diziler “</a:t>
            </a:r>
            <a:r>
              <a:rPr lang="tr-TR" dirty="0" err="1"/>
              <a:t>Array</a:t>
            </a:r>
            <a:r>
              <a:rPr lang="tr-TR" dirty="0"/>
              <a:t>” sınıfındadır ve bu sınıfa ait bütün metotları kullanabilmektedir. </a:t>
            </a:r>
            <a:r>
              <a:rPr lang="tr-TR" dirty="0" err="1"/>
              <a:t>Array</a:t>
            </a:r>
            <a:r>
              <a:rPr lang="tr-TR" dirty="0"/>
              <a:t> sınıfına ait en çok kullanılan metotlar aşağıdaki gibidir. </a:t>
            </a:r>
            <a:endParaRPr lang="en-US" dirty="0"/>
          </a:p>
          <a:p>
            <a:r>
              <a:rPr lang="tr-TR" dirty="0"/>
              <a:t>Temel kullanım şekli; </a:t>
            </a:r>
            <a:r>
              <a:rPr lang="tr-TR" dirty="0" err="1" smtClean="0"/>
              <a:t>Array.Metot</a:t>
            </a:r>
            <a:r>
              <a:rPr lang="tr-TR" dirty="0" smtClean="0"/>
              <a:t>(dizi</a:t>
            </a:r>
            <a:r>
              <a:rPr lang="tr-TR" dirty="0"/>
              <a:t>) şeklindedir. </a:t>
            </a:r>
            <a:endParaRPr lang="en-US" dirty="0"/>
          </a:p>
        </p:txBody>
      </p:sp>
      <p:pic>
        <p:nvPicPr>
          <p:cNvPr id="6" name="Resim 5"/>
          <p:cNvPicPr/>
          <p:nvPr/>
        </p:nvPicPr>
        <p:blipFill>
          <a:blip r:embed="rId2"/>
          <a:stretch>
            <a:fillRect/>
          </a:stretch>
        </p:blipFill>
        <p:spPr>
          <a:xfrm>
            <a:off x="2101516" y="3785937"/>
            <a:ext cx="9403096" cy="1443789"/>
          </a:xfrm>
          <a:prstGeom prst="rect">
            <a:avLst/>
          </a:prstGeom>
        </p:spPr>
      </p:pic>
    </p:spTree>
    <p:extLst>
      <p:ext uri="{BB962C8B-B14F-4D97-AF65-F5344CB8AC3E}">
        <p14:creationId xmlns:p14="http://schemas.microsoft.com/office/powerpoint/2010/main" val="224010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pic>
        <p:nvPicPr>
          <p:cNvPr id="4" name="İçerik Yer Tutucusu 3"/>
          <p:cNvPicPr>
            <a:picLocks noGrp="1" noChangeAspect="1"/>
          </p:cNvPicPr>
          <p:nvPr>
            <p:ph idx="1"/>
          </p:nvPr>
        </p:nvPicPr>
        <p:blipFill>
          <a:blip r:embed="rId2"/>
          <a:stretch>
            <a:fillRect/>
          </a:stretch>
        </p:blipFill>
        <p:spPr>
          <a:xfrm>
            <a:off x="2101516" y="2341279"/>
            <a:ext cx="6798741" cy="2884992"/>
          </a:xfrm>
          <a:prstGeom prst="rect">
            <a:avLst/>
          </a:prstGeom>
        </p:spPr>
      </p:pic>
    </p:spTree>
    <p:extLst>
      <p:ext uri="{BB962C8B-B14F-4D97-AF65-F5344CB8AC3E}">
        <p14:creationId xmlns:p14="http://schemas.microsoft.com/office/powerpoint/2010/main" val="188470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pic>
        <p:nvPicPr>
          <p:cNvPr id="5" name="İçerik Yer Tutucusu 4"/>
          <p:cNvPicPr>
            <a:picLocks noGrp="1" noChangeAspect="1"/>
          </p:cNvPicPr>
          <p:nvPr>
            <p:ph idx="1"/>
          </p:nvPr>
        </p:nvPicPr>
        <p:blipFill>
          <a:blip r:embed="rId2"/>
          <a:stretch>
            <a:fillRect/>
          </a:stretch>
        </p:blipFill>
        <p:spPr>
          <a:xfrm>
            <a:off x="2592925" y="1905000"/>
            <a:ext cx="6150987" cy="3650514"/>
          </a:xfrm>
          <a:prstGeom prst="rect">
            <a:avLst/>
          </a:prstGeom>
        </p:spPr>
      </p:pic>
    </p:spTree>
    <p:extLst>
      <p:ext uri="{BB962C8B-B14F-4D97-AF65-F5344CB8AC3E}">
        <p14:creationId xmlns:p14="http://schemas.microsoft.com/office/powerpoint/2010/main" val="798839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sp>
        <p:nvSpPr>
          <p:cNvPr id="3" name="İçerik Yer Tutucusu 2"/>
          <p:cNvSpPr>
            <a:spLocks noGrp="1"/>
          </p:cNvSpPr>
          <p:nvPr>
            <p:ph idx="1"/>
          </p:nvPr>
        </p:nvSpPr>
        <p:spPr>
          <a:xfrm>
            <a:off x="1732547" y="1411705"/>
            <a:ext cx="9772065" cy="4499517"/>
          </a:xfrm>
        </p:spPr>
        <p:txBody>
          <a:bodyPr>
            <a:normAutofit lnSpcReduction="10000"/>
          </a:bodyPr>
          <a:lstStyle/>
          <a:p>
            <a:r>
              <a:rPr lang="en-US" dirty="0" err="1"/>
              <a:t>Array.Clear</a:t>
            </a:r>
            <a:r>
              <a:rPr lang="en-US" dirty="0"/>
              <a:t>(dizi,1,3) : </a:t>
            </a:r>
            <a:r>
              <a:rPr lang="en-US" dirty="0" err="1"/>
              <a:t>Dizinin</a:t>
            </a:r>
            <a:r>
              <a:rPr lang="en-US" dirty="0"/>
              <a:t> </a:t>
            </a:r>
            <a:r>
              <a:rPr lang="en-US" dirty="0" err="1"/>
              <a:t>içinde</a:t>
            </a:r>
            <a:r>
              <a:rPr lang="en-US" dirty="0"/>
              <a:t> </a:t>
            </a:r>
            <a:r>
              <a:rPr lang="en-US" dirty="0" err="1"/>
              <a:t>birinci</a:t>
            </a:r>
            <a:r>
              <a:rPr lang="en-US" dirty="0"/>
              <a:t> </a:t>
            </a:r>
            <a:r>
              <a:rPr lang="en-US" dirty="0" err="1"/>
              <a:t>elemandan</a:t>
            </a:r>
            <a:r>
              <a:rPr lang="en-US" dirty="0"/>
              <a:t> </a:t>
            </a:r>
            <a:r>
              <a:rPr lang="en-US" dirty="0" err="1"/>
              <a:t>sonraki</a:t>
            </a:r>
            <a:r>
              <a:rPr lang="en-US" dirty="0"/>
              <a:t> </a:t>
            </a:r>
            <a:r>
              <a:rPr lang="en-US" dirty="0" err="1"/>
              <a:t>üç</a:t>
            </a:r>
            <a:r>
              <a:rPr lang="en-US" dirty="0"/>
              <a:t> </a:t>
            </a:r>
            <a:r>
              <a:rPr lang="en-US" dirty="0" err="1"/>
              <a:t>elemanı</a:t>
            </a:r>
            <a:r>
              <a:rPr lang="en-US" dirty="0"/>
              <a:t> </a:t>
            </a:r>
            <a:r>
              <a:rPr lang="en-US" dirty="0" err="1"/>
              <a:t>siler</a:t>
            </a:r>
            <a:r>
              <a:rPr lang="en-US" dirty="0"/>
              <a:t>.</a:t>
            </a:r>
          </a:p>
          <a:p>
            <a:endParaRPr lang="en-US" dirty="0"/>
          </a:p>
          <a:p>
            <a:r>
              <a:rPr lang="en-US" dirty="0" err="1"/>
              <a:t>Array.Indexof</a:t>
            </a:r>
            <a:r>
              <a:rPr lang="en-US" dirty="0"/>
              <a:t>(dizi,3) : </a:t>
            </a:r>
            <a:r>
              <a:rPr lang="en-US" dirty="0" err="1"/>
              <a:t>Dizinin</a:t>
            </a:r>
            <a:r>
              <a:rPr lang="en-US" dirty="0"/>
              <a:t> </a:t>
            </a:r>
            <a:r>
              <a:rPr lang="en-US" dirty="0" err="1"/>
              <a:t>içinde</a:t>
            </a:r>
            <a:r>
              <a:rPr lang="en-US" dirty="0"/>
              <a:t> “3” </a:t>
            </a:r>
            <a:r>
              <a:rPr lang="en-US" dirty="0" err="1"/>
              <a:t>değerini</a:t>
            </a:r>
            <a:r>
              <a:rPr lang="en-US" dirty="0"/>
              <a:t> ilk </a:t>
            </a:r>
            <a:r>
              <a:rPr lang="en-US" dirty="0" err="1"/>
              <a:t>elemandan</a:t>
            </a:r>
            <a:r>
              <a:rPr lang="en-US" dirty="0"/>
              <a:t> </a:t>
            </a:r>
            <a:r>
              <a:rPr lang="en-US" dirty="0" err="1"/>
              <a:t>aramaya</a:t>
            </a:r>
            <a:r>
              <a:rPr lang="en-US" dirty="0"/>
              <a:t> </a:t>
            </a:r>
            <a:r>
              <a:rPr lang="en-US" dirty="0" err="1"/>
              <a:t>başlar</a:t>
            </a:r>
            <a:r>
              <a:rPr lang="en-US" dirty="0"/>
              <a:t>, </a:t>
            </a:r>
            <a:r>
              <a:rPr lang="en-US" dirty="0" err="1"/>
              <a:t>karşılaştığı</a:t>
            </a:r>
            <a:r>
              <a:rPr lang="en-US" dirty="0"/>
              <a:t> ilk </a:t>
            </a:r>
            <a:r>
              <a:rPr lang="en-US" dirty="0" err="1"/>
              <a:t>yerde</a:t>
            </a:r>
            <a:r>
              <a:rPr lang="en-US" dirty="0"/>
              <a:t> </a:t>
            </a:r>
            <a:r>
              <a:rPr lang="en-US" dirty="0" err="1"/>
              <a:t>bulunduğu</a:t>
            </a:r>
            <a:r>
              <a:rPr lang="en-US" dirty="0"/>
              <a:t> </a:t>
            </a:r>
            <a:r>
              <a:rPr lang="en-US" dirty="0" err="1"/>
              <a:t>sırayı</a:t>
            </a:r>
            <a:r>
              <a:rPr lang="en-US" dirty="0"/>
              <a:t> </a:t>
            </a:r>
            <a:r>
              <a:rPr lang="en-US" dirty="0" err="1"/>
              <a:t>verir</a:t>
            </a:r>
            <a:r>
              <a:rPr lang="en-US" dirty="0"/>
              <a:t>, </a:t>
            </a:r>
            <a:r>
              <a:rPr lang="en-US" dirty="0" err="1"/>
              <a:t>eğer</a:t>
            </a:r>
            <a:r>
              <a:rPr lang="en-US" dirty="0"/>
              <a:t> </a:t>
            </a:r>
            <a:r>
              <a:rPr lang="en-US" dirty="0" err="1"/>
              <a:t>aranan</a:t>
            </a:r>
            <a:r>
              <a:rPr lang="en-US" dirty="0"/>
              <a:t> </a:t>
            </a:r>
            <a:r>
              <a:rPr lang="en-US" dirty="0" err="1"/>
              <a:t>eleman</a:t>
            </a:r>
            <a:r>
              <a:rPr lang="en-US" dirty="0"/>
              <a:t> </a:t>
            </a:r>
            <a:r>
              <a:rPr lang="en-US" dirty="0" err="1"/>
              <a:t>dizinin</a:t>
            </a:r>
            <a:r>
              <a:rPr lang="en-US" dirty="0"/>
              <a:t> </a:t>
            </a:r>
            <a:r>
              <a:rPr lang="en-US" dirty="0" err="1"/>
              <a:t>içinde</a:t>
            </a:r>
            <a:r>
              <a:rPr lang="en-US" dirty="0"/>
              <a:t> </a:t>
            </a:r>
            <a:r>
              <a:rPr lang="en-US" dirty="0" err="1"/>
              <a:t>yoksa</a:t>
            </a:r>
            <a:r>
              <a:rPr lang="en-US" dirty="0"/>
              <a:t> “-1“ </a:t>
            </a:r>
            <a:r>
              <a:rPr lang="en-US" dirty="0" err="1"/>
              <a:t>değeri</a:t>
            </a:r>
            <a:r>
              <a:rPr lang="en-US" dirty="0"/>
              <a:t> </a:t>
            </a:r>
            <a:r>
              <a:rPr lang="en-US" dirty="0" err="1"/>
              <a:t>döner</a:t>
            </a:r>
            <a:r>
              <a:rPr lang="en-US" dirty="0"/>
              <a:t>. </a:t>
            </a:r>
            <a:r>
              <a:rPr lang="en-US" dirty="0" err="1"/>
              <a:t>Yani</a:t>
            </a:r>
            <a:r>
              <a:rPr lang="en-US" dirty="0"/>
              <a:t> </a:t>
            </a:r>
            <a:r>
              <a:rPr lang="en-US" dirty="0" err="1"/>
              <a:t>bir</a:t>
            </a:r>
            <a:r>
              <a:rPr lang="en-US" dirty="0"/>
              <a:t> </a:t>
            </a:r>
            <a:r>
              <a:rPr lang="en-US" dirty="0" err="1"/>
              <a:t>anlamda</a:t>
            </a:r>
            <a:r>
              <a:rPr lang="en-US" dirty="0"/>
              <a:t> </a:t>
            </a:r>
            <a:r>
              <a:rPr lang="en-US" dirty="0" err="1"/>
              <a:t>dizinin</a:t>
            </a:r>
            <a:r>
              <a:rPr lang="en-US" dirty="0"/>
              <a:t> </a:t>
            </a:r>
            <a:r>
              <a:rPr lang="en-US" dirty="0" err="1"/>
              <a:t>içinde</a:t>
            </a:r>
            <a:r>
              <a:rPr lang="en-US" dirty="0"/>
              <a:t> </a:t>
            </a:r>
            <a:r>
              <a:rPr lang="en-US" dirty="0" err="1"/>
              <a:t>olup</a:t>
            </a:r>
            <a:r>
              <a:rPr lang="en-US" dirty="0"/>
              <a:t> </a:t>
            </a:r>
            <a:r>
              <a:rPr lang="en-US" dirty="0" err="1"/>
              <a:t>olmadığını</a:t>
            </a:r>
            <a:r>
              <a:rPr lang="en-US" dirty="0"/>
              <a:t> da </a:t>
            </a:r>
            <a:r>
              <a:rPr lang="en-US" dirty="0" err="1"/>
              <a:t>kontrol</a:t>
            </a:r>
            <a:r>
              <a:rPr lang="en-US" dirty="0"/>
              <a:t> </a:t>
            </a:r>
            <a:r>
              <a:rPr lang="en-US" dirty="0" err="1"/>
              <a:t>eder</a:t>
            </a:r>
            <a:r>
              <a:rPr lang="en-US" dirty="0"/>
              <a:t>. </a:t>
            </a:r>
          </a:p>
          <a:p>
            <a:endParaRPr lang="en-US" dirty="0"/>
          </a:p>
          <a:p>
            <a:r>
              <a:rPr lang="en-US" dirty="0" err="1"/>
              <a:t>Array.LastIndexof</a:t>
            </a:r>
            <a:r>
              <a:rPr lang="en-US" dirty="0"/>
              <a:t>(dizi,3) : </a:t>
            </a:r>
            <a:r>
              <a:rPr lang="en-US" dirty="0" err="1"/>
              <a:t>Dizinin</a:t>
            </a:r>
            <a:r>
              <a:rPr lang="en-US" dirty="0"/>
              <a:t> </a:t>
            </a:r>
            <a:r>
              <a:rPr lang="en-US" dirty="0" err="1"/>
              <a:t>içinde</a:t>
            </a:r>
            <a:r>
              <a:rPr lang="en-US" dirty="0"/>
              <a:t> “3” </a:t>
            </a:r>
            <a:r>
              <a:rPr lang="en-US" dirty="0" err="1"/>
              <a:t>değerini</a:t>
            </a:r>
            <a:r>
              <a:rPr lang="en-US" dirty="0"/>
              <a:t> son </a:t>
            </a:r>
            <a:r>
              <a:rPr lang="en-US" dirty="0" err="1"/>
              <a:t>elemandan</a:t>
            </a:r>
            <a:r>
              <a:rPr lang="en-US" dirty="0"/>
              <a:t> </a:t>
            </a:r>
            <a:r>
              <a:rPr lang="en-US" dirty="0" err="1"/>
              <a:t>aramaya</a:t>
            </a:r>
            <a:r>
              <a:rPr lang="en-US" dirty="0"/>
              <a:t> </a:t>
            </a:r>
            <a:r>
              <a:rPr lang="en-US" dirty="0" err="1"/>
              <a:t>başlar</a:t>
            </a:r>
            <a:r>
              <a:rPr lang="en-US" dirty="0"/>
              <a:t>, </a:t>
            </a:r>
            <a:r>
              <a:rPr lang="en-US" dirty="0" err="1"/>
              <a:t>karşılaştığı</a:t>
            </a:r>
            <a:r>
              <a:rPr lang="en-US" dirty="0"/>
              <a:t> ilk </a:t>
            </a:r>
            <a:r>
              <a:rPr lang="en-US" dirty="0" err="1"/>
              <a:t>yerde</a:t>
            </a:r>
            <a:r>
              <a:rPr lang="en-US" dirty="0"/>
              <a:t> </a:t>
            </a:r>
            <a:r>
              <a:rPr lang="en-US" dirty="0" err="1"/>
              <a:t>bulunduğu</a:t>
            </a:r>
            <a:r>
              <a:rPr lang="en-US" dirty="0"/>
              <a:t> </a:t>
            </a:r>
            <a:r>
              <a:rPr lang="en-US" dirty="0" err="1"/>
              <a:t>sırayı</a:t>
            </a:r>
            <a:r>
              <a:rPr lang="en-US" dirty="0"/>
              <a:t> </a:t>
            </a:r>
            <a:r>
              <a:rPr lang="en-US" dirty="0" err="1"/>
              <a:t>verir</a:t>
            </a:r>
            <a:r>
              <a:rPr lang="en-US" dirty="0"/>
              <a:t>, </a:t>
            </a:r>
            <a:r>
              <a:rPr lang="en-US" dirty="0" err="1"/>
              <a:t>eğer</a:t>
            </a:r>
            <a:r>
              <a:rPr lang="en-US" dirty="0"/>
              <a:t> </a:t>
            </a:r>
            <a:r>
              <a:rPr lang="en-US" dirty="0" err="1"/>
              <a:t>aranan</a:t>
            </a:r>
            <a:r>
              <a:rPr lang="en-US" dirty="0"/>
              <a:t> </a:t>
            </a:r>
            <a:r>
              <a:rPr lang="en-US" dirty="0" err="1"/>
              <a:t>eleman</a:t>
            </a:r>
            <a:r>
              <a:rPr lang="en-US" dirty="0"/>
              <a:t> </a:t>
            </a:r>
            <a:r>
              <a:rPr lang="en-US" dirty="0" err="1"/>
              <a:t>dizinin</a:t>
            </a:r>
            <a:r>
              <a:rPr lang="en-US" dirty="0"/>
              <a:t> </a:t>
            </a:r>
            <a:r>
              <a:rPr lang="en-US" dirty="0" err="1"/>
              <a:t>içinde</a:t>
            </a:r>
            <a:r>
              <a:rPr lang="en-US" dirty="0"/>
              <a:t> </a:t>
            </a:r>
            <a:r>
              <a:rPr lang="en-US" dirty="0" err="1"/>
              <a:t>yoksa</a:t>
            </a:r>
            <a:r>
              <a:rPr lang="en-US" dirty="0"/>
              <a:t> “-1“ </a:t>
            </a:r>
            <a:r>
              <a:rPr lang="en-US" dirty="0" err="1"/>
              <a:t>değeri</a:t>
            </a:r>
            <a:r>
              <a:rPr lang="en-US" dirty="0"/>
              <a:t> </a:t>
            </a:r>
            <a:r>
              <a:rPr lang="en-US" dirty="0" err="1"/>
              <a:t>döner</a:t>
            </a:r>
            <a:r>
              <a:rPr lang="en-US" dirty="0"/>
              <a:t>. </a:t>
            </a:r>
          </a:p>
          <a:p>
            <a:endParaRPr lang="en-US" dirty="0"/>
          </a:p>
          <a:p>
            <a:r>
              <a:rPr lang="en-US" dirty="0" err="1"/>
              <a:t>Array.Reverse</a:t>
            </a:r>
            <a:r>
              <a:rPr lang="en-US" dirty="0"/>
              <a:t>(</a:t>
            </a:r>
            <a:r>
              <a:rPr lang="en-US" dirty="0" err="1"/>
              <a:t>dizi</a:t>
            </a:r>
            <a:r>
              <a:rPr lang="en-US" dirty="0"/>
              <a:t>) : </a:t>
            </a:r>
            <a:r>
              <a:rPr lang="en-US" dirty="0" err="1"/>
              <a:t>Dizinin</a:t>
            </a:r>
            <a:r>
              <a:rPr lang="en-US" dirty="0"/>
              <a:t> </a:t>
            </a:r>
            <a:r>
              <a:rPr lang="en-US" dirty="0" err="1"/>
              <a:t>bulunan</a:t>
            </a:r>
            <a:r>
              <a:rPr lang="en-US" dirty="0"/>
              <a:t> </a:t>
            </a:r>
            <a:r>
              <a:rPr lang="en-US" dirty="0" err="1"/>
              <a:t>elemanları</a:t>
            </a:r>
            <a:r>
              <a:rPr lang="en-US" dirty="0"/>
              <a:t> </a:t>
            </a:r>
            <a:r>
              <a:rPr lang="en-US" dirty="0" err="1"/>
              <a:t>ters</a:t>
            </a:r>
            <a:r>
              <a:rPr lang="en-US" dirty="0"/>
              <a:t> </a:t>
            </a:r>
            <a:r>
              <a:rPr lang="en-US" dirty="0" err="1"/>
              <a:t>çevirir</a:t>
            </a:r>
            <a:r>
              <a:rPr lang="en-US" dirty="0"/>
              <a:t>, </a:t>
            </a:r>
            <a:r>
              <a:rPr lang="en-US" dirty="0" err="1"/>
              <a:t>yani</a:t>
            </a:r>
            <a:r>
              <a:rPr lang="en-US" dirty="0"/>
              <a:t> ilk </a:t>
            </a:r>
            <a:r>
              <a:rPr lang="en-US" dirty="0" err="1"/>
              <a:t>eleman</a:t>
            </a:r>
            <a:r>
              <a:rPr lang="en-US" dirty="0"/>
              <a:t> </a:t>
            </a:r>
            <a:r>
              <a:rPr lang="en-US" dirty="0" err="1"/>
              <a:t>ile</a:t>
            </a:r>
            <a:r>
              <a:rPr lang="en-US" dirty="0"/>
              <a:t> son </a:t>
            </a:r>
            <a:r>
              <a:rPr lang="en-US" dirty="0" err="1"/>
              <a:t>elemanın</a:t>
            </a:r>
            <a:r>
              <a:rPr lang="en-US" dirty="0"/>
              <a:t> </a:t>
            </a:r>
            <a:r>
              <a:rPr lang="en-US" dirty="0" err="1"/>
              <a:t>yerini</a:t>
            </a:r>
            <a:r>
              <a:rPr lang="en-US" dirty="0"/>
              <a:t> </a:t>
            </a:r>
            <a:r>
              <a:rPr lang="en-US" dirty="0" err="1"/>
              <a:t>değiştirir</a:t>
            </a:r>
            <a:r>
              <a:rPr lang="en-US" dirty="0"/>
              <a:t>, </a:t>
            </a:r>
            <a:r>
              <a:rPr lang="en-US" dirty="0" err="1"/>
              <a:t>ikinci</a:t>
            </a:r>
            <a:r>
              <a:rPr lang="en-US" dirty="0"/>
              <a:t> </a:t>
            </a:r>
            <a:r>
              <a:rPr lang="en-US" dirty="0" err="1"/>
              <a:t>eleman</a:t>
            </a:r>
            <a:r>
              <a:rPr lang="en-US" dirty="0"/>
              <a:t> </a:t>
            </a:r>
            <a:r>
              <a:rPr lang="en-US" dirty="0" err="1"/>
              <a:t>ilse</a:t>
            </a:r>
            <a:r>
              <a:rPr lang="en-US" dirty="0"/>
              <a:t> </a:t>
            </a:r>
            <a:r>
              <a:rPr lang="en-US" dirty="0" err="1"/>
              <a:t>sondan</a:t>
            </a:r>
            <a:r>
              <a:rPr lang="en-US" dirty="0"/>
              <a:t> </a:t>
            </a:r>
            <a:r>
              <a:rPr lang="en-US" dirty="0" err="1"/>
              <a:t>önceki</a:t>
            </a:r>
            <a:r>
              <a:rPr lang="en-US" dirty="0"/>
              <a:t> </a:t>
            </a:r>
            <a:r>
              <a:rPr lang="en-US" dirty="0" err="1"/>
              <a:t>elemanın</a:t>
            </a:r>
            <a:r>
              <a:rPr lang="en-US" dirty="0"/>
              <a:t> </a:t>
            </a:r>
            <a:r>
              <a:rPr lang="en-US" dirty="0" err="1"/>
              <a:t>yerini</a:t>
            </a:r>
            <a:r>
              <a:rPr lang="en-US" dirty="0"/>
              <a:t> </a:t>
            </a:r>
            <a:r>
              <a:rPr lang="en-US" dirty="0" err="1"/>
              <a:t>değiştirir</a:t>
            </a:r>
            <a:r>
              <a:rPr lang="en-US" dirty="0"/>
              <a:t>. </a:t>
            </a:r>
            <a:r>
              <a:rPr lang="en-US" dirty="0" err="1"/>
              <a:t>Böyle</a:t>
            </a:r>
            <a:r>
              <a:rPr lang="en-US" dirty="0"/>
              <a:t> </a:t>
            </a:r>
            <a:r>
              <a:rPr lang="en-US" dirty="0" err="1"/>
              <a:t>bütün</a:t>
            </a:r>
            <a:r>
              <a:rPr lang="en-US" dirty="0"/>
              <a:t> </a:t>
            </a:r>
            <a:r>
              <a:rPr lang="en-US" dirty="0" err="1"/>
              <a:t>elemanları</a:t>
            </a:r>
            <a:r>
              <a:rPr lang="en-US" dirty="0"/>
              <a:t> </a:t>
            </a:r>
            <a:r>
              <a:rPr lang="en-US" dirty="0" err="1"/>
              <a:t>yer</a:t>
            </a:r>
            <a:r>
              <a:rPr lang="en-US" dirty="0"/>
              <a:t> </a:t>
            </a:r>
            <a:r>
              <a:rPr lang="en-US" dirty="0" err="1"/>
              <a:t>değiştirir</a:t>
            </a:r>
            <a:r>
              <a:rPr lang="en-US" dirty="0"/>
              <a:t>. </a:t>
            </a:r>
            <a:r>
              <a:rPr lang="en-US" dirty="0" err="1"/>
              <a:t>Aşağıdaki</a:t>
            </a:r>
            <a:r>
              <a:rPr lang="en-US" dirty="0"/>
              <a:t> </a:t>
            </a:r>
            <a:r>
              <a:rPr lang="en-US" dirty="0" err="1"/>
              <a:t>kodda</a:t>
            </a:r>
            <a:r>
              <a:rPr lang="en-US" dirty="0"/>
              <a:t> </a:t>
            </a:r>
            <a:r>
              <a:rPr lang="en-US" dirty="0" err="1"/>
              <a:t>bir</a:t>
            </a:r>
            <a:r>
              <a:rPr lang="en-US" dirty="0"/>
              <a:t> </a:t>
            </a:r>
            <a:r>
              <a:rPr lang="en-US" dirty="0" err="1"/>
              <a:t>dizi</a:t>
            </a:r>
            <a:r>
              <a:rPr lang="en-US" dirty="0"/>
              <a:t> </a:t>
            </a:r>
            <a:r>
              <a:rPr lang="en-US" dirty="0" err="1"/>
              <a:t>ve</a:t>
            </a:r>
            <a:r>
              <a:rPr lang="en-US" dirty="0"/>
              <a:t> </a:t>
            </a:r>
            <a:r>
              <a:rPr lang="en-US" dirty="0" err="1"/>
              <a:t>dizinin</a:t>
            </a:r>
            <a:r>
              <a:rPr lang="en-US" dirty="0"/>
              <a:t> </a:t>
            </a:r>
            <a:r>
              <a:rPr lang="en-US" dirty="0" err="1"/>
              <a:t>tersi</a:t>
            </a:r>
            <a:r>
              <a:rPr lang="en-US" dirty="0"/>
              <a:t> label </a:t>
            </a:r>
            <a:r>
              <a:rPr lang="en-US" dirty="0" err="1"/>
              <a:t>nesnelerinde</a:t>
            </a:r>
            <a:r>
              <a:rPr lang="en-US" dirty="0"/>
              <a:t> </a:t>
            </a:r>
            <a:r>
              <a:rPr lang="en-US" dirty="0" err="1"/>
              <a:t>gösterilmiştir</a:t>
            </a:r>
            <a:r>
              <a:rPr lang="en-US" dirty="0"/>
              <a:t>.</a:t>
            </a:r>
          </a:p>
          <a:p>
            <a:endParaRPr lang="en-US" dirty="0"/>
          </a:p>
        </p:txBody>
      </p:sp>
    </p:spTree>
    <p:extLst>
      <p:ext uri="{BB962C8B-B14F-4D97-AF65-F5344CB8AC3E}">
        <p14:creationId xmlns:p14="http://schemas.microsoft.com/office/powerpoint/2010/main" val="87859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Konu Başlıkları</a:t>
            </a:r>
            <a:endParaRPr lang="tr-TR" dirty="0"/>
          </a:p>
        </p:txBody>
      </p:sp>
      <p:sp>
        <p:nvSpPr>
          <p:cNvPr id="3" name="İçerik Yer Tutucusu 2"/>
          <p:cNvSpPr>
            <a:spLocks noGrp="1"/>
          </p:cNvSpPr>
          <p:nvPr>
            <p:ph idx="1"/>
          </p:nvPr>
        </p:nvSpPr>
        <p:spPr/>
        <p:txBody>
          <a:bodyPr/>
          <a:lstStyle/>
          <a:p>
            <a:pPr lvl="0"/>
            <a:r>
              <a:rPr lang="tr-TR" dirty="0" smtClean="0"/>
              <a:t>Diziler </a:t>
            </a:r>
            <a:r>
              <a:rPr lang="tr-TR" dirty="0"/>
              <a:t>Tanımlamaları ve Kullanımı</a:t>
            </a:r>
          </a:p>
          <a:p>
            <a:pPr lvl="0"/>
            <a:r>
              <a:rPr lang="tr-TR" dirty="0" smtClean="0"/>
              <a:t>Çok </a:t>
            </a:r>
            <a:r>
              <a:rPr lang="tr-TR" dirty="0"/>
              <a:t>Boyutlu Diziler</a:t>
            </a:r>
          </a:p>
          <a:p>
            <a:pPr lvl="0"/>
            <a:r>
              <a:rPr lang="tr-TR" dirty="0" smtClean="0"/>
              <a:t>Dizi </a:t>
            </a:r>
            <a:r>
              <a:rPr lang="tr-TR" dirty="0"/>
              <a:t>Fonksiyonları</a:t>
            </a:r>
          </a:p>
          <a:p>
            <a:pPr lvl="0"/>
            <a:r>
              <a:rPr lang="tr-TR" dirty="0" smtClean="0"/>
              <a:t>Grafik </a:t>
            </a:r>
            <a:r>
              <a:rPr lang="tr-TR" dirty="0"/>
              <a:t>işlemleri</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101408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pic>
        <p:nvPicPr>
          <p:cNvPr id="4" name="İçerik Yer Tutucusu 3"/>
          <p:cNvPicPr>
            <a:picLocks noGrp="1" noChangeAspect="1"/>
          </p:cNvPicPr>
          <p:nvPr>
            <p:ph idx="1"/>
          </p:nvPr>
        </p:nvPicPr>
        <p:blipFill>
          <a:blip r:embed="rId2"/>
          <a:stretch>
            <a:fillRect/>
          </a:stretch>
        </p:blipFill>
        <p:spPr>
          <a:xfrm>
            <a:off x="2592925" y="1905000"/>
            <a:ext cx="5488602" cy="2803465"/>
          </a:xfrm>
          <a:prstGeom prst="rect">
            <a:avLst/>
          </a:prstGeom>
        </p:spPr>
      </p:pic>
    </p:spTree>
    <p:extLst>
      <p:ext uri="{BB962C8B-B14F-4D97-AF65-F5344CB8AC3E}">
        <p14:creationId xmlns:p14="http://schemas.microsoft.com/office/powerpoint/2010/main" val="3917653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pic>
        <p:nvPicPr>
          <p:cNvPr id="5" name="İçerik Yer Tutucusu 4"/>
          <p:cNvPicPr>
            <a:picLocks noGrp="1" noChangeAspect="1"/>
          </p:cNvPicPr>
          <p:nvPr>
            <p:ph idx="1"/>
          </p:nvPr>
        </p:nvPicPr>
        <p:blipFill>
          <a:blip r:embed="rId2"/>
          <a:stretch>
            <a:fillRect/>
          </a:stretch>
        </p:blipFill>
        <p:spPr>
          <a:xfrm>
            <a:off x="2592925" y="2021366"/>
            <a:ext cx="5044366" cy="3425518"/>
          </a:xfrm>
          <a:prstGeom prst="rect">
            <a:avLst/>
          </a:prstGeom>
        </p:spPr>
      </p:pic>
    </p:spTree>
    <p:extLst>
      <p:ext uri="{BB962C8B-B14F-4D97-AF65-F5344CB8AC3E}">
        <p14:creationId xmlns:p14="http://schemas.microsoft.com/office/powerpoint/2010/main" val="86829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sp>
        <p:nvSpPr>
          <p:cNvPr id="3" name="İçerik Yer Tutucusu 2"/>
          <p:cNvSpPr>
            <a:spLocks noGrp="1"/>
          </p:cNvSpPr>
          <p:nvPr>
            <p:ph idx="1"/>
          </p:nvPr>
        </p:nvSpPr>
        <p:spPr/>
        <p:txBody>
          <a:bodyPr/>
          <a:lstStyle/>
          <a:p>
            <a:r>
              <a:rPr lang="en-US" dirty="0" err="1"/>
              <a:t>ArrayList</a:t>
            </a:r>
            <a:r>
              <a:rPr lang="en-US" dirty="0"/>
              <a:t>:  </a:t>
            </a:r>
            <a:r>
              <a:rPr lang="en-US" dirty="0" err="1"/>
              <a:t>Klasik</a:t>
            </a:r>
            <a:r>
              <a:rPr lang="en-US" dirty="0"/>
              <a:t> </a:t>
            </a:r>
            <a:r>
              <a:rPr lang="en-US" dirty="0" err="1"/>
              <a:t>dizilerle</a:t>
            </a:r>
            <a:r>
              <a:rPr lang="en-US" dirty="0"/>
              <a:t> </a:t>
            </a:r>
            <a:r>
              <a:rPr lang="en-US" dirty="0" err="1"/>
              <a:t>çalışırken</a:t>
            </a:r>
            <a:r>
              <a:rPr lang="en-US" dirty="0"/>
              <a:t> </a:t>
            </a:r>
            <a:r>
              <a:rPr lang="en-US" dirty="0" err="1"/>
              <a:t>karşılaşabileceğimiz</a:t>
            </a:r>
            <a:r>
              <a:rPr lang="en-US" dirty="0"/>
              <a:t> </a:t>
            </a:r>
            <a:r>
              <a:rPr lang="en-US" dirty="0" err="1"/>
              <a:t>temel</a:t>
            </a:r>
            <a:r>
              <a:rPr lang="en-US" dirty="0"/>
              <a:t> </a:t>
            </a:r>
            <a:r>
              <a:rPr lang="en-US" dirty="0" err="1"/>
              <a:t>sorunlar</a:t>
            </a:r>
            <a:r>
              <a:rPr lang="en-US" dirty="0"/>
              <a:t> </a:t>
            </a:r>
            <a:r>
              <a:rPr lang="en-US" dirty="0" err="1"/>
              <a:t>şunlardır</a:t>
            </a:r>
            <a:r>
              <a:rPr lang="en-US" dirty="0"/>
              <a:t>, </a:t>
            </a:r>
            <a:r>
              <a:rPr lang="en-US" dirty="0" err="1"/>
              <a:t>dizilerin</a:t>
            </a:r>
            <a:r>
              <a:rPr lang="en-US" dirty="0"/>
              <a:t> </a:t>
            </a:r>
            <a:r>
              <a:rPr lang="en-US" dirty="0" err="1"/>
              <a:t>sınırlarının</a:t>
            </a:r>
            <a:r>
              <a:rPr lang="en-US" dirty="0"/>
              <a:t> </a:t>
            </a:r>
            <a:r>
              <a:rPr lang="en-US" dirty="0" err="1"/>
              <a:t>sabit</a:t>
            </a:r>
            <a:r>
              <a:rPr lang="en-US" dirty="0"/>
              <a:t> </a:t>
            </a:r>
            <a:r>
              <a:rPr lang="en-US" dirty="0" err="1"/>
              <a:t>olması</a:t>
            </a:r>
            <a:r>
              <a:rPr lang="en-US" dirty="0"/>
              <a:t> </a:t>
            </a:r>
            <a:r>
              <a:rPr lang="en-US" dirty="0" err="1"/>
              <a:t>ve</a:t>
            </a:r>
            <a:r>
              <a:rPr lang="en-US" dirty="0"/>
              <a:t> </a:t>
            </a:r>
            <a:r>
              <a:rPr lang="en-US" dirty="0" err="1"/>
              <a:t>dizilerin</a:t>
            </a:r>
            <a:r>
              <a:rPr lang="en-US" dirty="0"/>
              <a:t> </a:t>
            </a:r>
            <a:r>
              <a:rPr lang="en-US" dirty="0" err="1"/>
              <a:t>tüm</a:t>
            </a:r>
            <a:r>
              <a:rPr lang="en-US" dirty="0"/>
              <a:t> </a:t>
            </a:r>
            <a:r>
              <a:rPr lang="en-US" dirty="0" err="1"/>
              <a:t>elemanları</a:t>
            </a:r>
            <a:r>
              <a:rPr lang="en-US" dirty="0"/>
              <a:t> </a:t>
            </a:r>
            <a:r>
              <a:rPr lang="en-US" dirty="0" err="1"/>
              <a:t>aynı</a:t>
            </a:r>
            <a:r>
              <a:rPr lang="en-US" dirty="0"/>
              <a:t> </a:t>
            </a:r>
            <a:r>
              <a:rPr lang="en-US" dirty="0" err="1"/>
              <a:t>türden</a:t>
            </a:r>
            <a:r>
              <a:rPr lang="en-US" dirty="0"/>
              <a:t> </a:t>
            </a:r>
            <a:r>
              <a:rPr lang="en-US" dirty="0" err="1"/>
              <a:t>olmasıdır</a:t>
            </a:r>
            <a:r>
              <a:rPr lang="en-US" dirty="0"/>
              <a:t>. </a:t>
            </a:r>
            <a:r>
              <a:rPr lang="en-US" dirty="0" err="1"/>
              <a:t>Kullanmadığımız</a:t>
            </a:r>
            <a:r>
              <a:rPr lang="en-US" dirty="0"/>
              <a:t> </a:t>
            </a:r>
            <a:r>
              <a:rPr lang="en-US" dirty="0" err="1"/>
              <a:t>dizi</a:t>
            </a:r>
            <a:r>
              <a:rPr lang="en-US" dirty="0"/>
              <a:t> </a:t>
            </a:r>
            <a:r>
              <a:rPr lang="en-US" dirty="0" err="1"/>
              <a:t>elemanlarından</a:t>
            </a:r>
            <a:r>
              <a:rPr lang="en-US" dirty="0"/>
              <a:t> </a:t>
            </a:r>
            <a:r>
              <a:rPr lang="en-US" dirty="0" err="1"/>
              <a:t>dolayı</a:t>
            </a:r>
            <a:r>
              <a:rPr lang="en-US" dirty="0"/>
              <a:t> </a:t>
            </a:r>
            <a:r>
              <a:rPr lang="en-US" dirty="0" err="1"/>
              <a:t>bellek</a:t>
            </a:r>
            <a:r>
              <a:rPr lang="en-US" dirty="0"/>
              <a:t> </a:t>
            </a:r>
            <a:r>
              <a:rPr lang="en-US" dirty="0" err="1"/>
              <a:t>alanları</a:t>
            </a:r>
            <a:r>
              <a:rPr lang="en-US" dirty="0"/>
              <a:t> </a:t>
            </a:r>
            <a:r>
              <a:rPr lang="en-US" dirty="0" err="1"/>
              <a:t>gereksiz</a:t>
            </a:r>
            <a:r>
              <a:rPr lang="en-US" dirty="0"/>
              <a:t> </a:t>
            </a:r>
            <a:r>
              <a:rPr lang="en-US" dirty="0" err="1"/>
              <a:t>yere</a:t>
            </a:r>
            <a:r>
              <a:rPr lang="en-US" dirty="0"/>
              <a:t> </a:t>
            </a:r>
            <a:r>
              <a:rPr lang="en-US" dirty="0" err="1"/>
              <a:t>işgal</a:t>
            </a:r>
            <a:r>
              <a:rPr lang="en-US" dirty="0"/>
              <a:t> </a:t>
            </a:r>
            <a:r>
              <a:rPr lang="en-US" dirty="0" err="1"/>
              <a:t>edilmektedir</a:t>
            </a:r>
            <a:r>
              <a:rPr lang="en-US" dirty="0" smtClean="0"/>
              <a:t>.</a:t>
            </a:r>
            <a:endParaRPr lang="tr-TR" dirty="0" smtClean="0"/>
          </a:p>
          <a:p>
            <a:endParaRPr lang="tr-TR" dirty="0"/>
          </a:p>
          <a:p>
            <a:endParaRPr lang="en-US" dirty="0"/>
          </a:p>
        </p:txBody>
      </p:sp>
      <p:pic>
        <p:nvPicPr>
          <p:cNvPr id="6" name="Resim 5"/>
          <p:cNvPicPr/>
          <p:nvPr/>
        </p:nvPicPr>
        <p:blipFill>
          <a:blip r:embed="rId2"/>
          <a:stretch>
            <a:fillRect/>
          </a:stretch>
        </p:blipFill>
        <p:spPr>
          <a:xfrm>
            <a:off x="3095374" y="4186989"/>
            <a:ext cx="7155532" cy="882316"/>
          </a:xfrm>
          <a:prstGeom prst="rect">
            <a:avLst/>
          </a:prstGeom>
        </p:spPr>
      </p:pic>
    </p:spTree>
    <p:extLst>
      <p:ext uri="{BB962C8B-B14F-4D97-AF65-F5344CB8AC3E}">
        <p14:creationId xmlns:p14="http://schemas.microsoft.com/office/powerpoint/2010/main" val="411604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sp>
        <p:nvSpPr>
          <p:cNvPr id="3" name="İçerik Yer Tutucusu 2"/>
          <p:cNvSpPr>
            <a:spLocks noGrp="1"/>
          </p:cNvSpPr>
          <p:nvPr>
            <p:ph idx="1"/>
          </p:nvPr>
        </p:nvSpPr>
        <p:spPr/>
        <p:txBody>
          <a:bodyPr/>
          <a:lstStyle/>
          <a:p>
            <a:endParaRPr lang="tr-TR" dirty="0"/>
          </a:p>
          <a:p>
            <a:endParaRPr lang="en-US" dirty="0"/>
          </a:p>
        </p:txBody>
      </p:sp>
      <p:pic>
        <p:nvPicPr>
          <p:cNvPr id="4" name="Resim 3"/>
          <p:cNvPicPr>
            <a:picLocks noChangeAspect="1"/>
          </p:cNvPicPr>
          <p:nvPr/>
        </p:nvPicPr>
        <p:blipFill>
          <a:blip r:embed="rId2"/>
          <a:stretch>
            <a:fillRect/>
          </a:stretch>
        </p:blipFill>
        <p:spPr>
          <a:xfrm>
            <a:off x="2085235" y="1656363"/>
            <a:ext cx="7243004" cy="4732096"/>
          </a:xfrm>
          <a:prstGeom prst="rect">
            <a:avLst/>
          </a:prstGeom>
        </p:spPr>
      </p:pic>
    </p:spTree>
    <p:extLst>
      <p:ext uri="{BB962C8B-B14F-4D97-AF65-F5344CB8AC3E}">
        <p14:creationId xmlns:p14="http://schemas.microsoft.com/office/powerpoint/2010/main" val="388134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sp>
        <p:nvSpPr>
          <p:cNvPr id="3" name="İçerik Yer Tutucusu 2"/>
          <p:cNvSpPr>
            <a:spLocks noGrp="1"/>
          </p:cNvSpPr>
          <p:nvPr>
            <p:ph idx="1"/>
          </p:nvPr>
        </p:nvSpPr>
        <p:spPr/>
        <p:txBody>
          <a:bodyPr/>
          <a:lstStyle/>
          <a:p>
            <a:endParaRPr lang="tr-TR" dirty="0"/>
          </a:p>
          <a:p>
            <a:endParaRPr lang="en-US" dirty="0"/>
          </a:p>
        </p:txBody>
      </p:sp>
      <p:pic>
        <p:nvPicPr>
          <p:cNvPr id="5" name="Resim 4"/>
          <p:cNvPicPr>
            <a:picLocks noChangeAspect="1"/>
          </p:cNvPicPr>
          <p:nvPr/>
        </p:nvPicPr>
        <p:blipFill>
          <a:blip r:embed="rId2"/>
          <a:stretch>
            <a:fillRect/>
          </a:stretch>
        </p:blipFill>
        <p:spPr>
          <a:xfrm>
            <a:off x="2358190" y="2372862"/>
            <a:ext cx="5431199" cy="3766960"/>
          </a:xfrm>
          <a:prstGeom prst="rect">
            <a:avLst/>
          </a:prstGeom>
        </p:spPr>
      </p:pic>
    </p:spTree>
    <p:extLst>
      <p:ext uri="{BB962C8B-B14F-4D97-AF65-F5344CB8AC3E}">
        <p14:creationId xmlns:p14="http://schemas.microsoft.com/office/powerpoint/2010/main" val="1159394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3.	</a:t>
            </a:r>
            <a:r>
              <a:rPr lang="en-US" dirty="0" err="1"/>
              <a:t>Dizi</a:t>
            </a:r>
            <a:r>
              <a:rPr lang="en-US" dirty="0"/>
              <a:t> </a:t>
            </a:r>
            <a:r>
              <a:rPr lang="en-US" dirty="0" err="1"/>
              <a:t>Fonksiyonları</a:t>
            </a:r>
            <a:endParaRPr lang="en-US"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42833783"/>
              </p:ext>
            </p:extLst>
          </p:nvPr>
        </p:nvGraphicFramePr>
        <p:xfrm>
          <a:off x="1700463" y="1905000"/>
          <a:ext cx="8223635" cy="3202119"/>
        </p:xfrm>
        <a:graphic>
          <a:graphicData uri="http://schemas.openxmlformats.org/drawingml/2006/table">
            <a:tbl>
              <a:tblPr firstRow="1" firstCol="1" bandRow="1">
                <a:tableStyleId>{5C22544A-7EE6-4342-B048-85BDC9FD1C3A}</a:tableStyleId>
              </a:tblPr>
              <a:tblGrid>
                <a:gridCol w="1581747"/>
                <a:gridCol w="6641888"/>
              </a:tblGrid>
              <a:tr h="263145">
                <a:tc>
                  <a:txBody>
                    <a:bodyPr/>
                    <a:lstStyle/>
                    <a:p>
                      <a:pPr>
                        <a:lnSpc>
                          <a:spcPct val="107000"/>
                        </a:lnSpc>
                        <a:spcAft>
                          <a:spcPts val="0"/>
                        </a:spcAft>
                      </a:pPr>
                      <a:r>
                        <a:rPr lang="en-US" sz="1200">
                          <a:effectLst/>
                        </a:rPr>
                        <a:t>Metot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a:effectLst/>
                        </a:rPr>
                        <a:t>İşlevi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325">
                <a:tc>
                  <a:txBody>
                    <a:bodyPr/>
                    <a:lstStyle/>
                    <a:p>
                      <a:pPr>
                        <a:lnSpc>
                          <a:spcPct val="107000"/>
                        </a:lnSpc>
                        <a:spcAft>
                          <a:spcPts val="0"/>
                        </a:spcAft>
                      </a:pPr>
                      <a:r>
                        <a:rPr lang="en-US" sz="1200">
                          <a:effectLst/>
                        </a:rPr>
                        <a:t> Add()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a:effectLst/>
                        </a:rPr>
                        <a:t> Bir nesneyi ArrayList'in sonuna ekler.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0783">
                <a:tc>
                  <a:txBody>
                    <a:bodyPr/>
                    <a:lstStyle/>
                    <a:p>
                      <a:pPr>
                        <a:lnSpc>
                          <a:spcPct val="107000"/>
                        </a:lnSpc>
                        <a:spcAft>
                          <a:spcPts val="0"/>
                        </a:spcAft>
                      </a:pPr>
                      <a:r>
                        <a:rPr lang="en-US" sz="1200">
                          <a:effectLst/>
                        </a:rPr>
                        <a:t> BinarySearch()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a:effectLst/>
                        </a:rPr>
                        <a:t>Sıralanmıs bir ArrayList içinde bir nesneyi Binary search algoritması kullanarak arar.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325">
                <a:tc>
                  <a:txBody>
                    <a:bodyPr/>
                    <a:lstStyle/>
                    <a:p>
                      <a:pPr>
                        <a:lnSpc>
                          <a:spcPct val="107000"/>
                        </a:lnSpc>
                        <a:spcAft>
                          <a:spcPts val="0"/>
                        </a:spcAft>
                      </a:pPr>
                      <a:r>
                        <a:rPr lang="en-US" sz="1200">
                          <a:effectLst/>
                        </a:rPr>
                        <a:t> Clear()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a:effectLst/>
                        </a:rPr>
                        <a:t> ArrayList'in tüm elemanlarını siler. Sıfırlar.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0783">
                <a:tc>
                  <a:txBody>
                    <a:bodyPr/>
                    <a:lstStyle/>
                    <a:p>
                      <a:pPr>
                        <a:lnSpc>
                          <a:spcPct val="107000"/>
                        </a:lnSpc>
                        <a:spcAft>
                          <a:spcPts val="0"/>
                        </a:spcAft>
                      </a:pPr>
                      <a:r>
                        <a:rPr lang="en-US" sz="1200">
                          <a:effectLst/>
                        </a:rPr>
                        <a:t> Contains()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a:effectLst/>
                        </a:rPr>
                        <a:t> Herhangi bir nesnenin ArrayList'in elemanı olup olmadığını kontrol eder.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40783">
                <a:tc>
                  <a:txBody>
                    <a:bodyPr/>
                    <a:lstStyle/>
                    <a:p>
                      <a:pPr>
                        <a:lnSpc>
                          <a:spcPct val="107000"/>
                        </a:lnSpc>
                        <a:spcAft>
                          <a:spcPts val="0"/>
                        </a:spcAft>
                      </a:pPr>
                      <a:r>
                        <a:rPr lang="en-US" sz="1200">
                          <a:effectLst/>
                        </a:rPr>
                        <a:t> Insert()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a:effectLst/>
                        </a:rPr>
                        <a:t>Dizinin sonuna değilde istediğimiz bir yerine indeksini belirterek eklememizi sağlar.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325">
                <a:tc>
                  <a:txBody>
                    <a:bodyPr/>
                    <a:lstStyle/>
                    <a:p>
                      <a:pPr>
                        <a:lnSpc>
                          <a:spcPct val="107000"/>
                        </a:lnSpc>
                        <a:spcAft>
                          <a:spcPts val="0"/>
                        </a:spcAft>
                      </a:pPr>
                      <a:r>
                        <a:rPr lang="en-US" sz="1200">
                          <a:effectLst/>
                        </a:rPr>
                        <a:t> Remove()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a:effectLst/>
                        </a:rPr>
                        <a:t> Herhangi bir elemanı diziden siler.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325">
                <a:tc>
                  <a:txBody>
                    <a:bodyPr/>
                    <a:lstStyle/>
                    <a:p>
                      <a:pPr>
                        <a:lnSpc>
                          <a:spcPct val="107000"/>
                        </a:lnSpc>
                        <a:spcAft>
                          <a:spcPts val="0"/>
                        </a:spcAft>
                      </a:pPr>
                      <a:r>
                        <a:rPr lang="en-US" sz="1200">
                          <a:effectLst/>
                        </a:rPr>
                        <a:t> Reverse()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a:effectLst/>
                        </a:rPr>
                        <a:t> Diziyi ters çevirir.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63325">
                <a:tc>
                  <a:txBody>
                    <a:bodyPr/>
                    <a:lstStyle/>
                    <a:p>
                      <a:pPr>
                        <a:lnSpc>
                          <a:spcPct val="107000"/>
                        </a:lnSpc>
                        <a:spcAft>
                          <a:spcPts val="0"/>
                        </a:spcAft>
                      </a:pPr>
                      <a:r>
                        <a:rPr lang="en-US" sz="1200">
                          <a:effectLst/>
                        </a:rPr>
                        <a:t> Sort()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dirty="0">
                          <a:effectLst/>
                        </a:rPr>
                        <a:t> Diziyi sıralar.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68874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4.	</a:t>
            </a:r>
            <a:r>
              <a:rPr lang="en-US" dirty="0" err="1"/>
              <a:t>Grafik</a:t>
            </a:r>
            <a:r>
              <a:rPr lang="en-US" dirty="0"/>
              <a:t> </a:t>
            </a:r>
            <a:r>
              <a:rPr lang="en-US" dirty="0" err="1"/>
              <a:t>işlemleri</a:t>
            </a:r>
            <a:endParaRPr lang="en-US" dirty="0"/>
          </a:p>
        </p:txBody>
      </p:sp>
      <p:sp>
        <p:nvSpPr>
          <p:cNvPr id="3" name="İçerik Yer Tutucusu 2"/>
          <p:cNvSpPr>
            <a:spLocks noGrp="1"/>
          </p:cNvSpPr>
          <p:nvPr>
            <p:ph idx="1"/>
          </p:nvPr>
        </p:nvSpPr>
        <p:spPr/>
        <p:txBody>
          <a:bodyPr/>
          <a:lstStyle/>
          <a:p>
            <a:r>
              <a:rPr lang="tr-TR" dirty="0"/>
              <a:t>C# ile grafik çizme işlemlerini yapabilmek için ilk olarak programımıza “</a:t>
            </a:r>
            <a:r>
              <a:rPr lang="en-US" dirty="0"/>
              <a:t>using </a:t>
            </a:r>
            <a:r>
              <a:rPr lang="en-US" dirty="0" err="1"/>
              <a:t>System.Drawing</a:t>
            </a:r>
            <a:r>
              <a:rPr lang="en-US" dirty="0"/>
              <a:t>;</a:t>
            </a:r>
            <a:r>
              <a:rPr lang="tr-TR" dirty="0"/>
              <a:t>” kütüphanesini eklemek gerekir. Grafik nesnesini tanımlamak aşağıdaki gibidir. </a:t>
            </a:r>
            <a:endParaRPr lang="tr-TR" dirty="0" smtClean="0"/>
          </a:p>
          <a:p>
            <a:endParaRPr lang="en-US" dirty="0"/>
          </a:p>
        </p:txBody>
      </p:sp>
      <p:pic>
        <p:nvPicPr>
          <p:cNvPr id="5" name="Resim 4"/>
          <p:cNvPicPr/>
          <p:nvPr/>
        </p:nvPicPr>
        <p:blipFill>
          <a:blip r:embed="rId2"/>
          <a:stretch>
            <a:fillRect/>
          </a:stretch>
        </p:blipFill>
        <p:spPr>
          <a:xfrm>
            <a:off x="3323973" y="3633034"/>
            <a:ext cx="6622131" cy="1660859"/>
          </a:xfrm>
          <a:prstGeom prst="rect">
            <a:avLst/>
          </a:prstGeom>
        </p:spPr>
      </p:pic>
    </p:spTree>
    <p:extLst>
      <p:ext uri="{BB962C8B-B14F-4D97-AF65-F5344CB8AC3E}">
        <p14:creationId xmlns:p14="http://schemas.microsoft.com/office/powerpoint/2010/main" val="175495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4.	</a:t>
            </a:r>
            <a:r>
              <a:rPr lang="en-US" dirty="0" err="1"/>
              <a:t>Grafik</a:t>
            </a:r>
            <a:r>
              <a:rPr lang="en-US" dirty="0"/>
              <a:t> </a:t>
            </a:r>
            <a:r>
              <a:rPr lang="en-US" dirty="0" err="1"/>
              <a:t>işlemleri</a:t>
            </a:r>
            <a:endParaRPr lang="en-US" dirty="0"/>
          </a:p>
        </p:txBody>
      </p:sp>
      <p:pic>
        <p:nvPicPr>
          <p:cNvPr id="4" name="İçerik Yer Tutucusu 3"/>
          <p:cNvPicPr>
            <a:picLocks noGrp="1" noChangeAspect="1"/>
          </p:cNvPicPr>
          <p:nvPr>
            <p:ph idx="1"/>
          </p:nvPr>
        </p:nvPicPr>
        <p:blipFill>
          <a:blip r:embed="rId2"/>
          <a:stretch>
            <a:fillRect/>
          </a:stretch>
        </p:blipFill>
        <p:spPr>
          <a:xfrm>
            <a:off x="2477196" y="1905000"/>
            <a:ext cx="6101883" cy="1852753"/>
          </a:xfrm>
          <a:prstGeom prst="rect">
            <a:avLst/>
          </a:prstGeom>
        </p:spPr>
      </p:pic>
      <p:pic>
        <p:nvPicPr>
          <p:cNvPr id="6" name="Resim 5"/>
          <p:cNvPicPr/>
          <p:nvPr/>
        </p:nvPicPr>
        <p:blipFill>
          <a:blip r:embed="rId3"/>
          <a:stretch>
            <a:fillRect/>
          </a:stretch>
        </p:blipFill>
        <p:spPr>
          <a:xfrm>
            <a:off x="4460457" y="3847517"/>
            <a:ext cx="4442911" cy="2553283"/>
          </a:xfrm>
          <a:prstGeom prst="rect">
            <a:avLst/>
          </a:prstGeom>
        </p:spPr>
      </p:pic>
    </p:spTree>
    <p:extLst>
      <p:ext uri="{BB962C8B-B14F-4D97-AF65-F5344CB8AC3E}">
        <p14:creationId xmlns:p14="http://schemas.microsoft.com/office/powerpoint/2010/main" val="3572342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4.	</a:t>
            </a:r>
            <a:r>
              <a:rPr lang="en-US" dirty="0" err="1"/>
              <a:t>Grafik</a:t>
            </a:r>
            <a:r>
              <a:rPr lang="en-US" dirty="0"/>
              <a:t> </a:t>
            </a:r>
            <a:r>
              <a:rPr lang="en-US" dirty="0" err="1"/>
              <a:t>işlemleri</a:t>
            </a:r>
            <a:endParaRPr lang="en-US" dirty="0"/>
          </a:p>
        </p:txBody>
      </p:sp>
      <p:pic>
        <p:nvPicPr>
          <p:cNvPr id="7" name="İçerik Yer Tutucusu 6"/>
          <p:cNvPicPr>
            <a:picLocks noGrp="1"/>
          </p:cNvPicPr>
          <p:nvPr>
            <p:ph idx="1"/>
          </p:nvPr>
        </p:nvPicPr>
        <p:blipFill>
          <a:blip r:embed="rId2"/>
          <a:stretch>
            <a:fillRect/>
          </a:stretch>
        </p:blipFill>
        <p:spPr>
          <a:xfrm>
            <a:off x="2005263" y="1568116"/>
            <a:ext cx="7555831" cy="2153652"/>
          </a:xfrm>
          <a:prstGeom prst="rect">
            <a:avLst/>
          </a:prstGeom>
        </p:spPr>
      </p:pic>
      <p:pic>
        <p:nvPicPr>
          <p:cNvPr id="8" name="Resim 7"/>
          <p:cNvPicPr/>
          <p:nvPr/>
        </p:nvPicPr>
        <p:blipFill>
          <a:blip r:embed="rId3"/>
          <a:stretch>
            <a:fillRect/>
          </a:stretch>
        </p:blipFill>
        <p:spPr>
          <a:xfrm>
            <a:off x="4880201" y="4225786"/>
            <a:ext cx="4337134" cy="2525462"/>
          </a:xfrm>
          <a:prstGeom prst="rect">
            <a:avLst/>
          </a:prstGeom>
        </p:spPr>
      </p:pic>
    </p:spTree>
    <p:extLst>
      <p:ext uri="{BB962C8B-B14F-4D97-AF65-F5344CB8AC3E}">
        <p14:creationId xmlns:p14="http://schemas.microsoft.com/office/powerpoint/2010/main" val="138477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4.	</a:t>
            </a:r>
            <a:r>
              <a:rPr lang="en-US" dirty="0" err="1"/>
              <a:t>Grafik</a:t>
            </a:r>
            <a:r>
              <a:rPr lang="en-US" dirty="0"/>
              <a:t> </a:t>
            </a:r>
            <a:r>
              <a:rPr lang="en-US" dirty="0" err="1"/>
              <a:t>işlemleri</a:t>
            </a:r>
            <a:endParaRPr lang="en-US" dirty="0"/>
          </a:p>
        </p:txBody>
      </p:sp>
      <p:pic>
        <p:nvPicPr>
          <p:cNvPr id="6" name="İçerik Yer Tutucusu 5"/>
          <p:cNvPicPr>
            <a:picLocks noGrp="1"/>
          </p:cNvPicPr>
          <p:nvPr>
            <p:ph idx="1"/>
          </p:nvPr>
        </p:nvPicPr>
        <p:blipFill>
          <a:blip r:embed="rId2"/>
          <a:stretch>
            <a:fillRect/>
          </a:stretch>
        </p:blipFill>
        <p:spPr>
          <a:xfrm>
            <a:off x="2592925" y="1905000"/>
            <a:ext cx="5811420" cy="1664284"/>
          </a:xfrm>
          <a:prstGeom prst="rect">
            <a:avLst/>
          </a:prstGeom>
        </p:spPr>
      </p:pic>
      <p:pic>
        <p:nvPicPr>
          <p:cNvPr id="9" name="Resim 8"/>
          <p:cNvPicPr/>
          <p:nvPr/>
        </p:nvPicPr>
        <p:blipFill>
          <a:blip r:embed="rId3"/>
          <a:stretch>
            <a:fillRect/>
          </a:stretch>
        </p:blipFill>
        <p:spPr>
          <a:xfrm>
            <a:off x="3684169" y="3610921"/>
            <a:ext cx="5074820" cy="2982384"/>
          </a:xfrm>
          <a:prstGeom prst="rect">
            <a:avLst/>
          </a:prstGeom>
        </p:spPr>
      </p:pic>
    </p:spTree>
    <p:extLst>
      <p:ext uri="{BB962C8B-B14F-4D97-AF65-F5344CB8AC3E}">
        <p14:creationId xmlns:p14="http://schemas.microsoft.com/office/powerpoint/2010/main" val="157446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sp>
        <p:nvSpPr>
          <p:cNvPr id="3" name="İçerik Yer Tutucusu 2"/>
          <p:cNvSpPr>
            <a:spLocks noGrp="1"/>
          </p:cNvSpPr>
          <p:nvPr>
            <p:ph idx="1"/>
          </p:nvPr>
        </p:nvSpPr>
        <p:spPr/>
        <p:txBody>
          <a:bodyPr/>
          <a:lstStyle/>
          <a:p>
            <a:r>
              <a:rPr lang="tr-TR" dirty="0"/>
              <a:t>Aynı tipte birden fazla değeri tek değişkende tutmak için kullanılan yapılara dizi denir. Bellekte program çalıştığı sürece yer tutar. Bir dizi çok sayıda değişken barındırdığından, bunları birbirinden ayırt etmek için indis adı verilen bir bilgiye ihtiyaç vardır. C# Programlama Dili'nde, bir dizi hangi tipte tanımlanmış olursa olsun başlangıç indisi her zaman 0'dır  ve </a:t>
            </a:r>
            <a:r>
              <a:rPr lang="tr-TR" dirty="0" err="1"/>
              <a:t>sistem.Array</a:t>
            </a:r>
            <a:r>
              <a:rPr lang="tr-TR" dirty="0"/>
              <a:t> tipindedir. C# da tek boyutlu bir dizi, normal bir </a:t>
            </a:r>
            <a:r>
              <a:rPr lang="tr-TR" dirty="0" err="1"/>
              <a:t>değisken</a:t>
            </a:r>
            <a:r>
              <a:rPr lang="tr-TR" dirty="0"/>
              <a:t> gibi tanımlanır, sadece değişken ifadesinden sonra köseli parantez kullanılır.</a:t>
            </a:r>
            <a:endParaRPr lang="en-US" dirty="0"/>
          </a:p>
          <a:p>
            <a:endParaRPr lang="en-US" dirty="0"/>
          </a:p>
        </p:txBody>
      </p:sp>
    </p:spTree>
    <p:extLst>
      <p:ext uri="{BB962C8B-B14F-4D97-AF65-F5344CB8AC3E}">
        <p14:creationId xmlns:p14="http://schemas.microsoft.com/office/powerpoint/2010/main" val="763026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4.	</a:t>
            </a:r>
            <a:r>
              <a:rPr lang="en-US" dirty="0" err="1"/>
              <a:t>Grafik</a:t>
            </a:r>
            <a:r>
              <a:rPr lang="en-US" dirty="0"/>
              <a:t> </a:t>
            </a:r>
            <a:r>
              <a:rPr lang="en-US" dirty="0" err="1"/>
              <a:t>işlemleri</a:t>
            </a:r>
            <a:endParaRPr lang="en-US" dirty="0"/>
          </a:p>
        </p:txBody>
      </p:sp>
      <p:pic>
        <p:nvPicPr>
          <p:cNvPr id="7" name="İçerik Yer Tutucusu 6"/>
          <p:cNvPicPr>
            <a:picLocks noGrp="1"/>
          </p:cNvPicPr>
          <p:nvPr>
            <p:ph idx="1"/>
          </p:nvPr>
        </p:nvPicPr>
        <p:blipFill>
          <a:blip r:embed="rId2"/>
          <a:stretch>
            <a:fillRect/>
          </a:stretch>
        </p:blipFill>
        <p:spPr>
          <a:xfrm>
            <a:off x="2592925" y="1556084"/>
            <a:ext cx="5753267" cy="2504741"/>
          </a:xfrm>
          <a:prstGeom prst="rect">
            <a:avLst/>
          </a:prstGeom>
        </p:spPr>
      </p:pic>
      <p:pic>
        <p:nvPicPr>
          <p:cNvPr id="8" name="Resim 7"/>
          <p:cNvPicPr/>
          <p:nvPr/>
        </p:nvPicPr>
        <p:blipFill>
          <a:blip r:embed="rId3"/>
          <a:stretch>
            <a:fillRect/>
          </a:stretch>
        </p:blipFill>
        <p:spPr>
          <a:xfrm>
            <a:off x="5469558" y="4060825"/>
            <a:ext cx="3975936" cy="2738187"/>
          </a:xfrm>
          <a:prstGeom prst="rect">
            <a:avLst/>
          </a:prstGeom>
        </p:spPr>
      </p:pic>
    </p:spTree>
    <p:extLst>
      <p:ext uri="{BB962C8B-B14F-4D97-AF65-F5344CB8AC3E}">
        <p14:creationId xmlns:p14="http://schemas.microsoft.com/office/powerpoint/2010/main" val="165849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4.	</a:t>
            </a:r>
            <a:r>
              <a:rPr lang="en-US" dirty="0" err="1"/>
              <a:t>Grafik</a:t>
            </a:r>
            <a:r>
              <a:rPr lang="en-US" dirty="0"/>
              <a:t> </a:t>
            </a:r>
            <a:r>
              <a:rPr lang="en-US" dirty="0" err="1"/>
              <a:t>işlemleri</a:t>
            </a:r>
            <a:endParaRPr lang="en-US" dirty="0"/>
          </a:p>
        </p:txBody>
      </p:sp>
      <p:pic>
        <p:nvPicPr>
          <p:cNvPr id="4" name="İçerik Yer Tutucusu 3"/>
          <p:cNvPicPr>
            <a:picLocks noGrp="1" noChangeAspect="1"/>
          </p:cNvPicPr>
          <p:nvPr>
            <p:ph idx="1"/>
          </p:nvPr>
        </p:nvPicPr>
        <p:blipFill>
          <a:blip r:embed="rId2"/>
          <a:stretch>
            <a:fillRect/>
          </a:stretch>
        </p:blipFill>
        <p:spPr>
          <a:xfrm>
            <a:off x="2592925" y="1905000"/>
            <a:ext cx="5929911" cy="3268818"/>
          </a:xfrm>
          <a:prstGeom prst="rect">
            <a:avLst/>
          </a:prstGeom>
        </p:spPr>
      </p:pic>
    </p:spTree>
    <p:extLst>
      <p:ext uri="{BB962C8B-B14F-4D97-AF65-F5344CB8AC3E}">
        <p14:creationId xmlns:p14="http://schemas.microsoft.com/office/powerpoint/2010/main" val="2517672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4.	</a:t>
            </a:r>
            <a:r>
              <a:rPr lang="en-US" dirty="0" err="1"/>
              <a:t>Grafik</a:t>
            </a:r>
            <a:r>
              <a:rPr lang="en-US" dirty="0"/>
              <a:t> </a:t>
            </a:r>
            <a:r>
              <a:rPr lang="en-US" dirty="0" err="1"/>
              <a:t>işlemleri</a:t>
            </a:r>
            <a:endParaRPr lang="en-US" dirty="0"/>
          </a:p>
        </p:txBody>
      </p:sp>
      <p:pic>
        <p:nvPicPr>
          <p:cNvPr id="5" name="İçerik Yer Tutucusu 4"/>
          <p:cNvPicPr>
            <a:picLocks noGrp="1" noChangeAspect="1"/>
          </p:cNvPicPr>
          <p:nvPr>
            <p:ph idx="1"/>
          </p:nvPr>
        </p:nvPicPr>
        <p:blipFill>
          <a:blip r:embed="rId2"/>
          <a:stretch>
            <a:fillRect/>
          </a:stretch>
        </p:blipFill>
        <p:spPr>
          <a:xfrm>
            <a:off x="2277979" y="1905000"/>
            <a:ext cx="6194800" cy="4656118"/>
          </a:xfrm>
          <a:prstGeom prst="rect">
            <a:avLst/>
          </a:prstGeom>
        </p:spPr>
      </p:pic>
    </p:spTree>
    <p:extLst>
      <p:ext uri="{BB962C8B-B14F-4D97-AF65-F5344CB8AC3E}">
        <p14:creationId xmlns:p14="http://schemas.microsoft.com/office/powerpoint/2010/main" val="336310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4" name="İçerik Yer Tutucusu 3"/>
          <p:cNvPicPr>
            <a:picLocks noGrp="1" noChangeAspect="1"/>
          </p:cNvPicPr>
          <p:nvPr>
            <p:ph idx="1"/>
          </p:nvPr>
        </p:nvPicPr>
        <p:blipFill>
          <a:blip r:embed="rId2"/>
          <a:stretch>
            <a:fillRect/>
          </a:stretch>
        </p:blipFill>
        <p:spPr>
          <a:xfrm>
            <a:off x="2592925" y="2516625"/>
            <a:ext cx="5218628" cy="1536325"/>
          </a:xfrm>
          <a:prstGeom prst="rect">
            <a:avLst/>
          </a:prstGeom>
        </p:spPr>
      </p:pic>
    </p:spTree>
    <p:extLst>
      <p:ext uri="{BB962C8B-B14F-4D97-AF65-F5344CB8AC3E}">
        <p14:creationId xmlns:p14="http://schemas.microsoft.com/office/powerpoint/2010/main" val="386053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5" name="İçerik Yer Tutucusu 4"/>
          <p:cNvPicPr>
            <a:picLocks noGrp="1"/>
          </p:cNvPicPr>
          <p:nvPr>
            <p:ph idx="1"/>
          </p:nvPr>
        </p:nvPicPr>
        <p:blipFill>
          <a:blip r:embed="rId2"/>
          <a:stretch>
            <a:fillRect/>
          </a:stretch>
        </p:blipFill>
        <p:spPr>
          <a:xfrm>
            <a:off x="2823411" y="1905000"/>
            <a:ext cx="6080877" cy="3055937"/>
          </a:xfrm>
          <a:prstGeom prst="rect">
            <a:avLst/>
          </a:prstGeom>
        </p:spPr>
      </p:pic>
      <p:pic>
        <p:nvPicPr>
          <p:cNvPr id="6" name="Resim 5"/>
          <p:cNvPicPr/>
          <p:nvPr/>
        </p:nvPicPr>
        <p:blipFill>
          <a:blip r:embed="rId3"/>
          <a:stretch>
            <a:fillRect/>
          </a:stretch>
        </p:blipFill>
        <p:spPr>
          <a:xfrm>
            <a:off x="2592925" y="5389010"/>
            <a:ext cx="9149896" cy="1043873"/>
          </a:xfrm>
          <a:prstGeom prst="rect">
            <a:avLst/>
          </a:prstGeom>
        </p:spPr>
      </p:pic>
    </p:spTree>
    <p:extLst>
      <p:ext uri="{BB962C8B-B14F-4D97-AF65-F5344CB8AC3E}">
        <p14:creationId xmlns:p14="http://schemas.microsoft.com/office/powerpoint/2010/main" val="768145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6" name="İçerik Yer Tutucusu 5"/>
          <p:cNvPicPr>
            <a:picLocks noGrp="1"/>
          </p:cNvPicPr>
          <p:nvPr>
            <p:ph idx="1"/>
          </p:nvPr>
        </p:nvPicPr>
        <p:blipFill>
          <a:blip r:embed="rId2"/>
          <a:stretch>
            <a:fillRect/>
          </a:stretch>
        </p:blipFill>
        <p:spPr>
          <a:xfrm>
            <a:off x="3641558" y="1905000"/>
            <a:ext cx="4934117" cy="3641725"/>
          </a:xfrm>
          <a:prstGeom prst="rect">
            <a:avLst/>
          </a:prstGeom>
        </p:spPr>
      </p:pic>
    </p:spTree>
    <p:extLst>
      <p:ext uri="{BB962C8B-B14F-4D97-AF65-F5344CB8AC3E}">
        <p14:creationId xmlns:p14="http://schemas.microsoft.com/office/powerpoint/2010/main" val="498496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5" name="İçerik Yer Tutucusu 4"/>
          <p:cNvPicPr>
            <a:picLocks noGrp="1"/>
          </p:cNvPicPr>
          <p:nvPr>
            <p:ph idx="1"/>
          </p:nvPr>
        </p:nvPicPr>
        <p:blipFill>
          <a:blip r:embed="rId2"/>
          <a:stretch>
            <a:fillRect/>
          </a:stretch>
        </p:blipFill>
        <p:spPr>
          <a:xfrm>
            <a:off x="1668376" y="1904999"/>
            <a:ext cx="8277727" cy="1848853"/>
          </a:xfrm>
          <a:prstGeom prst="rect">
            <a:avLst/>
          </a:prstGeom>
        </p:spPr>
      </p:pic>
      <p:pic>
        <p:nvPicPr>
          <p:cNvPr id="7" name="Resim 6"/>
          <p:cNvPicPr/>
          <p:nvPr/>
        </p:nvPicPr>
        <p:blipFill>
          <a:blip r:embed="rId3"/>
          <a:stretch>
            <a:fillRect/>
          </a:stretch>
        </p:blipFill>
        <p:spPr>
          <a:xfrm>
            <a:off x="1668377" y="4217296"/>
            <a:ext cx="8277727" cy="1990997"/>
          </a:xfrm>
          <a:prstGeom prst="rect">
            <a:avLst/>
          </a:prstGeom>
        </p:spPr>
      </p:pic>
    </p:spTree>
    <p:extLst>
      <p:ext uri="{BB962C8B-B14F-4D97-AF65-F5344CB8AC3E}">
        <p14:creationId xmlns:p14="http://schemas.microsoft.com/office/powerpoint/2010/main" val="280379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4" name="İçerik Yer Tutucusu 3"/>
          <p:cNvPicPr>
            <a:picLocks noGrp="1" noChangeAspect="1"/>
          </p:cNvPicPr>
          <p:nvPr>
            <p:ph idx="1"/>
          </p:nvPr>
        </p:nvPicPr>
        <p:blipFill>
          <a:blip r:embed="rId2"/>
          <a:stretch>
            <a:fillRect/>
          </a:stretch>
        </p:blipFill>
        <p:spPr>
          <a:xfrm>
            <a:off x="3221563" y="1905000"/>
            <a:ext cx="3827205" cy="4248098"/>
          </a:xfrm>
          <a:prstGeom prst="rect">
            <a:avLst/>
          </a:prstGeom>
        </p:spPr>
      </p:pic>
    </p:spTree>
    <p:extLst>
      <p:ext uri="{BB962C8B-B14F-4D97-AF65-F5344CB8AC3E}">
        <p14:creationId xmlns:p14="http://schemas.microsoft.com/office/powerpoint/2010/main" val="12670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1.	</a:t>
            </a:r>
            <a:r>
              <a:rPr lang="en-US" dirty="0" err="1"/>
              <a:t>Fonksiyon</a:t>
            </a:r>
            <a:r>
              <a:rPr lang="en-US" dirty="0"/>
              <a:t> </a:t>
            </a:r>
            <a:r>
              <a:rPr lang="en-US" dirty="0" err="1"/>
              <a:t>Kullanımı</a:t>
            </a:r>
            <a:endParaRPr lang="en-US" dirty="0"/>
          </a:p>
        </p:txBody>
      </p:sp>
      <p:pic>
        <p:nvPicPr>
          <p:cNvPr id="5" name="İçerik Yer Tutucusu 4"/>
          <p:cNvPicPr>
            <a:picLocks noGrp="1" noChangeAspect="1"/>
          </p:cNvPicPr>
          <p:nvPr>
            <p:ph idx="1"/>
          </p:nvPr>
        </p:nvPicPr>
        <p:blipFill>
          <a:blip r:embed="rId2"/>
          <a:stretch>
            <a:fillRect/>
          </a:stretch>
        </p:blipFill>
        <p:spPr>
          <a:xfrm>
            <a:off x="2355608" y="2727158"/>
            <a:ext cx="8117345" cy="1486032"/>
          </a:xfrm>
          <a:prstGeom prst="rect">
            <a:avLst/>
          </a:prstGeom>
        </p:spPr>
      </p:pic>
    </p:spTree>
    <p:extLst>
      <p:ext uri="{BB962C8B-B14F-4D97-AF65-F5344CB8AC3E}">
        <p14:creationId xmlns:p14="http://schemas.microsoft.com/office/powerpoint/2010/main" val="1780947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173</TotalTime>
  <Words>556</Words>
  <Application>Microsoft Office PowerPoint</Application>
  <PresentationFormat>Özel</PresentationFormat>
  <Paragraphs>71</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Duman</vt:lpstr>
      <vt:lpstr>Başkale Meslek Yüksekokulu Bilgisayar Programcılığı Görsel Programlama I</vt:lpstr>
      <vt:lpstr>Konu Başlıkları</vt:lpstr>
      <vt:lpstr>1. Fonksiyon Kullanımı</vt:lpstr>
      <vt:lpstr>1. Fonksiyon Kullanımı</vt:lpstr>
      <vt:lpstr>1. Fonksiyon Kullanımı</vt:lpstr>
      <vt:lpstr>1. Fonksiyon Kullanımı</vt:lpstr>
      <vt:lpstr>1. Fonksiyon Kullanımı</vt:lpstr>
      <vt:lpstr>1. Fonksiyon Kullanımı</vt:lpstr>
      <vt:lpstr>1. Fonksiyon Kullanımı</vt:lpstr>
      <vt:lpstr>1. Fonksiyon Kullanımı</vt:lpstr>
      <vt:lpstr>1. Fonksiyon Kullanımı</vt:lpstr>
      <vt:lpstr>1. Fonksiyon Kullanımı</vt:lpstr>
      <vt:lpstr>2. Çok Boyutlu Diziler</vt:lpstr>
      <vt:lpstr>2. Çok Boyutlu Diziler</vt:lpstr>
      <vt:lpstr>2. Çok Boyutlu Diziler</vt:lpstr>
      <vt:lpstr>3. Dizi Fonksiyonları</vt:lpstr>
      <vt:lpstr>3. Dizi Fonksiyonları</vt:lpstr>
      <vt:lpstr>3. Dizi Fonksiyonları</vt:lpstr>
      <vt:lpstr>3. Dizi Fonksiyonları</vt:lpstr>
      <vt:lpstr>3. Dizi Fonksiyonları</vt:lpstr>
      <vt:lpstr>3. Dizi Fonksiyonları</vt:lpstr>
      <vt:lpstr>3. Dizi Fonksiyonları</vt:lpstr>
      <vt:lpstr>3. Dizi Fonksiyonları</vt:lpstr>
      <vt:lpstr>3. Dizi Fonksiyonları</vt:lpstr>
      <vt:lpstr>3. Dizi Fonksiyonları</vt:lpstr>
      <vt:lpstr>4. Grafik işlemleri</vt:lpstr>
      <vt:lpstr>4. Grafik işlemleri</vt:lpstr>
      <vt:lpstr>4. Grafik işlemleri</vt:lpstr>
      <vt:lpstr>4. Grafik işlemleri</vt:lpstr>
      <vt:lpstr>4. Grafik işlemleri</vt:lpstr>
      <vt:lpstr>4. Grafik işlemleri</vt:lpstr>
      <vt:lpstr>4. Grafik işlemleri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Başkale Meslek Yüksekokulu Bilgisayar Programcılığı Algoritma Ve Programlamaya Giriş Ders Notları</dc:title>
  <dc:creator>Can</dc:creator>
  <cp:lastModifiedBy>ayata</cp:lastModifiedBy>
  <cp:revision>28</cp:revision>
  <dcterms:created xsi:type="dcterms:W3CDTF">2015-11-25T09:15:05Z</dcterms:created>
  <dcterms:modified xsi:type="dcterms:W3CDTF">2020-12-29T08:45:34Z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D4381FF0-8485-4D7D-9C1B-E219A864BD55</vt:lpwstr>
  </property>
  <property fmtid="{D5CDD505-2E9C-101B-9397-08002B2CF9AE}" pid="3" name="ArticulatePath">
    <vt:lpwstr>12. Hafta</vt:lpwstr>
  </property>
</Properties>
</file>