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C849B-A57C-40A1-9A80-D4DA62A12B2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4277E-1598-405C-A211-D8DBC58DAC5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C849B-A57C-40A1-9A80-D4DA62A12B2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4277E-1598-405C-A211-D8DBC58DAC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C849B-A57C-40A1-9A80-D4DA62A12B2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4277E-1598-405C-A211-D8DBC58DAC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C849B-A57C-40A1-9A80-D4DA62A12B2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4277E-1598-405C-A211-D8DBC58DAC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C849B-A57C-40A1-9A80-D4DA62A12B2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4277E-1598-405C-A211-D8DBC58DAC5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C849B-A57C-40A1-9A80-D4DA62A12B2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4277E-1598-405C-A211-D8DBC58DAC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C849B-A57C-40A1-9A80-D4DA62A12B2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4277E-1598-405C-A211-D8DBC58DAC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C849B-A57C-40A1-9A80-D4DA62A12B2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4277E-1598-405C-A211-D8DBC58DAC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C849B-A57C-40A1-9A80-D4DA62A12B2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4277E-1598-405C-A211-D8DBC58DAC58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C849B-A57C-40A1-9A80-D4DA62A12B2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4277E-1598-405C-A211-D8DBC58DAC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C849B-A57C-40A1-9A80-D4DA62A12B2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4277E-1598-405C-A211-D8DBC58DAC5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83C849B-A57C-40A1-9A80-D4DA62A12B2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534277E-1598-405C-A211-D8DBC58DAC58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02720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cap="small" dirty="0"/>
              <a:t>AMAÇ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	Ağ bağlantı terimlerini öğrenebilmek.</a:t>
            </a:r>
          </a:p>
          <a:p>
            <a:pPr algn="just">
              <a:lnSpc>
                <a:spcPct val="150000"/>
              </a:lnSpc>
            </a:pPr>
            <a:r>
              <a:rPr lang="tr-TR" b="1" cap="small" dirty="0"/>
              <a:t>ARAŞTIRMA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b="1" cap="small" dirty="0"/>
              <a:t>	</a:t>
            </a:r>
            <a:r>
              <a:rPr lang="tr-TR" dirty="0"/>
              <a:t>Ağ bağlantısı hakkında bilgi toplayınız.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AĞ </a:t>
            </a:r>
            <a:r>
              <a:rPr lang="tr-TR" sz="4000" dirty="0" smtClean="0"/>
              <a:t>TEMELLERİ DERSİ </a:t>
            </a:r>
            <a:r>
              <a:rPr lang="tr-TR" sz="2000" dirty="0" smtClean="0"/>
              <a:t>(9. </a:t>
            </a:r>
            <a:r>
              <a:rPr lang="tr-TR" sz="2000" dirty="0" smtClean="0"/>
              <a:t>HAFTA)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62343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lvl="1" indent="-283464" algn="just">
              <a:lnSpc>
                <a:spcPct val="16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tr-TR" b="1" dirty="0"/>
              <a:t>Modem </a:t>
            </a:r>
            <a:endParaRPr lang="tr-TR" dirty="0"/>
          </a:p>
          <a:p>
            <a:pPr marL="82296" indent="0" algn="just">
              <a:lnSpc>
                <a:spcPct val="160000"/>
              </a:lnSpc>
              <a:buNone/>
            </a:pPr>
            <a:r>
              <a:rPr lang="tr-TR" dirty="0"/>
              <a:t>Bilgisayarınızın telefon hatlarını kullanarak iletişim kurmasını sağlar. Standart telefon hatlarında sadece ses transferi yapılabilir. Bu durumda verileri sese ve sesi de veriye dönüştürmek gerekir</a:t>
            </a:r>
            <a:r>
              <a:rPr lang="tr-TR" dirty="0" smtClean="0"/>
              <a:t>.</a:t>
            </a:r>
          </a:p>
          <a:p>
            <a:pPr marL="82296" indent="0" algn="just">
              <a:lnSpc>
                <a:spcPct val="160000"/>
              </a:lnSpc>
              <a:buNone/>
            </a:pPr>
            <a:r>
              <a:rPr lang="tr-TR" dirty="0"/>
              <a:t>bilgisayardan aldığı </a:t>
            </a:r>
            <a:r>
              <a:rPr lang="tr-TR" dirty="0" err="1"/>
              <a:t>digital</a:t>
            </a:r>
            <a:r>
              <a:rPr lang="tr-TR" dirty="0"/>
              <a:t> (sayısal) veriyi analog veriye çevirerek göndermek ve aynı şekilde karşı taraftaki bilgisayardan gelen analog veriyi tekrar </a:t>
            </a:r>
            <a:r>
              <a:rPr lang="tr-TR" dirty="0" err="1"/>
              <a:t>digital</a:t>
            </a:r>
            <a:r>
              <a:rPr lang="tr-TR" dirty="0"/>
              <a:t> veriye çevirerek bilgisayara iletmektir.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493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741682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214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 algn="just">
              <a:lnSpc>
                <a:spcPct val="15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tr-TR" b="1" dirty="0"/>
              <a:t>Dial </a:t>
            </a:r>
            <a:r>
              <a:rPr lang="tr-TR" b="1" dirty="0" err="1"/>
              <a:t>Up</a:t>
            </a:r>
            <a:r>
              <a:rPr lang="tr-TR" b="1" dirty="0"/>
              <a:t> modemler</a:t>
            </a:r>
            <a:endParaRPr lang="tr-TR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dirty="0"/>
              <a:t>Normal bir telefon hattı, Dial </a:t>
            </a:r>
            <a:r>
              <a:rPr lang="tr-TR" dirty="0" err="1"/>
              <a:t>Up</a:t>
            </a:r>
            <a:r>
              <a:rPr lang="tr-TR" dirty="0"/>
              <a:t> modem ve bir internet erişim kodu sayesinde bu bağlantı şeklini kullanabilmek mümkündü.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8468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lvl="1" indent="-283464" algn="just">
              <a:lnSpc>
                <a:spcPct val="17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tr-TR" b="1" dirty="0"/>
              <a:t>VDSL modemler</a:t>
            </a:r>
            <a:endParaRPr lang="tr-TR" dirty="0"/>
          </a:p>
          <a:p>
            <a:pPr marL="82296" indent="0" algn="just">
              <a:lnSpc>
                <a:spcPct val="170000"/>
              </a:lnSpc>
              <a:buNone/>
            </a:pPr>
            <a:r>
              <a:rPr lang="tr-TR" dirty="0"/>
              <a:t>Telefon hatları üzerinden çok yüksek hızlarda veri alışveriş hızı sunabilen bir DSL teknolojisidir. Özellikleri; </a:t>
            </a:r>
          </a:p>
          <a:p>
            <a:pPr lvl="0" algn="just">
              <a:lnSpc>
                <a:spcPct val="170000"/>
              </a:lnSpc>
            </a:pPr>
            <a:r>
              <a:rPr lang="tr-TR" dirty="0"/>
              <a:t>13 ile 52 </a:t>
            </a:r>
            <a:r>
              <a:rPr lang="tr-TR" dirty="0" err="1"/>
              <a:t>Mbps</a:t>
            </a:r>
            <a:r>
              <a:rPr lang="tr-TR" dirty="0"/>
              <a:t> arası indirme (</a:t>
            </a:r>
            <a:r>
              <a:rPr lang="tr-TR" dirty="0" err="1"/>
              <a:t>download</a:t>
            </a:r>
            <a:r>
              <a:rPr lang="tr-TR" dirty="0"/>
              <a:t>), 1.5 ile 2.3 </a:t>
            </a:r>
            <a:r>
              <a:rPr lang="tr-TR" dirty="0" err="1"/>
              <a:t>Kbps</a:t>
            </a:r>
            <a:r>
              <a:rPr lang="tr-TR" dirty="0"/>
              <a:t> gönderme (</a:t>
            </a:r>
            <a:r>
              <a:rPr lang="tr-TR" dirty="0" err="1"/>
              <a:t>upload</a:t>
            </a:r>
            <a:r>
              <a:rPr lang="tr-TR" dirty="0"/>
              <a:t>) hızlarına erişilebilir. </a:t>
            </a:r>
          </a:p>
          <a:p>
            <a:pPr lvl="0" algn="just">
              <a:lnSpc>
                <a:spcPct val="170000"/>
              </a:lnSpc>
            </a:pPr>
            <a:r>
              <a:rPr lang="tr-TR" dirty="0"/>
              <a:t>Çok geniş bant genişliği imkanı sunmasına rağmen, VDSL ‘de maksimum 1200 m sınırı vardır.</a:t>
            </a:r>
          </a:p>
          <a:p>
            <a:pPr lvl="0" algn="just">
              <a:lnSpc>
                <a:spcPct val="170000"/>
              </a:lnSpc>
            </a:pPr>
            <a:r>
              <a:rPr lang="tr-TR" dirty="0"/>
              <a:t>Daha kısa hatlar üzerinde asimetrik bir veri iletimi sağlar.</a:t>
            </a:r>
          </a:p>
          <a:p>
            <a:pPr marL="82296" indent="0" algn="just">
              <a:lnSpc>
                <a:spcPct val="17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668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6221237" cy="4391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108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lvl="1" indent="-283464" algn="just">
              <a:lnSpc>
                <a:spcPct val="15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tr-TR" b="1" dirty="0"/>
              <a:t>ADSL modemler</a:t>
            </a:r>
            <a:endParaRPr lang="tr-TR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dirty="0"/>
              <a:t>Mevcut telefon hattınız üzerinden yüksek veri, ses ve görüntü iletişimini aynı anda sağlayan, hızlı ve güvenli, sabit modem teknolojisidir. </a:t>
            </a:r>
            <a:endParaRPr lang="tr-TR" dirty="0" smtClean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dirty="0"/>
              <a:t>ADSL modemler bağlantı şekillerine göre dört grupta incelenir: 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b="1" dirty="0"/>
              <a:t>Ethernet </a:t>
            </a:r>
            <a:r>
              <a:rPr lang="tr-TR" b="1" dirty="0" smtClean="0"/>
              <a:t>Modemler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USB </a:t>
            </a:r>
            <a:r>
              <a:rPr lang="tr-TR" b="1" dirty="0" smtClean="0"/>
              <a:t>Modemler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PCI </a:t>
            </a:r>
            <a:r>
              <a:rPr lang="tr-TR" b="1" dirty="0" smtClean="0"/>
              <a:t>Modemler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Kablosuz </a:t>
            </a:r>
            <a:r>
              <a:rPr lang="tr-TR" b="1" dirty="0" smtClean="0"/>
              <a:t>Modemler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866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97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AĞ BAĞLANTI TERİMLERİ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70000" lnSpcReduction="20000"/>
          </a:bodyPr>
          <a:lstStyle/>
          <a:p>
            <a:pPr marL="82296" indent="0" algn="just">
              <a:lnSpc>
                <a:spcPct val="170000"/>
              </a:lnSpc>
              <a:buNone/>
            </a:pPr>
            <a:r>
              <a:rPr lang="tr-TR" dirty="0"/>
              <a:t>Bilgisayarda ağ bağlantılarıyla ilgili birçok terim kullanılmaktadır. Bunlardan en sık sözü edilenler şunlardır;</a:t>
            </a:r>
            <a:endParaRPr lang="tr-TR" dirty="0"/>
          </a:p>
          <a:p>
            <a:pPr algn="just">
              <a:lnSpc>
                <a:spcPct val="170000"/>
              </a:lnSpc>
            </a:pPr>
            <a:r>
              <a:rPr lang="tr-TR" b="1" dirty="0" smtClean="0"/>
              <a:t>Port</a:t>
            </a:r>
          </a:p>
          <a:p>
            <a:pPr marL="365760" lvl="1" indent="-283464" algn="just">
              <a:lnSpc>
                <a:spcPct val="17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tr-TR" b="1" dirty="0"/>
              <a:t>RJ-11 Modem Portu</a:t>
            </a:r>
            <a:endParaRPr lang="tr-TR" dirty="0"/>
          </a:p>
          <a:p>
            <a:pPr marL="365760" lvl="1" indent="-283464" algn="just">
              <a:lnSpc>
                <a:spcPct val="17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tr-TR" b="1" dirty="0"/>
              <a:t>RJ-45 Modem Portu</a:t>
            </a:r>
            <a:endParaRPr lang="tr-TR" dirty="0"/>
          </a:p>
          <a:p>
            <a:pPr marL="365760" lvl="1" indent="-283464" algn="just">
              <a:lnSpc>
                <a:spcPct val="17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tr-TR" b="1" dirty="0"/>
              <a:t>Ağ Arabirim Kartı</a:t>
            </a:r>
            <a:endParaRPr lang="tr-TR" dirty="0"/>
          </a:p>
          <a:p>
            <a:pPr marL="365760" lvl="1" indent="-283464" algn="just">
              <a:lnSpc>
                <a:spcPct val="17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tr-TR" b="1" dirty="0"/>
              <a:t>Modem </a:t>
            </a:r>
            <a:endParaRPr lang="tr-TR" dirty="0"/>
          </a:p>
          <a:p>
            <a:pPr marL="365760" lvl="1" indent="-283464" algn="just">
              <a:lnSpc>
                <a:spcPct val="17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tr-TR" b="1" dirty="0"/>
              <a:t>Dial </a:t>
            </a:r>
            <a:r>
              <a:rPr lang="tr-TR" b="1" dirty="0" err="1"/>
              <a:t>Up</a:t>
            </a:r>
            <a:r>
              <a:rPr lang="tr-TR" b="1" dirty="0"/>
              <a:t> modemler</a:t>
            </a:r>
            <a:endParaRPr lang="tr-TR" dirty="0"/>
          </a:p>
          <a:p>
            <a:pPr marL="365760" lvl="1" indent="-283464" algn="just">
              <a:lnSpc>
                <a:spcPct val="17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tr-TR" b="1" dirty="0"/>
              <a:t>VDSL modemler</a:t>
            </a:r>
            <a:endParaRPr lang="tr-TR" dirty="0"/>
          </a:p>
          <a:p>
            <a:pPr marL="365760" lvl="1" indent="-283464" algn="just">
              <a:lnSpc>
                <a:spcPct val="17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tr-TR" b="1" dirty="0"/>
              <a:t>ADSL modemler</a:t>
            </a:r>
            <a:endParaRPr lang="tr-TR" dirty="0"/>
          </a:p>
          <a:p>
            <a:pPr algn="just">
              <a:lnSpc>
                <a:spcPct val="17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247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dirty="0" smtClean="0"/>
              <a:t>Port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dirty="0"/>
              <a:t>Bilgisayarla dış aygıtlar arasındaki kablo ile iletişimi sağlayan veri kanallarına port adı verilir. </a:t>
            </a:r>
            <a:endParaRPr lang="tr-TR" dirty="0" smtClean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dirty="0"/>
              <a:t>S</a:t>
            </a:r>
            <a:r>
              <a:rPr lang="tr-TR" dirty="0" smtClean="0"/>
              <a:t>eri </a:t>
            </a:r>
            <a:r>
              <a:rPr lang="tr-TR" dirty="0"/>
              <a:t>(COM) ve paralel (LPT) olmak üzere iki temel kısımda incelenir.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350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tr-TR" b="1" dirty="0"/>
              <a:t>Seri Port:</a:t>
            </a:r>
            <a:r>
              <a:rPr lang="tr-TR" dirty="0"/>
              <a:t> Her seferinde içeriye veya dışarıya doğru bir bit bilgi taşıyan fiziksel bir ara birimdir. </a:t>
            </a:r>
            <a:endParaRPr lang="tr-TR" dirty="0" smtClean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b="1" dirty="0"/>
              <a:t>Paralel port: </a:t>
            </a:r>
            <a:r>
              <a:rPr lang="tr-TR" dirty="0"/>
              <a:t>Bilgisayarın kasasının arkasında bulunan 25 </a:t>
            </a:r>
            <a:r>
              <a:rPr lang="tr-TR" dirty="0" err="1"/>
              <a:t>pinlik</a:t>
            </a:r>
            <a:r>
              <a:rPr lang="tr-TR" dirty="0"/>
              <a:t> D şeklindeki konektördür.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574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662473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212976"/>
            <a:ext cx="5832648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496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 algn="just">
              <a:lnSpc>
                <a:spcPct val="15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tr-TR" b="1" dirty="0"/>
              <a:t>RJ-11 Modem Portu</a:t>
            </a:r>
            <a:endParaRPr lang="tr-TR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dirty="0"/>
              <a:t>Telefon / Modem portudur. Telefon hattı üzerinden internet bağlantısı kurmak için kullanılır.</a:t>
            </a:r>
          </a:p>
          <a:p>
            <a:pPr marL="82296" indent="0" algn="just">
              <a:lnSpc>
                <a:spcPct val="15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611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 algn="just">
              <a:lnSpc>
                <a:spcPct val="15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tr-TR" b="1" dirty="0"/>
              <a:t>RJ-45 Modem Portu</a:t>
            </a:r>
            <a:endParaRPr lang="tr-TR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dirty="0"/>
              <a:t>LAN bağlantısı için kullanılır. 10 </a:t>
            </a:r>
            <a:r>
              <a:rPr lang="tr-TR" dirty="0" err="1"/>
              <a:t>Mbps</a:t>
            </a:r>
            <a:r>
              <a:rPr lang="tr-TR" dirty="0"/>
              <a:t> ile 1GB arasında veri transfer hızı sağlar.</a:t>
            </a:r>
          </a:p>
          <a:p>
            <a:pPr marL="82296" indent="0" algn="just">
              <a:lnSpc>
                <a:spcPct val="150000"/>
              </a:lnSpc>
              <a:buNone/>
            </a:pPr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941168"/>
            <a:ext cx="705678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045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lvl="1" indent="-283464" algn="just">
              <a:lnSpc>
                <a:spcPct val="15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tr-TR" b="1" dirty="0"/>
              <a:t>Ağ Arabirim Kartı</a:t>
            </a:r>
            <a:endParaRPr lang="tr-TR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dirty="0"/>
              <a:t>Bilgisayarların ve diğer cihazların bir ağa bağlanmasını sağlayan donanımlara ağ arabirim kartı (NIC- network </a:t>
            </a:r>
            <a:r>
              <a:rPr lang="tr-TR" dirty="0" err="1"/>
              <a:t>interface</a:t>
            </a:r>
            <a:r>
              <a:rPr lang="tr-TR" dirty="0"/>
              <a:t> kart) denir. </a:t>
            </a:r>
            <a:endParaRPr lang="tr-TR" dirty="0" smtClean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dirty="0"/>
              <a:t>Bilgisayarların özelliklerine göre ya </a:t>
            </a:r>
            <a:r>
              <a:rPr lang="tr-TR" dirty="0" err="1"/>
              <a:t>anakartla</a:t>
            </a:r>
            <a:r>
              <a:rPr lang="tr-TR" dirty="0"/>
              <a:t> bütünleştirilmiş hâldedir ya da </a:t>
            </a:r>
            <a:r>
              <a:rPr lang="tr-TR" dirty="0" err="1"/>
              <a:t>anakart</a:t>
            </a:r>
            <a:r>
              <a:rPr lang="tr-TR" dirty="0"/>
              <a:t> üzerindeki herhangi bir çevresel yuvaya takılıdır.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891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7543" y="1593870"/>
            <a:ext cx="6814463" cy="4508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4613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</TotalTime>
  <Words>368</Words>
  <Application>Microsoft Office PowerPoint</Application>
  <PresentationFormat>Ekran Gösterisi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Gündönümü</vt:lpstr>
      <vt:lpstr>AĞ TEMELLERİ DERSİ (9. HAFTA)</vt:lpstr>
      <vt:lpstr>AĞ BAĞLANTI TERİMLERİ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 TEMELLERİ DERSİ (9. HAFTA)</dc:title>
  <dc:creator>MelihKadir</dc:creator>
  <cp:lastModifiedBy>MelihKadir</cp:lastModifiedBy>
  <cp:revision>3</cp:revision>
  <dcterms:created xsi:type="dcterms:W3CDTF">2016-10-02T12:08:09Z</dcterms:created>
  <dcterms:modified xsi:type="dcterms:W3CDTF">2016-10-02T12:32:24Z</dcterms:modified>
</cp:coreProperties>
</file>