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0"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91604FD1-6323-4BED-9B08-C3CA00C20B63}"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91604FD1-6323-4BED-9B08-C3CA00C20B6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91604FD1-6323-4BED-9B08-C3CA00C20B6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91604FD1-6323-4BED-9B08-C3CA00C20B6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91604FD1-6323-4BED-9B08-C3CA00C20B63}"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91604FD1-6323-4BED-9B08-C3CA00C20B6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91604FD1-6323-4BED-9B08-C3CA00C20B6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91604FD1-6323-4BED-9B08-C3CA00C20B6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91604FD1-6323-4BED-9B08-C3CA00C20B63}"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91604FD1-6323-4BED-9B08-C3CA00C20B6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0027ABBE-8DD7-4895-9AAC-769E44C8617B}" type="datetimeFigureOut">
              <a:rPr lang="tr-TR" smtClean="0"/>
              <a:t>02.10.2016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91604FD1-6323-4BED-9B08-C3CA00C20B63}"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027ABBE-8DD7-4895-9AAC-769E44C8617B}" type="datetimeFigureOut">
              <a:rPr lang="tr-TR" smtClean="0"/>
              <a:t>02.10.2016</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1604FD1-6323-4BED-9B08-C3CA00C20B63}"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32560" y="1850064"/>
            <a:ext cx="7406640" cy="3379136"/>
          </a:xfrm>
        </p:spPr>
        <p:txBody>
          <a:bodyPr/>
          <a:lstStyle/>
          <a:p>
            <a:pPr algn="just">
              <a:lnSpc>
                <a:spcPct val="150000"/>
              </a:lnSpc>
            </a:pPr>
            <a:r>
              <a:rPr lang="tr-TR" b="1" cap="small" dirty="0"/>
              <a:t>AMAÇ</a:t>
            </a:r>
            <a:endParaRPr lang="tr-TR" dirty="0"/>
          </a:p>
          <a:p>
            <a:pPr algn="just">
              <a:lnSpc>
                <a:spcPct val="150000"/>
              </a:lnSpc>
            </a:pPr>
            <a:r>
              <a:rPr lang="tr-TR" dirty="0"/>
              <a:t>	Bilgisayar ağı topolojilerini öğrenebilmek</a:t>
            </a:r>
            <a:r>
              <a:rPr lang="tr-TR" dirty="0" smtClean="0"/>
              <a:t>.</a:t>
            </a:r>
          </a:p>
          <a:p>
            <a:pPr algn="just">
              <a:lnSpc>
                <a:spcPct val="150000"/>
              </a:lnSpc>
            </a:pPr>
            <a:endParaRPr lang="tr-TR" dirty="0"/>
          </a:p>
          <a:p>
            <a:pPr algn="just">
              <a:lnSpc>
                <a:spcPct val="150000"/>
              </a:lnSpc>
            </a:pPr>
            <a:r>
              <a:rPr lang="tr-TR" b="1" cap="small" dirty="0"/>
              <a:t>ARAŞTIRMA</a:t>
            </a:r>
            <a:endParaRPr lang="tr-TR" dirty="0"/>
          </a:p>
          <a:p>
            <a:pPr algn="just">
              <a:lnSpc>
                <a:spcPct val="150000"/>
              </a:lnSpc>
            </a:pPr>
            <a:r>
              <a:rPr lang="tr-TR" b="1" cap="small" dirty="0"/>
              <a:t>	</a:t>
            </a:r>
            <a:r>
              <a:rPr lang="tr-TR" dirty="0"/>
              <a:t>Bilgisayar ağları hakkında bilgi toplayınız.</a:t>
            </a:r>
          </a:p>
          <a:p>
            <a:pPr algn="just">
              <a:lnSpc>
                <a:spcPct val="150000"/>
              </a:lnSpc>
            </a:pPr>
            <a:endParaRPr lang="tr-TR" dirty="0"/>
          </a:p>
        </p:txBody>
      </p:sp>
      <p:sp>
        <p:nvSpPr>
          <p:cNvPr id="4" name="Başlık 1"/>
          <p:cNvSpPr>
            <a:spLocks noGrp="1"/>
          </p:cNvSpPr>
          <p:nvPr>
            <p:ph type="ctrTitle"/>
          </p:nvPr>
        </p:nvSpPr>
        <p:spPr/>
        <p:txBody>
          <a:bodyPr>
            <a:normAutofit/>
          </a:bodyPr>
          <a:lstStyle/>
          <a:p>
            <a:pPr algn="ctr"/>
            <a:r>
              <a:rPr lang="tr-TR" sz="4000" dirty="0" smtClean="0"/>
              <a:t>AĞ TOPOLOJİLERİ DERSİ </a:t>
            </a:r>
            <a:r>
              <a:rPr lang="tr-TR" sz="2000" dirty="0" smtClean="0"/>
              <a:t>(4. </a:t>
            </a:r>
            <a:r>
              <a:rPr lang="tr-TR" sz="2000" dirty="0" smtClean="0"/>
              <a:t>HAFTA)</a:t>
            </a:r>
            <a:endParaRPr lang="tr-TR" sz="2000" dirty="0"/>
          </a:p>
        </p:txBody>
      </p:sp>
    </p:spTree>
    <p:extLst>
      <p:ext uri="{BB962C8B-B14F-4D97-AF65-F5344CB8AC3E}">
        <p14:creationId xmlns:p14="http://schemas.microsoft.com/office/powerpoint/2010/main" val="247203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lvl="0" algn="just">
              <a:lnSpc>
                <a:spcPct val="150000"/>
              </a:lnSpc>
            </a:pPr>
            <a:r>
              <a:rPr lang="tr-TR" sz="2000" b="1" dirty="0"/>
              <a:t>Örgü ( Mesh ) Topoloji</a:t>
            </a:r>
            <a:endParaRPr lang="tr-TR" sz="2000" dirty="0"/>
          </a:p>
          <a:p>
            <a:pPr marL="82296" indent="0" algn="just">
              <a:lnSpc>
                <a:spcPct val="150000"/>
              </a:lnSpc>
              <a:buNone/>
            </a:pPr>
            <a:r>
              <a:rPr lang="tr-TR" sz="2000" dirty="0"/>
              <a:t>Pek kullanılmayan topoloji türüdür. Ağ üzerinde her cihaza </a:t>
            </a:r>
            <a:r>
              <a:rPr lang="tr-TR" sz="2000" dirty="0" err="1"/>
              <a:t>point</a:t>
            </a:r>
            <a:r>
              <a:rPr lang="tr-TR" sz="2000" dirty="0"/>
              <a:t> </a:t>
            </a:r>
            <a:r>
              <a:rPr lang="tr-TR" sz="2000" dirty="0" err="1"/>
              <a:t>to</a:t>
            </a:r>
            <a:r>
              <a:rPr lang="tr-TR" sz="2000" dirty="0"/>
              <a:t> </a:t>
            </a:r>
            <a:r>
              <a:rPr lang="tr-TR" sz="2000" dirty="0" err="1"/>
              <a:t>point</a:t>
            </a:r>
            <a:r>
              <a:rPr lang="tr-TR" sz="2000" dirty="0"/>
              <a:t> bir bağlantı kurulur. Her makine sinyal göndermek zorunda olduğundan fazla bant genişliğine ihtiyacı vardır. Küçük sistemler için uygundur ama cihaz sayısı arttıkça kurulumu zorlaşır. </a:t>
            </a:r>
            <a:endParaRPr lang="tr-TR" sz="2000" dirty="0"/>
          </a:p>
        </p:txBody>
      </p:sp>
      <p:pic>
        <p:nvPicPr>
          <p:cNvPr id="4" name="Resim 3" descr="http://images.slideplayer.biz.tr/11/2979035/slides/slide_53.jpg"/>
          <p:cNvPicPr/>
          <p:nvPr/>
        </p:nvPicPr>
        <p:blipFill>
          <a:blip r:embed="rId2" cstate="print"/>
          <a:srcRect t="26847" r="1130"/>
          <a:stretch>
            <a:fillRect/>
          </a:stretch>
        </p:blipFill>
        <p:spPr bwMode="auto">
          <a:xfrm>
            <a:off x="3563888" y="3857069"/>
            <a:ext cx="5466080" cy="30283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43620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82296" indent="0" algn="just">
              <a:lnSpc>
                <a:spcPct val="170000"/>
              </a:lnSpc>
              <a:buNone/>
            </a:pPr>
            <a:r>
              <a:rPr lang="tr-TR" dirty="0"/>
              <a:t>Bu topolojinin avantajları;</a:t>
            </a:r>
          </a:p>
          <a:p>
            <a:pPr lvl="0" algn="just">
              <a:lnSpc>
                <a:spcPct val="170000"/>
              </a:lnSpc>
            </a:pPr>
            <a:r>
              <a:rPr lang="tr-TR" dirty="0"/>
              <a:t>Bir cihaza bağlı hatta sorun olması cihazın iletişimini kesmez.</a:t>
            </a:r>
          </a:p>
          <a:p>
            <a:pPr lvl="0" algn="just">
              <a:lnSpc>
                <a:spcPct val="170000"/>
              </a:lnSpc>
            </a:pPr>
            <a:r>
              <a:rPr lang="tr-TR" dirty="0"/>
              <a:t>Veri iletim hızı oldukça yüksektir.</a:t>
            </a:r>
          </a:p>
          <a:p>
            <a:pPr lvl="0" algn="just">
              <a:lnSpc>
                <a:spcPct val="170000"/>
              </a:lnSpc>
            </a:pPr>
            <a:r>
              <a:rPr lang="tr-TR" dirty="0"/>
              <a:t>Ağın genişletilmesi diğer bağlantıları etkilemeden yapılabilir.</a:t>
            </a:r>
          </a:p>
          <a:p>
            <a:pPr marL="82296" indent="0" algn="just">
              <a:lnSpc>
                <a:spcPct val="170000"/>
              </a:lnSpc>
              <a:buNone/>
            </a:pPr>
            <a:r>
              <a:rPr lang="tr-TR" dirty="0"/>
              <a:t>Bu topolojinin dezavantajları;</a:t>
            </a:r>
          </a:p>
          <a:p>
            <a:pPr lvl="0" algn="just">
              <a:lnSpc>
                <a:spcPct val="170000"/>
              </a:lnSpc>
            </a:pPr>
            <a:r>
              <a:rPr lang="tr-TR" dirty="0"/>
              <a:t>Bağlantı sayısı çoktur.</a:t>
            </a:r>
          </a:p>
          <a:p>
            <a:pPr lvl="0" algn="just">
              <a:lnSpc>
                <a:spcPct val="170000"/>
              </a:lnSpc>
            </a:pPr>
            <a:r>
              <a:rPr lang="tr-TR" dirty="0"/>
              <a:t>Karmaşık bir yapısı vardır.</a:t>
            </a:r>
          </a:p>
          <a:p>
            <a:pPr lvl="0" algn="just">
              <a:lnSpc>
                <a:spcPct val="170000"/>
              </a:lnSpc>
            </a:pPr>
            <a:r>
              <a:rPr lang="tr-TR" dirty="0"/>
              <a:t>Çok fazla kablo kullanılır.</a:t>
            </a:r>
          </a:p>
          <a:p>
            <a:pPr algn="just">
              <a:lnSpc>
                <a:spcPct val="170000"/>
              </a:lnSpc>
            </a:pPr>
            <a:r>
              <a:rPr lang="tr-TR" dirty="0"/>
              <a:t>Maliyeti yüksektir</a:t>
            </a:r>
            <a:endParaRPr lang="tr-TR" dirty="0"/>
          </a:p>
        </p:txBody>
      </p:sp>
    </p:spTree>
    <p:extLst>
      <p:ext uri="{BB962C8B-B14F-4D97-AF65-F5344CB8AC3E}">
        <p14:creationId xmlns:p14="http://schemas.microsoft.com/office/powerpoint/2010/main" val="2934109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Genişletilmiş Yıldız Topolojisi </a:t>
            </a:r>
            <a:r>
              <a:rPr lang="tr-TR" sz="2400" b="1" dirty="0" smtClean="0"/>
              <a:t>( </a:t>
            </a:r>
            <a:r>
              <a:rPr lang="tr-TR" sz="2400" b="1" dirty="0" err="1"/>
              <a:t>Extenden</a:t>
            </a:r>
            <a:r>
              <a:rPr lang="tr-TR" sz="2400" b="1" dirty="0"/>
              <a:t> Star)</a:t>
            </a:r>
            <a:endParaRPr lang="tr-TR" sz="2400" dirty="0"/>
          </a:p>
          <a:p>
            <a:pPr marL="82296" indent="0" algn="just">
              <a:lnSpc>
                <a:spcPct val="150000"/>
              </a:lnSpc>
              <a:buNone/>
            </a:pPr>
            <a:r>
              <a:rPr lang="tr-TR" sz="2400" dirty="0"/>
              <a:t>Yıldız topolojisinin genişletilmiş halidir. Merkezde bulunan </a:t>
            </a:r>
            <a:r>
              <a:rPr lang="tr-TR" sz="2400" dirty="0" err="1"/>
              <a:t>hub</a:t>
            </a:r>
            <a:r>
              <a:rPr lang="tr-TR" sz="2400" dirty="0"/>
              <a:t> ya da </a:t>
            </a:r>
            <a:r>
              <a:rPr lang="tr-TR" sz="2400" dirty="0" err="1"/>
              <a:t>switch’e</a:t>
            </a:r>
            <a:r>
              <a:rPr lang="tr-TR" sz="2400" dirty="0"/>
              <a:t> yeni </a:t>
            </a:r>
            <a:r>
              <a:rPr lang="tr-TR" sz="2400" dirty="0" err="1"/>
              <a:t>hub</a:t>
            </a:r>
            <a:r>
              <a:rPr lang="tr-TR" sz="2400" dirty="0"/>
              <a:t>/</a:t>
            </a:r>
            <a:r>
              <a:rPr lang="tr-TR" sz="2400" dirty="0" err="1"/>
              <a:t>switch</a:t>
            </a:r>
            <a:r>
              <a:rPr lang="tr-TR" sz="2400" dirty="0"/>
              <a:t> eklenmesiyle oluşur. </a:t>
            </a:r>
            <a:endParaRPr lang="tr-TR" sz="2400" dirty="0"/>
          </a:p>
        </p:txBody>
      </p:sp>
      <p:pic>
        <p:nvPicPr>
          <p:cNvPr id="4" name="Resim 3" descr="http://www.teknologweb.com/wp-content/uploads/2015/03/genisletilmis-yildiz-topolojisi-extended-star.png"/>
          <p:cNvPicPr/>
          <p:nvPr/>
        </p:nvPicPr>
        <p:blipFill>
          <a:blip r:embed="rId2" cstate="print"/>
          <a:srcRect/>
          <a:stretch>
            <a:fillRect/>
          </a:stretch>
        </p:blipFill>
        <p:spPr bwMode="auto">
          <a:xfrm>
            <a:off x="2915816" y="4005064"/>
            <a:ext cx="6120680" cy="27363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25516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smtClean="0"/>
              <a:t>Ağaç (</a:t>
            </a:r>
            <a:r>
              <a:rPr lang="tr-TR" sz="2400" b="1" dirty="0" err="1" smtClean="0"/>
              <a:t>Tree</a:t>
            </a:r>
            <a:r>
              <a:rPr lang="tr-TR" sz="2400" b="1" dirty="0" smtClean="0"/>
              <a:t>) Topolojisi</a:t>
            </a:r>
            <a:endParaRPr lang="tr-TR" sz="2400" dirty="0" smtClean="0"/>
          </a:p>
          <a:p>
            <a:pPr marL="82296" indent="0" algn="just">
              <a:lnSpc>
                <a:spcPct val="150000"/>
              </a:lnSpc>
              <a:buNone/>
            </a:pPr>
            <a:r>
              <a:rPr lang="tr-TR" sz="2400" dirty="0" smtClean="0"/>
              <a:t>Ağaç topolojisi yıldız topolojisi ile ortak yol topolojisinin birlikte kullanıldığı topolojidir. Merkezdeki bir ortak yol (omurga) üzerine yerleştirilmiş </a:t>
            </a:r>
            <a:r>
              <a:rPr lang="tr-TR" sz="2400" dirty="0" err="1" smtClean="0"/>
              <a:t>hub</a:t>
            </a:r>
            <a:r>
              <a:rPr lang="tr-TR" sz="2400" dirty="0" smtClean="0"/>
              <a:t> ya da </a:t>
            </a:r>
            <a:r>
              <a:rPr lang="tr-TR" sz="2400" dirty="0" err="1" smtClean="0"/>
              <a:t>switch</a:t>
            </a:r>
            <a:r>
              <a:rPr lang="tr-TR" sz="2400" dirty="0" smtClean="0"/>
              <a:t>’ </a:t>
            </a:r>
            <a:r>
              <a:rPr lang="tr-TR" sz="2400" dirty="0" err="1" smtClean="0"/>
              <a:t>lere</a:t>
            </a:r>
            <a:r>
              <a:rPr lang="tr-TR" sz="2400" dirty="0" smtClean="0"/>
              <a:t> bağlı cihazlarla oluşturulur.</a:t>
            </a:r>
          </a:p>
          <a:p>
            <a:pPr marL="82296" indent="0" algn="just">
              <a:lnSpc>
                <a:spcPct val="150000"/>
              </a:lnSpc>
              <a:buNone/>
            </a:pPr>
            <a:endParaRPr lang="tr-TR" sz="2400" dirty="0"/>
          </a:p>
        </p:txBody>
      </p:sp>
      <p:pic>
        <p:nvPicPr>
          <p:cNvPr id="4" name="Resim 3" descr="http://www.teknologweb.com/wp-content/uploads/2015/03/agac-topolojisi-tree.png"/>
          <p:cNvPicPr/>
          <p:nvPr/>
        </p:nvPicPr>
        <p:blipFill>
          <a:blip r:embed="rId2" cstate="print"/>
          <a:srcRect/>
          <a:stretch>
            <a:fillRect/>
          </a:stretch>
        </p:blipFill>
        <p:spPr bwMode="auto">
          <a:xfrm>
            <a:off x="3275776" y="4416633"/>
            <a:ext cx="5760720" cy="23247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85928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435608" y="1447800"/>
            <a:ext cx="7498080" cy="5410200"/>
          </a:xfrm>
        </p:spPr>
        <p:txBody>
          <a:bodyPr>
            <a:normAutofit fontScale="62500" lnSpcReduction="20000"/>
          </a:bodyPr>
          <a:lstStyle/>
          <a:p>
            <a:pPr marL="82296" indent="0" algn="just">
              <a:lnSpc>
                <a:spcPct val="170000"/>
              </a:lnSpc>
              <a:buNone/>
            </a:pPr>
            <a:r>
              <a:rPr lang="tr-TR" dirty="0"/>
              <a:t>Bu topolojinin avantajları;</a:t>
            </a:r>
          </a:p>
          <a:p>
            <a:pPr lvl="0" algn="just">
              <a:lnSpc>
                <a:spcPct val="170000"/>
              </a:lnSpc>
            </a:pPr>
            <a:r>
              <a:rPr lang="tr-TR" dirty="0"/>
              <a:t>Farklı üreticilerin donanımlarıyla uyumlu çalışır.</a:t>
            </a:r>
          </a:p>
          <a:p>
            <a:pPr lvl="0" algn="just">
              <a:lnSpc>
                <a:spcPct val="170000"/>
              </a:lnSpc>
            </a:pPr>
            <a:r>
              <a:rPr lang="tr-TR" dirty="0"/>
              <a:t>Ağın genişletilmesi daha kolaydır.</a:t>
            </a:r>
          </a:p>
          <a:p>
            <a:pPr lvl="0" algn="just">
              <a:lnSpc>
                <a:spcPct val="170000"/>
              </a:lnSpc>
            </a:pPr>
            <a:r>
              <a:rPr lang="tr-TR" dirty="0"/>
              <a:t>Sorun tespiti ve giderilmesi kolaydır.</a:t>
            </a:r>
          </a:p>
          <a:p>
            <a:pPr lvl="0" algn="just">
              <a:lnSpc>
                <a:spcPct val="170000"/>
              </a:lnSpc>
            </a:pPr>
            <a:r>
              <a:rPr lang="tr-TR" dirty="0"/>
              <a:t>Ağın yönetimi kolaydır.</a:t>
            </a:r>
          </a:p>
          <a:p>
            <a:pPr lvl="0" algn="just">
              <a:lnSpc>
                <a:spcPct val="170000"/>
              </a:lnSpc>
            </a:pPr>
            <a:r>
              <a:rPr lang="tr-TR" dirty="0"/>
              <a:t>Dallardan birinde oluşacak sorun diğer cihazları etkilemez.</a:t>
            </a:r>
          </a:p>
          <a:p>
            <a:pPr marL="82296" indent="0" algn="just">
              <a:lnSpc>
                <a:spcPct val="170000"/>
              </a:lnSpc>
              <a:buNone/>
            </a:pPr>
            <a:r>
              <a:rPr lang="tr-TR" dirty="0"/>
              <a:t>Bu topolojinin dezavantajları;</a:t>
            </a:r>
          </a:p>
          <a:p>
            <a:pPr lvl="0" algn="just">
              <a:lnSpc>
                <a:spcPct val="170000"/>
              </a:lnSpc>
            </a:pPr>
            <a:r>
              <a:rPr lang="tr-TR" dirty="0"/>
              <a:t>Kablolama işlemi zordur.</a:t>
            </a:r>
          </a:p>
          <a:p>
            <a:pPr lvl="0" algn="just">
              <a:lnSpc>
                <a:spcPct val="170000"/>
              </a:lnSpc>
            </a:pPr>
            <a:r>
              <a:rPr lang="tr-TR" dirty="0"/>
              <a:t>Dallar arttıkça ağın yönetimi zorlaşır.</a:t>
            </a:r>
          </a:p>
          <a:p>
            <a:pPr lvl="0" algn="just">
              <a:lnSpc>
                <a:spcPct val="170000"/>
              </a:lnSpc>
            </a:pPr>
            <a:r>
              <a:rPr lang="tr-TR" dirty="0"/>
              <a:t>Omurgada oluşacak sorun tüm ağı etkiler.</a:t>
            </a:r>
          </a:p>
          <a:p>
            <a:pPr algn="just">
              <a:lnSpc>
                <a:spcPct val="170000"/>
              </a:lnSpc>
            </a:pPr>
            <a:endParaRPr lang="tr-TR" dirty="0"/>
          </a:p>
        </p:txBody>
      </p:sp>
    </p:spTree>
    <p:extLst>
      <p:ext uri="{BB962C8B-B14F-4D97-AF65-F5344CB8AC3E}">
        <p14:creationId xmlns:p14="http://schemas.microsoft.com/office/powerpoint/2010/main" val="4031549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Çift halka topolojisi</a:t>
            </a:r>
            <a:endParaRPr lang="tr-TR" sz="2400" dirty="0"/>
          </a:p>
          <a:p>
            <a:pPr marL="82296" indent="0" algn="just">
              <a:lnSpc>
                <a:spcPct val="150000"/>
              </a:lnSpc>
              <a:buNone/>
            </a:pPr>
            <a:r>
              <a:rPr lang="tr-TR" sz="2400" dirty="0"/>
              <a:t>Birbirine eş merkezli bir yapıda bulunan ve her bir halkanın kendi içinde birbirine bağlı istasyonlarının sadece kendisi ile komşu olan dış halkaya ait istasyon ile iletişim halinde bulunduğu bir yapıdır. </a:t>
            </a:r>
            <a:endParaRPr lang="tr-TR" sz="2400" dirty="0"/>
          </a:p>
        </p:txBody>
      </p:sp>
      <p:pic>
        <p:nvPicPr>
          <p:cNvPr id="4" name="Resim 3" descr="1000000149_image009"/>
          <p:cNvPicPr/>
          <p:nvPr/>
        </p:nvPicPr>
        <p:blipFill>
          <a:blip r:embed="rId2" cstate="print"/>
          <a:srcRect/>
          <a:stretch>
            <a:fillRect/>
          </a:stretch>
        </p:blipFill>
        <p:spPr bwMode="auto">
          <a:xfrm>
            <a:off x="5453191" y="3889201"/>
            <a:ext cx="3583305" cy="2924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95381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Hücresel topoloji</a:t>
            </a:r>
            <a:endParaRPr lang="tr-TR" sz="2400" dirty="0"/>
          </a:p>
          <a:p>
            <a:pPr marL="82296" indent="0" algn="just">
              <a:lnSpc>
                <a:spcPct val="150000"/>
              </a:lnSpc>
              <a:buNone/>
            </a:pPr>
            <a:r>
              <a:rPr lang="tr-TR" sz="2400" dirty="0"/>
              <a:t>Bu topoloji her birinin kendi merkezi üzerinde birbirinden bağımsız düğümleri bulunan dairesel veya altıgen biçimindeki alanların oluşturduğu topoloji yapısıdır</a:t>
            </a:r>
            <a:r>
              <a:rPr lang="tr-TR" sz="2400" dirty="0" smtClean="0"/>
              <a:t>.</a:t>
            </a:r>
          </a:p>
          <a:p>
            <a:pPr marL="82296" indent="0" algn="just">
              <a:lnSpc>
                <a:spcPct val="150000"/>
              </a:lnSpc>
              <a:buNone/>
            </a:pPr>
            <a:r>
              <a:rPr lang="tr-TR" sz="2400" dirty="0"/>
              <a:t>Her geçen gün önem kazanan bir özelliğe sahip olan  bu yapı, kablosuz teknolojinin kullanımı ile birbirinden farklı bölünmüş coğrafi alanları kullanır. </a:t>
            </a:r>
          </a:p>
          <a:p>
            <a:pPr marL="82296" indent="0" algn="just">
              <a:lnSpc>
                <a:spcPct val="150000"/>
              </a:lnSpc>
              <a:buNone/>
            </a:pPr>
            <a:endParaRPr lang="tr-TR" sz="2400" dirty="0"/>
          </a:p>
        </p:txBody>
      </p:sp>
      <p:pic>
        <p:nvPicPr>
          <p:cNvPr id="4" name="Resim 3" descr="http://www.cozumpark.com/mklresim/TemelATopolojileri_A705/1000000149_image010_thumb.jpg"/>
          <p:cNvPicPr/>
          <p:nvPr/>
        </p:nvPicPr>
        <p:blipFill>
          <a:blip r:embed="rId2" cstate="print"/>
          <a:srcRect/>
          <a:stretch>
            <a:fillRect/>
          </a:stretch>
        </p:blipFill>
        <p:spPr bwMode="auto">
          <a:xfrm>
            <a:off x="7237377" y="4848225"/>
            <a:ext cx="1871345" cy="2009775"/>
          </a:xfrm>
          <a:prstGeom prst="rect">
            <a:avLst/>
          </a:prstGeom>
          <a:noFill/>
          <a:ln w="9525">
            <a:noFill/>
            <a:miter lim="800000"/>
            <a:headEnd/>
            <a:tailEnd/>
          </a:ln>
        </p:spPr>
      </p:pic>
    </p:spTree>
    <p:extLst>
      <p:ext uri="{BB962C8B-B14F-4D97-AF65-F5344CB8AC3E}">
        <p14:creationId xmlns:p14="http://schemas.microsoft.com/office/powerpoint/2010/main" val="4227779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000" b="1" dirty="0"/>
              <a:t>Eğri topoloji</a:t>
            </a:r>
            <a:endParaRPr lang="tr-TR" sz="2000" dirty="0"/>
          </a:p>
          <a:p>
            <a:pPr marL="82296" indent="0" algn="just">
              <a:lnSpc>
                <a:spcPct val="150000"/>
              </a:lnSpc>
              <a:buNone/>
            </a:pPr>
            <a:r>
              <a:rPr lang="tr-TR" sz="2000" dirty="0"/>
              <a:t>Eğri Topoloji, ağ bileşenleri arasında belirgin bir bağlantı şekli ve yolunun bulunmadığı, çarpık bir modelin ortaya çıktığı duruma denir. Bu topolojide kablolama oldukça düzensizdir ve çok  sayıdaki düğümün birçok kablo ile gelişigüzel bağlantısı ağın  düşük performans sergilemesine ve güvensiz veri iletişimi yapmasına neden olur.</a:t>
            </a:r>
          </a:p>
          <a:p>
            <a:pPr marL="82296" indent="0" algn="just">
              <a:lnSpc>
                <a:spcPct val="150000"/>
              </a:lnSpc>
              <a:buNone/>
            </a:pPr>
            <a:endParaRPr lang="tr-TR" sz="2000" dirty="0"/>
          </a:p>
        </p:txBody>
      </p:sp>
      <p:pic>
        <p:nvPicPr>
          <p:cNvPr id="4" name="Resim 3" descr="1000000149_image011"/>
          <p:cNvPicPr/>
          <p:nvPr/>
        </p:nvPicPr>
        <p:blipFill>
          <a:blip r:embed="rId2" cstate="print"/>
          <a:srcRect/>
          <a:stretch>
            <a:fillRect/>
          </a:stretch>
        </p:blipFill>
        <p:spPr bwMode="auto">
          <a:xfrm>
            <a:off x="6367591" y="4437112"/>
            <a:ext cx="2668905" cy="23818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90940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82296" indent="0" algn="just">
              <a:lnSpc>
                <a:spcPct val="150000"/>
              </a:lnSpc>
              <a:buNone/>
            </a:pPr>
            <a:r>
              <a:rPr lang="tr-TR" b="1" dirty="0"/>
              <a:t>Mantıksal </a:t>
            </a:r>
            <a:r>
              <a:rPr lang="tr-TR" b="1" dirty="0" smtClean="0"/>
              <a:t>Topolojiler</a:t>
            </a:r>
          </a:p>
          <a:p>
            <a:pPr marL="82296" indent="0" algn="just">
              <a:lnSpc>
                <a:spcPct val="150000"/>
              </a:lnSpc>
              <a:buNone/>
            </a:pPr>
            <a:r>
              <a:rPr lang="tr-TR" dirty="0"/>
              <a:t>Ağ üzerindeki cihazların haberleşme şekilleri ve kullandıkları iletişim protokolleri mantıksal topoloji ile açıklanır ve iki sınıfa ayrılır.</a:t>
            </a:r>
          </a:p>
          <a:p>
            <a:pPr marL="82296" indent="0" algn="just">
              <a:lnSpc>
                <a:spcPct val="150000"/>
              </a:lnSpc>
              <a:buNone/>
            </a:pPr>
            <a:endParaRPr lang="tr-TR" dirty="0"/>
          </a:p>
        </p:txBody>
      </p:sp>
    </p:spTree>
    <p:extLst>
      <p:ext uri="{BB962C8B-B14F-4D97-AF65-F5344CB8AC3E}">
        <p14:creationId xmlns:p14="http://schemas.microsoft.com/office/powerpoint/2010/main" val="3212866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lnSpc>
                <a:spcPct val="150000"/>
              </a:lnSpc>
            </a:pPr>
            <a:r>
              <a:rPr lang="tr-TR" b="1" dirty="0"/>
              <a:t>Yayın </a:t>
            </a:r>
            <a:r>
              <a:rPr lang="tr-TR" b="1" dirty="0" smtClean="0"/>
              <a:t>Topolojisi</a:t>
            </a:r>
          </a:p>
          <a:p>
            <a:pPr marL="82296" indent="0" algn="just">
              <a:lnSpc>
                <a:spcPct val="150000"/>
              </a:lnSpc>
              <a:buNone/>
            </a:pPr>
            <a:r>
              <a:rPr lang="tr-TR" dirty="0"/>
              <a:t>Bu topolojide gönderici cihaz veriyi ağa bırakır, veri alıcıya ulaşıncaya kadar tüm ağı dolaşır. Ağa bağlı cihazların öncelik hakkı yoktur ve ağdaki tüm cihazlara veri iletimi gerçekleştirilir.</a:t>
            </a:r>
          </a:p>
          <a:p>
            <a:pPr marL="82296" lvl="0" indent="0" algn="just">
              <a:lnSpc>
                <a:spcPct val="150000"/>
              </a:lnSpc>
              <a:buNone/>
            </a:pPr>
            <a:endParaRPr lang="tr-TR" dirty="0"/>
          </a:p>
        </p:txBody>
      </p:sp>
    </p:spTree>
    <p:extLst>
      <p:ext uri="{BB962C8B-B14F-4D97-AF65-F5344CB8AC3E}">
        <p14:creationId xmlns:p14="http://schemas.microsoft.com/office/powerpoint/2010/main" val="351716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BİLGİSAYAR AĞ TOPOLOJİLERİ</a:t>
            </a:r>
            <a:endParaRPr lang="tr-TR" dirty="0"/>
          </a:p>
        </p:txBody>
      </p:sp>
      <p:sp>
        <p:nvSpPr>
          <p:cNvPr id="3" name="İçerik Yer Tutucusu 2"/>
          <p:cNvSpPr>
            <a:spLocks noGrp="1"/>
          </p:cNvSpPr>
          <p:nvPr>
            <p:ph idx="1"/>
          </p:nvPr>
        </p:nvSpPr>
        <p:spPr/>
        <p:txBody>
          <a:bodyPr/>
          <a:lstStyle/>
          <a:p>
            <a:pPr marL="82296" indent="0" algn="just">
              <a:lnSpc>
                <a:spcPct val="150000"/>
              </a:lnSpc>
              <a:buNone/>
            </a:pPr>
            <a:r>
              <a:rPr lang="tr-TR" dirty="0"/>
              <a:t>Bir ağı oluşturan cihazların fiziksel ve mantıksal yerleşimi o ağın topolojisi demektir.  Ağ topolojileri fiziksel ve mantıksal topoloji olmak üzere iki sınıfa ayrılır.</a:t>
            </a:r>
          </a:p>
          <a:p>
            <a:pPr marL="82296" indent="0" algn="just">
              <a:lnSpc>
                <a:spcPct val="150000"/>
              </a:lnSpc>
              <a:buNone/>
            </a:pPr>
            <a:endParaRPr lang="tr-TR" dirty="0"/>
          </a:p>
        </p:txBody>
      </p:sp>
    </p:spTree>
    <p:extLst>
      <p:ext uri="{BB962C8B-B14F-4D97-AF65-F5344CB8AC3E}">
        <p14:creationId xmlns:p14="http://schemas.microsoft.com/office/powerpoint/2010/main" val="2819875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lvl="0" algn="just">
              <a:lnSpc>
                <a:spcPct val="150000"/>
              </a:lnSpc>
            </a:pPr>
            <a:r>
              <a:rPr lang="tr-TR" b="1" dirty="0"/>
              <a:t>Jetonlu Geçiş Topolojisi</a:t>
            </a:r>
            <a:endParaRPr lang="tr-TR" dirty="0"/>
          </a:p>
          <a:p>
            <a:pPr marL="82296" indent="0" algn="just">
              <a:lnSpc>
                <a:spcPct val="150000"/>
              </a:lnSpc>
              <a:buNone/>
            </a:pPr>
            <a:r>
              <a:rPr lang="tr-TR" dirty="0"/>
              <a:t>Halka topolojisinde olduğu gibi tüm ağı dolaşan bir </a:t>
            </a:r>
            <a:r>
              <a:rPr lang="tr-TR" b="1" dirty="0"/>
              <a:t>jeton</a:t>
            </a:r>
            <a:r>
              <a:rPr lang="tr-TR" dirty="0"/>
              <a:t> (</a:t>
            </a:r>
            <a:r>
              <a:rPr lang="tr-TR" i="1" dirty="0" err="1"/>
              <a:t>token</a:t>
            </a:r>
            <a:r>
              <a:rPr lang="tr-TR" dirty="0"/>
              <a:t>) veri iletimini gerçekleştirir. Jeton ağ üzerinde dolaşırken sırayla tüm cihazlarla iletişime geçer ve gönderilecek ya da alınacak veri olup olmadığını kontrol eder.</a:t>
            </a:r>
          </a:p>
          <a:p>
            <a:pPr algn="just">
              <a:lnSpc>
                <a:spcPct val="150000"/>
              </a:lnSpc>
            </a:pPr>
            <a:endParaRPr lang="tr-TR" dirty="0"/>
          </a:p>
        </p:txBody>
      </p:sp>
    </p:spTree>
    <p:extLst>
      <p:ext uri="{BB962C8B-B14F-4D97-AF65-F5344CB8AC3E}">
        <p14:creationId xmlns:p14="http://schemas.microsoft.com/office/powerpoint/2010/main" val="3243080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TEŞEKKÜRLER</a:t>
            </a:r>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10415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82296" indent="0" algn="just">
              <a:lnSpc>
                <a:spcPct val="150000"/>
              </a:lnSpc>
              <a:buNone/>
            </a:pPr>
            <a:r>
              <a:rPr lang="tr-TR" b="1" dirty="0"/>
              <a:t>Fiziksel </a:t>
            </a:r>
            <a:r>
              <a:rPr lang="tr-TR" b="1" dirty="0" smtClean="0"/>
              <a:t>Topolojiler</a:t>
            </a:r>
          </a:p>
          <a:p>
            <a:pPr marL="82296" indent="0" algn="just">
              <a:lnSpc>
                <a:spcPct val="150000"/>
              </a:lnSpc>
              <a:buNone/>
            </a:pPr>
            <a:r>
              <a:rPr lang="tr-TR" dirty="0"/>
              <a:t>Ağ cihazlarının bağlantı şekilleri, kullanılan kablolar ve kabloların yerleşim düzeni, cihazların ağ üzerindeki yerleşimleri fiziksel topoloji olarak tanımlanır.</a:t>
            </a:r>
          </a:p>
          <a:p>
            <a:pPr marL="82296" indent="0" algn="just">
              <a:lnSpc>
                <a:spcPct val="150000"/>
              </a:lnSpc>
              <a:buNone/>
            </a:pPr>
            <a:endParaRPr lang="tr-TR" dirty="0"/>
          </a:p>
        </p:txBody>
      </p:sp>
    </p:spTree>
    <p:extLst>
      <p:ext uri="{BB962C8B-B14F-4D97-AF65-F5344CB8AC3E}">
        <p14:creationId xmlns:p14="http://schemas.microsoft.com/office/powerpoint/2010/main" val="81434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600" b="1" dirty="0"/>
              <a:t>Ortak yol / Düz fiziksel kanal ( BUS) </a:t>
            </a:r>
            <a:r>
              <a:rPr lang="tr-TR" sz="2600" b="1" dirty="0" smtClean="0"/>
              <a:t>Topolojisi</a:t>
            </a:r>
          </a:p>
          <a:p>
            <a:pPr marL="82296" lvl="0" indent="0" algn="just">
              <a:lnSpc>
                <a:spcPct val="150000"/>
              </a:lnSpc>
              <a:buNone/>
            </a:pPr>
            <a:r>
              <a:rPr lang="tr-TR" sz="2600" dirty="0"/>
              <a:t>Omurga yapı olarak adlandırılır.  Ağ üzerindeki tüm bağlantılar tek bir hat üzerinde yer alır. Veriler bu hat üzerinden geçerek istenilen bilgisayara ulaşır. </a:t>
            </a:r>
          </a:p>
          <a:p>
            <a:pPr algn="just">
              <a:lnSpc>
                <a:spcPct val="150000"/>
              </a:lnSpc>
            </a:pPr>
            <a:endParaRPr lang="tr-TR" sz="2600" dirty="0"/>
          </a:p>
        </p:txBody>
      </p:sp>
      <p:pic>
        <p:nvPicPr>
          <p:cNvPr id="4" name="Resim 3" descr="https://www.kablosuznet.com/forum/attachments/kablosuz-ag-yapilandirma-ve-kurulum/133d1402529571t-temel-ag-topolojileri-1jpg"/>
          <p:cNvPicPr/>
          <p:nvPr/>
        </p:nvPicPr>
        <p:blipFill>
          <a:blip r:embed="rId2" cstate="print"/>
          <a:srcRect/>
          <a:stretch>
            <a:fillRect/>
          </a:stretch>
        </p:blipFill>
        <p:spPr bwMode="auto">
          <a:xfrm>
            <a:off x="4860032" y="4581128"/>
            <a:ext cx="4176464" cy="22768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4425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pPr marL="82296" indent="0" algn="just">
              <a:lnSpc>
                <a:spcPct val="170000"/>
              </a:lnSpc>
              <a:buNone/>
            </a:pPr>
            <a:r>
              <a:rPr lang="tr-TR" sz="4500" dirty="0"/>
              <a:t>Bu topolojinin avantajları;</a:t>
            </a:r>
          </a:p>
          <a:p>
            <a:pPr lvl="0" algn="just">
              <a:lnSpc>
                <a:spcPct val="170000"/>
              </a:lnSpc>
            </a:pPr>
            <a:r>
              <a:rPr lang="tr-TR" sz="4500" dirty="0" err="1"/>
              <a:t>Hub</a:t>
            </a:r>
            <a:r>
              <a:rPr lang="tr-TR" sz="4500" dirty="0"/>
              <a:t> gibi merkezi ağ cihazları gerektirmez.</a:t>
            </a:r>
          </a:p>
          <a:p>
            <a:pPr lvl="0" algn="just">
              <a:lnSpc>
                <a:spcPct val="170000"/>
              </a:lnSpc>
            </a:pPr>
            <a:r>
              <a:rPr lang="tr-TR" sz="4500" dirty="0"/>
              <a:t>Basit anlamda network genişlemesi sağlar.</a:t>
            </a:r>
          </a:p>
          <a:p>
            <a:pPr lvl="0" algn="just">
              <a:lnSpc>
                <a:spcPct val="170000"/>
              </a:lnSpc>
            </a:pPr>
            <a:r>
              <a:rPr lang="tr-TR" sz="4500" dirty="0"/>
              <a:t>Güvenilir bir kablo olan </a:t>
            </a:r>
            <a:r>
              <a:rPr lang="tr-TR" sz="4500" dirty="0" err="1"/>
              <a:t>koaksiyel</a:t>
            </a:r>
            <a:r>
              <a:rPr lang="tr-TR" sz="4500" dirty="0"/>
              <a:t> kablo kullanılır.</a:t>
            </a:r>
          </a:p>
          <a:p>
            <a:pPr marL="82296" indent="0" algn="just">
              <a:lnSpc>
                <a:spcPct val="170000"/>
              </a:lnSpc>
              <a:buNone/>
            </a:pPr>
            <a:r>
              <a:rPr lang="tr-TR" sz="4500" dirty="0"/>
              <a:t>Bu topolojinin dezavantajları;</a:t>
            </a:r>
          </a:p>
          <a:p>
            <a:pPr lvl="0" algn="just">
              <a:lnSpc>
                <a:spcPct val="170000"/>
              </a:lnSpc>
            </a:pPr>
            <a:r>
              <a:rPr lang="tr-TR" sz="4500" dirty="0"/>
              <a:t>Standart olarak 30 bağlantıyı geçemez.</a:t>
            </a:r>
          </a:p>
          <a:p>
            <a:pPr lvl="0" algn="just">
              <a:lnSpc>
                <a:spcPct val="170000"/>
              </a:lnSpc>
            </a:pPr>
            <a:r>
              <a:rPr lang="tr-TR" sz="4500" dirty="0"/>
              <a:t>Ağın uzunluğu en fazla 185m olmalıdır.</a:t>
            </a:r>
          </a:p>
          <a:p>
            <a:pPr lvl="0" algn="just">
              <a:lnSpc>
                <a:spcPct val="170000"/>
              </a:lnSpc>
            </a:pPr>
            <a:r>
              <a:rPr lang="tr-TR" sz="4500" dirty="0"/>
              <a:t>Herhangi bir bağlantısının kesilmesi tüm ağı etkiler.</a:t>
            </a:r>
          </a:p>
          <a:p>
            <a:pPr lvl="0" algn="just">
              <a:lnSpc>
                <a:spcPct val="170000"/>
              </a:lnSpc>
            </a:pPr>
            <a:r>
              <a:rPr lang="tr-TR" sz="4500" dirty="0"/>
              <a:t>Arıza tespiti zordur.</a:t>
            </a:r>
          </a:p>
          <a:p>
            <a:pPr marL="82296" indent="0" algn="just">
              <a:lnSpc>
                <a:spcPct val="170000"/>
              </a:lnSpc>
              <a:buNone/>
            </a:pPr>
            <a:endParaRPr lang="tr-TR" dirty="0"/>
          </a:p>
        </p:txBody>
      </p:sp>
    </p:spTree>
    <p:extLst>
      <p:ext uri="{BB962C8B-B14F-4D97-AF65-F5344CB8AC3E}">
        <p14:creationId xmlns:p14="http://schemas.microsoft.com/office/powerpoint/2010/main" val="29059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Halka ( Ring) Topolojisi</a:t>
            </a:r>
            <a:endParaRPr lang="tr-TR" sz="2400" dirty="0"/>
          </a:p>
          <a:p>
            <a:pPr marL="82296" indent="0" algn="just">
              <a:lnSpc>
                <a:spcPct val="150000"/>
              </a:lnSpc>
              <a:buNone/>
            </a:pPr>
            <a:r>
              <a:rPr lang="tr-TR" sz="2400" dirty="0"/>
              <a:t>Bu ağ topolojisinde bilgisayarlar dairesel telle birbirlerine bağlanırlar. Her sistem komşu iki sistemle bağlantılıdır. Veri bir yönden alınır diğer yönden iletilir. Her sistem veriyi bir sonraki sisteme düzenleyerek iletir. </a:t>
            </a:r>
            <a:endParaRPr lang="tr-TR" sz="2400" dirty="0"/>
          </a:p>
        </p:txBody>
      </p:sp>
      <p:pic>
        <p:nvPicPr>
          <p:cNvPr id="4" name="Resim 3" descr="http://cenk.in/wp-content/uploads/2013/12/ring7hh1.jpg"/>
          <p:cNvPicPr/>
          <p:nvPr/>
        </p:nvPicPr>
        <p:blipFill>
          <a:blip r:embed="rId2" cstate="print"/>
          <a:srcRect l="3435" t="12560"/>
          <a:stretch>
            <a:fillRect/>
          </a:stretch>
        </p:blipFill>
        <p:spPr bwMode="auto">
          <a:xfrm>
            <a:off x="4852336" y="4293096"/>
            <a:ext cx="4259580" cy="25375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4140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82296" indent="0" algn="just">
              <a:lnSpc>
                <a:spcPct val="170000"/>
              </a:lnSpc>
              <a:buNone/>
            </a:pPr>
            <a:r>
              <a:rPr lang="tr-TR" dirty="0"/>
              <a:t>Bu topolojinin avantajları;</a:t>
            </a:r>
          </a:p>
          <a:p>
            <a:pPr lvl="0" algn="just">
              <a:lnSpc>
                <a:spcPct val="170000"/>
              </a:lnSpc>
            </a:pPr>
            <a:r>
              <a:rPr lang="tr-TR" dirty="0"/>
              <a:t>Bilgisayarlar arasında bağlantı yönetmek için ağ sunucusu gerektirmez.</a:t>
            </a:r>
          </a:p>
          <a:p>
            <a:pPr lvl="0" algn="just">
              <a:lnSpc>
                <a:spcPct val="170000"/>
              </a:lnSpc>
            </a:pPr>
            <a:r>
              <a:rPr lang="tr-TR" dirty="0" err="1"/>
              <a:t>Token</a:t>
            </a:r>
            <a:r>
              <a:rPr lang="tr-TR" dirty="0"/>
              <a:t> ring kullanılarak daha büyük ağ oluşturulabilir.</a:t>
            </a:r>
          </a:p>
          <a:p>
            <a:pPr lvl="0" algn="just">
              <a:lnSpc>
                <a:spcPct val="170000"/>
              </a:lnSpc>
            </a:pPr>
            <a:r>
              <a:rPr lang="tr-TR" dirty="0"/>
              <a:t>Yıldız topolojiye göre performansı daha iyidir.</a:t>
            </a:r>
          </a:p>
          <a:p>
            <a:pPr marL="82296" indent="0" algn="just">
              <a:lnSpc>
                <a:spcPct val="170000"/>
              </a:lnSpc>
              <a:buNone/>
            </a:pPr>
            <a:r>
              <a:rPr lang="tr-TR" dirty="0"/>
              <a:t>Bu topolojinin dezavantajları;</a:t>
            </a:r>
          </a:p>
          <a:p>
            <a:pPr lvl="0" algn="just">
              <a:lnSpc>
                <a:spcPct val="170000"/>
              </a:lnSpc>
            </a:pPr>
            <a:r>
              <a:rPr lang="tr-TR" dirty="0"/>
              <a:t>Cihazların taşınması, eklenmesi yada değiştirilmesi ağı etkileyebilir.</a:t>
            </a:r>
          </a:p>
          <a:p>
            <a:pPr lvl="0" algn="just">
              <a:lnSpc>
                <a:spcPct val="170000"/>
              </a:lnSpc>
            </a:pPr>
            <a:r>
              <a:rPr lang="tr-TR" dirty="0"/>
              <a:t>Normal bir yük altında Ethernet ağlarından daha yavaştır.</a:t>
            </a:r>
          </a:p>
          <a:p>
            <a:pPr lvl="0" algn="just">
              <a:lnSpc>
                <a:spcPct val="170000"/>
              </a:lnSpc>
            </a:pPr>
            <a:r>
              <a:rPr lang="tr-TR" dirty="0"/>
              <a:t>Hatalı bir iş istasyonu tüm ağı etkileyebilir.</a:t>
            </a:r>
          </a:p>
          <a:p>
            <a:pPr marL="82296" indent="0" algn="just">
              <a:lnSpc>
                <a:spcPct val="170000"/>
              </a:lnSpc>
              <a:buNone/>
            </a:pPr>
            <a:endParaRPr lang="tr-TR" dirty="0"/>
          </a:p>
        </p:txBody>
      </p:sp>
    </p:spTree>
    <p:extLst>
      <p:ext uri="{BB962C8B-B14F-4D97-AF65-F5344CB8AC3E}">
        <p14:creationId xmlns:p14="http://schemas.microsoft.com/office/powerpoint/2010/main" val="427120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lgn="just">
              <a:lnSpc>
                <a:spcPct val="150000"/>
              </a:lnSpc>
            </a:pPr>
            <a:r>
              <a:rPr lang="tr-TR" sz="2400" b="1" dirty="0"/>
              <a:t>Yıldız (Star) Topolojisi</a:t>
            </a:r>
            <a:endParaRPr lang="tr-TR" sz="2400" dirty="0"/>
          </a:p>
          <a:p>
            <a:pPr marL="82296" indent="0" algn="just">
              <a:lnSpc>
                <a:spcPct val="150000"/>
              </a:lnSpc>
              <a:buNone/>
            </a:pPr>
            <a:r>
              <a:rPr lang="tr-TR" sz="2400" dirty="0"/>
              <a:t>Yıldız biçiminde sıralanmış sistemlerdir. Yıldızın merkezinde bir </a:t>
            </a:r>
            <a:r>
              <a:rPr lang="tr-TR" sz="2400" dirty="0" err="1"/>
              <a:t>hub</a:t>
            </a:r>
            <a:r>
              <a:rPr lang="tr-TR" sz="2400" dirty="0"/>
              <a:t> veya </a:t>
            </a:r>
            <a:r>
              <a:rPr lang="tr-TR" sz="2400" dirty="0" err="1"/>
              <a:t>switch</a:t>
            </a:r>
            <a:r>
              <a:rPr lang="tr-TR" sz="2400" dirty="0"/>
              <a:t> ve bunlara UTP kablo ile bağlı sistemlerden oluşurlar. Kablonun bir ucu network adaptör kartına bağlıyken diğer ucu </a:t>
            </a:r>
            <a:r>
              <a:rPr lang="tr-TR" sz="2400" dirty="0" err="1"/>
              <a:t>hub</a:t>
            </a:r>
            <a:r>
              <a:rPr lang="tr-TR" sz="2400" dirty="0"/>
              <a:t> veya </a:t>
            </a:r>
            <a:r>
              <a:rPr lang="tr-TR" sz="2400" dirty="0" err="1"/>
              <a:t>switche</a:t>
            </a:r>
            <a:r>
              <a:rPr lang="tr-TR" sz="2400" dirty="0"/>
              <a:t> takılır</a:t>
            </a:r>
            <a:endParaRPr lang="tr-TR" sz="2400" dirty="0"/>
          </a:p>
        </p:txBody>
      </p:sp>
      <p:pic>
        <p:nvPicPr>
          <p:cNvPr id="4" name="Resim 3" descr="http://www.butunsinavlar.com/resimler/ag-elemanlari-ve-sistemleri_img_13.jpg"/>
          <p:cNvPicPr/>
          <p:nvPr/>
        </p:nvPicPr>
        <p:blipFill>
          <a:blip r:embed="rId2" cstate="print"/>
          <a:srcRect/>
          <a:stretch>
            <a:fillRect/>
          </a:stretch>
        </p:blipFill>
        <p:spPr bwMode="auto">
          <a:xfrm>
            <a:off x="5940152" y="4270054"/>
            <a:ext cx="3121025" cy="26123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3109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82296" indent="0" algn="just">
              <a:lnSpc>
                <a:spcPct val="170000"/>
              </a:lnSpc>
              <a:buNone/>
            </a:pPr>
            <a:r>
              <a:rPr lang="tr-TR" dirty="0"/>
              <a:t>Bu topolojinin avantajları;</a:t>
            </a:r>
          </a:p>
          <a:p>
            <a:pPr lvl="0" algn="just">
              <a:lnSpc>
                <a:spcPct val="170000"/>
              </a:lnSpc>
            </a:pPr>
            <a:r>
              <a:rPr lang="tr-TR" dirty="0"/>
              <a:t>Hızlı kurulum</a:t>
            </a:r>
          </a:p>
          <a:p>
            <a:pPr lvl="0" algn="just">
              <a:lnSpc>
                <a:spcPct val="170000"/>
              </a:lnSpc>
            </a:pPr>
            <a:r>
              <a:rPr lang="tr-TR" dirty="0"/>
              <a:t>Kolay </a:t>
            </a:r>
            <a:r>
              <a:rPr lang="tr-TR" dirty="0" err="1"/>
              <a:t>genişletilebilirlik</a:t>
            </a:r>
            <a:endParaRPr lang="tr-TR" dirty="0"/>
          </a:p>
          <a:p>
            <a:pPr lvl="0" algn="just">
              <a:lnSpc>
                <a:spcPct val="170000"/>
              </a:lnSpc>
            </a:pPr>
            <a:r>
              <a:rPr lang="tr-TR" dirty="0"/>
              <a:t>Merkezi üniteler sayesinde performans artışı</a:t>
            </a:r>
          </a:p>
          <a:p>
            <a:pPr lvl="0" algn="just">
              <a:lnSpc>
                <a:spcPct val="170000"/>
              </a:lnSpc>
            </a:pPr>
            <a:r>
              <a:rPr lang="tr-TR" dirty="0"/>
              <a:t>Bağlantıda oluşacak kopukluk tüm ağı etkilemez</a:t>
            </a:r>
          </a:p>
          <a:p>
            <a:pPr marL="82296" indent="0" algn="just">
              <a:lnSpc>
                <a:spcPct val="170000"/>
              </a:lnSpc>
              <a:buNone/>
            </a:pPr>
            <a:r>
              <a:rPr lang="tr-TR" dirty="0"/>
              <a:t>Bu topolojinin dezavantajları;</a:t>
            </a:r>
          </a:p>
          <a:p>
            <a:pPr lvl="0" algn="just">
              <a:lnSpc>
                <a:spcPct val="170000"/>
              </a:lnSpc>
            </a:pPr>
            <a:r>
              <a:rPr lang="tr-TR" dirty="0"/>
              <a:t>İki </a:t>
            </a:r>
            <a:r>
              <a:rPr lang="tr-TR" dirty="0" err="1"/>
              <a:t>hub</a:t>
            </a:r>
            <a:r>
              <a:rPr lang="tr-TR" dirty="0"/>
              <a:t> arasındaki bağlantıyı sağlayan kablo 100m </a:t>
            </a:r>
            <a:r>
              <a:rPr lang="tr-TR" dirty="0" err="1"/>
              <a:t>yi</a:t>
            </a:r>
            <a:r>
              <a:rPr lang="tr-TR" dirty="0"/>
              <a:t> aşamaz.</a:t>
            </a:r>
          </a:p>
          <a:p>
            <a:pPr lvl="0" algn="just">
              <a:lnSpc>
                <a:spcPct val="170000"/>
              </a:lnSpc>
            </a:pPr>
            <a:r>
              <a:rPr lang="tr-TR" dirty="0"/>
              <a:t>Merkezi ünitenin bozulması halinde bütün birimler kullanılmaz hale gelir.</a:t>
            </a:r>
          </a:p>
          <a:p>
            <a:pPr marL="82296" indent="0" algn="just">
              <a:lnSpc>
                <a:spcPct val="170000"/>
              </a:lnSpc>
              <a:buNone/>
            </a:pPr>
            <a:endParaRPr lang="tr-TR" dirty="0"/>
          </a:p>
        </p:txBody>
      </p:sp>
    </p:spTree>
    <p:extLst>
      <p:ext uri="{BB962C8B-B14F-4D97-AF65-F5344CB8AC3E}">
        <p14:creationId xmlns:p14="http://schemas.microsoft.com/office/powerpoint/2010/main" val="19408091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TotalTime>
  <Words>649</Words>
  <Application>Microsoft Office PowerPoint</Application>
  <PresentationFormat>Ekran Gösterisi (4:3)</PresentationFormat>
  <Paragraphs>80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Gündönümü</vt:lpstr>
      <vt:lpstr>AĞ TOPOLOJİLERİ DERSİ (4. HAFTA)</vt:lpstr>
      <vt:lpstr>BİLGİSAYAR AĞ TOPOLOJİLERİ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 TOPOLOJİLERİ DERSİ (4. HAFTA)</dc:title>
  <dc:creator>MelihKadir</dc:creator>
  <cp:lastModifiedBy>MelihKadir</cp:lastModifiedBy>
  <cp:revision>3</cp:revision>
  <dcterms:created xsi:type="dcterms:W3CDTF">2016-10-01T21:14:10Z</dcterms:created>
  <dcterms:modified xsi:type="dcterms:W3CDTF">2016-10-01T21:45:28Z</dcterms:modified>
</cp:coreProperties>
</file>