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4" r:id="rId20"/>
    <p:sldId id="275" r:id="rId21"/>
    <p:sldId id="276" r:id="rId22"/>
    <p:sldId id="277" r:id="rId23"/>
    <p:sldId id="278"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9" d="100"/>
          <a:sy n="49" d="100"/>
        </p:scale>
        <p:origin x="-102" y="-5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6 Veri Yer Tutucusu"/>
          <p:cNvSpPr>
            <a:spLocks noGrp="1"/>
          </p:cNvSpPr>
          <p:nvPr>
            <p:ph type="dt" sz="half" idx="10"/>
          </p:nvPr>
        </p:nvSpPr>
        <p:spPr/>
        <p:txBody>
          <a:bodyPr/>
          <a:lstStyle>
            <a:extLst/>
          </a:lstStyle>
          <a:p>
            <a:fld id="{66E006A3-E583-49A3-9580-E4099DA7286C}" type="datetimeFigureOut">
              <a:rPr lang="tr-TR" smtClean="0"/>
              <a:t>03.10.2016</a:t>
            </a:fld>
            <a:endParaRPr lang="tr-TR"/>
          </a:p>
        </p:txBody>
      </p:sp>
      <p:sp>
        <p:nvSpPr>
          <p:cNvPr id="20" name="19 Altbilgi Yer Tutucusu"/>
          <p:cNvSpPr>
            <a:spLocks noGrp="1"/>
          </p:cNvSpPr>
          <p:nvPr>
            <p:ph type="ftr" sz="quarter" idx="11"/>
          </p:nvPr>
        </p:nvSpPr>
        <p:spPr/>
        <p:txBody>
          <a:bodyPr/>
          <a:lstStyle>
            <a:extLst/>
          </a:lstStyle>
          <a:p>
            <a:endParaRPr lang="tr-TR"/>
          </a:p>
        </p:txBody>
      </p:sp>
      <p:sp>
        <p:nvSpPr>
          <p:cNvPr id="10" name="9 Slayt Numarası Yer Tutucusu"/>
          <p:cNvSpPr>
            <a:spLocks noGrp="1"/>
          </p:cNvSpPr>
          <p:nvPr>
            <p:ph type="sldNum" sz="quarter" idx="12"/>
          </p:nvPr>
        </p:nvSpPr>
        <p:spPr/>
        <p:txBody>
          <a:bodyPr/>
          <a:lstStyle>
            <a:extLst/>
          </a:lstStyle>
          <a:p>
            <a:fld id="{2970049A-213A-4028-ADFF-26E3E513C3CF}" type="slidenum">
              <a:rPr lang="tr-TR" smtClean="0"/>
              <a:t>‹#›</a:t>
            </a:fld>
            <a:endParaRPr lang="tr-TR"/>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66E006A3-E583-49A3-9580-E4099DA7286C}" type="datetimeFigureOut">
              <a:rPr lang="tr-TR" smtClean="0"/>
              <a:t>03.10.2016</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2970049A-213A-4028-ADFF-26E3E513C3CF}"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66E006A3-E583-49A3-9580-E4099DA7286C}" type="datetimeFigureOut">
              <a:rPr lang="tr-TR" smtClean="0"/>
              <a:t>03.10.2016</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2970049A-213A-4028-ADFF-26E3E513C3CF}"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66E006A3-E583-49A3-9580-E4099DA7286C}" type="datetimeFigureOut">
              <a:rPr lang="tr-TR" smtClean="0"/>
              <a:t>03.10.2016</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2970049A-213A-4028-ADFF-26E3E513C3CF}"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66E006A3-E583-49A3-9580-E4099DA7286C}" type="datetimeFigureOut">
              <a:rPr lang="tr-TR" smtClean="0"/>
              <a:t>03.10.2016</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2970049A-213A-4028-ADFF-26E3E513C3CF}" type="slidenum">
              <a:rPr lang="tr-TR" smtClean="0"/>
              <a:t>‹#›</a:t>
            </a:fld>
            <a:endParaRPr lang="tr-TR"/>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66E006A3-E583-49A3-9580-E4099DA7286C}" type="datetimeFigureOut">
              <a:rPr lang="tr-TR" smtClean="0"/>
              <a:t>03.10.2016</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2970049A-213A-4028-ADFF-26E3E513C3CF}"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66E006A3-E583-49A3-9580-E4099DA7286C}" type="datetimeFigureOut">
              <a:rPr lang="tr-TR" smtClean="0"/>
              <a:t>03.10.2016</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2970049A-213A-4028-ADFF-26E3E513C3CF}"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66E006A3-E583-49A3-9580-E4099DA7286C}" type="datetimeFigureOut">
              <a:rPr lang="tr-TR" smtClean="0"/>
              <a:t>03.10.2016</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2970049A-213A-4028-ADFF-26E3E513C3CF}"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Veri Yer Tutucusu"/>
          <p:cNvSpPr>
            <a:spLocks noGrp="1"/>
          </p:cNvSpPr>
          <p:nvPr>
            <p:ph type="dt" sz="half" idx="10"/>
          </p:nvPr>
        </p:nvSpPr>
        <p:spPr/>
        <p:txBody>
          <a:bodyPr/>
          <a:lstStyle>
            <a:extLst/>
          </a:lstStyle>
          <a:p>
            <a:fld id="{66E006A3-E583-49A3-9580-E4099DA7286C}" type="datetimeFigureOut">
              <a:rPr lang="tr-TR" smtClean="0"/>
              <a:t>03.10.2016</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2970049A-213A-4028-ADFF-26E3E513C3CF}" type="slidenum">
              <a:rPr lang="tr-TR" smtClean="0"/>
              <a:t>‹#›</a:t>
            </a:fld>
            <a:endParaRPr lang="tr-TR"/>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66E006A3-E583-49A3-9580-E4099DA7286C}" type="datetimeFigureOut">
              <a:rPr lang="tr-TR" smtClean="0"/>
              <a:t>03.10.2016</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2970049A-213A-4028-ADFF-26E3E513C3CF}"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extLst/>
          </a:lstStyle>
          <a:p>
            <a:fld id="{66E006A3-E583-49A3-9580-E4099DA7286C}" type="datetimeFigureOut">
              <a:rPr lang="tr-TR" smtClean="0"/>
              <a:t>03.10.2016</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2970049A-213A-4028-ADFF-26E3E513C3CF}" type="slidenum">
              <a:rPr lang="tr-TR" smtClean="0"/>
              <a:t>‹#›</a:t>
            </a:fld>
            <a:endParaRPr lang="tr-TR"/>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6E006A3-E583-49A3-9580-E4099DA7286C}" type="datetimeFigureOut">
              <a:rPr lang="tr-TR" smtClean="0"/>
              <a:t>03.10.2016</a:t>
            </a:fld>
            <a:endParaRPr lang="tr-T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970049A-213A-4028-ADFF-26E3E513C3CF}" type="slidenum">
              <a:rPr lang="tr-TR" smtClean="0"/>
              <a:t>‹#›</a:t>
            </a:fld>
            <a:endParaRPr lang="tr-TR"/>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432560" y="1850064"/>
            <a:ext cx="7406640" cy="4222142"/>
          </a:xfrm>
        </p:spPr>
        <p:txBody>
          <a:bodyPr/>
          <a:lstStyle/>
          <a:p>
            <a:pPr algn="just">
              <a:lnSpc>
                <a:spcPct val="150000"/>
              </a:lnSpc>
            </a:pPr>
            <a:r>
              <a:rPr lang="tr-TR" b="1" cap="small" dirty="0" smtClean="0"/>
              <a:t>AMAÇ</a:t>
            </a:r>
            <a:endParaRPr lang="tr-TR" dirty="0" smtClean="0"/>
          </a:p>
          <a:p>
            <a:pPr algn="just">
              <a:lnSpc>
                <a:spcPct val="150000"/>
              </a:lnSpc>
            </a:pPr>
            <a:r>
              <a:rPr lang="tr-TR" dirty="0" smtClean="0"/>
              <a:t>	Bilgisayarın tanımını ve tarihi gelişim sürecini öğrenebilmek.</a:t>
            </a:r>
          </a:p>
          <a:p>
            <a:pPr algn="just">
              <a:lnSpc>
                <a:spcPct val="150000"/>
              </a:lnSpc>
            </a:pPr>
            <a:r>
              <a:rPr lang="tr-TR" b="1" cap="small" dirty="0" smtClean="0"/>
              <a:t>ARAŞTIRMA</a:t>
            </a:r>
            <a:endParaRPr lang="tr-TR" dirty="0" smtClean="0"/>
          </a:p>
          <a:p>
            <a:pPr algn="just">
              <a:lnSpc>
                <a:spcPct val="150000"/>
              </a:lnSpc>
            </a:pPr>
            <a:r>
              <a:rPr lang="tr-TR" b="1" cap="small" dirty="0" smtClean="0"/>
              <a:t>	</a:t>
            </a:r>
            <a:r>
              <a:rPr lang="tr-TR" dirty="0" smtClean="0"/>
              <a:t>Bilgisayarın tarihi hakkında bilgi toplayınız.</a:t>
            </a:r>
          </a:p>
          <a:p>
            <a:pPr algn="just">
              <a:lnSpc>
                <a:spcPct val="150000"/>
              </a:lnSpc>
            </a:pPr>
            <a:endParaRPr lang="tr-TR" dirty="0"/>
          </a:p>
        </p:txBody>
      </p:sp>
      <p:sp>
        <p:nvSpPr>
          <p:cNvPr id="4" name="Başlık 1"/>
          <p:cNvSpPr>
            <a:spLocks noGrp="1"/>
          </p:cNvSpPr>
          <p:nvPr>
            <p:ph type="ctrTitle"/>
          </p:nvPr>
        </p:nvSpPr>
        <p:spPr/>
        <p:txBody>
          <a:bodyPr>
            <a:normAutofit/>
          </a:bodyPr>
          <a:lstStyle/>
          <a:p>
            <a:pPr algn="ctr"/>
            <a:r>
              <a:rPr lang="tr-TR" sz="3400" dirty="0" smtClean="0"/>
              <a:t>BİLGİSAYAR DONANIMI </a:t>
            </a:r>
            <a:r>
              <a:rPr lang="tr-TR" sz="3400" dirty="0" smtClean="0"/>
              <a:t>DERSİ </a:t>
            </a:r>
            <a:r>
              <a:rPr lang="tr-TR" sz="1600" dirty="0" smtClean="0"/>
              <a:t>(1. HAFTA)</a:t>
            </a:r>
            <a:endParaRPr lang="tr-TR"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just">
              <a:lnSpc>
                <a:spcPct val="150000"/>
              </a:lnSpc>
              <a:buNone/>
            </a:pPr>
            <a:r>
              <a:rPr lang="tr-TR" sz="2000" b="1" dirty="0" smtClean="0"/>
              <a:t>EDVAC</a:t>
            </a:r>
          </a:p>
          <a:p>
            <a:pPr algn="just">
              <a:lnSpc>
                <a:spcPct val="150000"/>
              </a:lnSpc>
            </a:pPr>
            <a:r>
              <a:rPr lang="tr-TR" sz="2000" dirty="0" smtClean="0"/>
              <a:t>John </a:t>
            </a:r>
            <a:r>
              <a:rPr lang="tr-TR" sz="2000" dirty="0" err="1" smtClean="0"/>
              <a:t>Von</a:t>
            </a:r>
            <a:r>
              <a:rPr lang="tr-TR" sz="2000" dirty="0" smtClean="0"/>
              <a:t> </a:t>
            </a:r>
            <a:r>
              <a:rPr lang="tr-TR" sz="2000" dirty="0" err="1" smtClean="0"/>
              <a:t>Neumenin</a:t>
            </a:r>
            <a:r>
              <a:rPr lang="tr-TR" sz="2000" dirty="0" smtClean="0"/>
              <a:t> görüşleri doğrultusunda </a:t>
            </a:r>
            <a:r>
              <a:rPr lang="tr-TR" sz="2000" dirty="0" smtClean="0"/>
              <a:t>EDVAC 1946 yılında icat edildi.</a:t>
            </a:r>
          </a:p>
          <a:p>
            <a:pPr algn="just">
              <a:lnSpc>
                <a:spcPct val="150000"/>
              </a:lnSpc>
            </a:pPr>
            <a:r>
              <a:rPr lang="tr-TR" sz="2000" dirty="0" smtClean="0"/>
              <a:t>ENIAC ‘dan on kez daha küçük ve yüz defa daha hızlı çalışabiliyordu. </a:t>
            </a:r>
            <a:endParaRPr lang="tr-TR" sz="2000" dirty="0" smtClean="0"/>
          </a:p>
          <a:p>
            <a:pPr algn="just">
              <a:lnSpc>
                <a:spcPct val="150000"/>
              </a:lnSpc>
            </a:pPr>
            <a:r>
              <a:rPr lang="tr-TR" sz="2000" dirty="0" err="1" smtClean="0"/>
              <a:t>Edvac</a:t>
            </a:r>
            <a:r>
              <a:rPr lang="tr-TR" sz="2000" dirty="0" smtClean="0"/>
              <a:t>, komutların bilgisayara dışarıdan girilmesini sağlıyordu. </a:t>
            </a:r>
          </a:p>
          <a:p>
            <a:pPr algn="just">
              <a:lnSpc>
                <a:spcPct val="150000"/>
              </a:lnSpc>
            </a:pPr>
            <a:endParaRPr lang="tr-TR" sz="2000" dirty="0"/>
          </a:p>
        </p:txBody>
      </p:sp>
      <p:pic>
        <p:nvPicPr>
          <p:cNvPr id="4" name="3 Resim" descr="https://muminsahin.files.wordpress.com/2014/10/univac-console.jpg"/>
          <p:cNvPicPr/>
          <p:nvPr/>
        </p:nvPicPr>
        <p:blipFill>
          <a:blip r:embed="rId2" cstate="print"/>
          <a:srcRect/>
          <a:stretch>
            <a:fillRect/>
          </a:stretch>
        </p:blipFill>
        <p:spPr bwMode="auto">
          <a:xfrm>
            <a:off x="5214942" y="4071942"/>
            <a:ext cx="3929058" cy="2786058"/>
          </a:xfrm>
          <a:prstGeom prst="rect">
            <a:avLst/>
          </a:prstGeom>
          <a:noFill/>
          <a:ln w="9525">
            <a:solidFill>
              <a:schemeClr val="tx1"/>
            </a:solid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just">
              <a:lnSpc>
                <a:spcPct val="150000"/>
              </a:lnSpc>
              <a:buNone/>
            </a:pPr>
            <a:r>
              <a:rPr lang="tr-TR" sz="2800" b="1" dirty="0" smtClean="0"/>
              <a:t>UNIVAC</a:t>
            </a:r>
          </a:p>
          <a:p>
            <a:pPr algn="just">
              <a:lnSpc>
                <a:spcPct val="150000"/>
              </a:lnSpc>
            </a:pPr>
            <a:r>
              <a:rPr lang="tr-TR" sz="2800" dirty="0" smtClean="0"/>
              <a:t>1951 yılında UNIVAC isimli bilgisayar </a:t>
            </a:r>
            <a:r>
              <a:rPr lang="tr-TR" sz="2800" dirty="0" smtClean="0"/>
              <a:t>yapıldı.</a:t>
            </a:r>
          </a:p>
          <a:p>
            <a:pPr algn="just">
              <a:lnSpc>
                <a:spcPct val="150000"/>
              </a:lnSpc>
            </a:pPr>
            <a:r>
              <a:rPr lang="tr-TR" sz="2800" dirty="0" smtClean="0"/>
              <a:t>İlk </a:t>
            </a:r>
            <a:r>
              <a:rPr lang="tr-TR" sz="2800" dirty="0" smtClean="0"/>
              <a:t>defa manyetik teyp kullanarak verileri depolayan bilgisayardı. </a:t>
            </a:r>
          </a:p>
          <a:p>
            <a:pPr algn="just">
              <a:lnSpc>
                <a:spcPct val="150000"/>
              </a:lnSpc>
            </a:pPr>
            <a:endParaRPr lang="tr-TR" sz="2800" dirty="0"/>
          </a:p>
        </p:txBody>
      </p:sp>
      <p:pic>
        <p:nvPicPr>
          <p:cNvPr id="4" name="3 Resim" descr="http://www.systemuzmani.com/wp-content/uploads/2011/01/univac4_y_mauchly.jpg"/>
          <p:cNvPicPr/>
          <p:nvPr/>
        </p:nvPicPr>
        <p:blipFill>
          <a:blip r:embed="rId2" cstate="print"/>
          <a:srcRect/>
          <a:stretch>
            <a:fillRect/>
          </a:stretch>
        </p:blipFill>
        <p:spPr bwMode="auto">
          <a:xfrm>
            <a:off x="5143504" y="3929066"/>
            <a:ext cx="4000496" cy="2928934"/>
          </a:xfrm>
          <a:prstGeom prst="rect">
            <a:avLst/>
          </a:prstGeom>
          <a:noFill/>
          <a:ln w="9525">
            <a:solidFill>
              <a:schemeClr val="tx1"/>
            </a:solid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just">
              <a:lnSpc>
                <a:spcPct val="150000"/>
              </a:lnSpc>
              <a:buNone/>
            </a:pPr>
            <a:r>
              <a:rPr lang="tr-TR" sz="2100" b="1" dirty="0" smtClean="0"/>
              <a:t>IBM 700 </a:t>
            </a:r>
            <a:r>
              <a:rPr lang="tr-TR" sz="2100" b="1" dirty="0" smtClean="0"/>
              <a:t>SERISI</a:t>
            </a:r>
          </a:p>
          <a:p>
            <a:pPr algn="just">
              <a:lnSpc>
                <a:spcPct val="150000"/>
              </a:lnSpc>
            </a:pPr>
            <a:r>
              <a:rPr lang="tr-TR" sz="2100" dirty="0" smtClean="0"/>
              <a:t>IBM 700 serisi vakum tüpler kullanılarak yapılan elektronik bilgisayarlardır</a:t>
            </a:r>
            <a:r>
              <a:rPr lang="tr-TR" sz="2100" dirty="0" smtClean="0"/>
              <a:t>.</a:t>
            </a:r>
          </a:p>
          <a:p>
            <a:pPr algn="just">
              <a:lnSpc>
                <a:spcPct val="150000"/>
              </a:lnSpc>
            </a:pPr>
            <a:r>
              <a:rPr lang="tr-TR" sz="2100" dirty="0" smtClean="0"/>
              <a:t>Vakum tüplerinin dezavantajı çok enerji harcaması ve </a:t>
            </a:r>
            <a:r>
              <a:rPr lang="tr-TR" sz="2100" dirty="0" smtClean="0"/>
              <a:t>ısınmasıydı.</a:t>
            </a:r>
          </a:p>
          <a:p>
            <a:pPr algn="just">
              <a:lnSpc>
                <a:spcPct val="150000"/>
              </a:lnSpc>
            </a:pPr>
            <a:r>
              <a:rPr lang="tr-TR" sz="2100" dirty="0" smtClean="0"/>
              <a:t>Program yazmak için makine dili kullanılıyordu. </a:t>
            </a:r>
          </a:p>
          <a:p>
            <a:pPr algn="just">
              <a:lnSpc>
                <a:spcPct val="150000"/>
              </a:lnSpc>
            </a:pPr>
            <a:endParaRPr lang="tr-TR" sz="2100" dirty="0"/>
          </a:p>
        </p:txBody>
      </p:sp>
      <p:pic>
        <p:nvPicPr>
          <p:cNvPr id="4" name="3 Resim"/>
          <p:cNvPicPr/>
          <p:nvPr/>
        </p:nvPicPr>
        <p:blipFill>
          <a:blip r:embed="rId2" cstate="print"/>
          <a:srcRect/>
          <a:stretch>
            <a:fillRect/>
          </a:stretch>
        </p:blipFill>
        <p:spPr bwMode="auto">
          <a:xfrm>
            <a:off x="4857753" y="4572009"/>
            <a:ext cx="4286248" cy="2285992"/>
          </a:xfrm>
          <a:prstGeom prst="rect">
            <a:avLst/>
          </a:prstGeom>
          <a:noFill/>
          <a:ln w="9525">
            <a:solidFill>
              <a:schemeClr val="tx1"/>
            </a:solid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just">
              <a:lnSpc>
                <a:spcPct val="150000"/>
              </a:lnSpc>
              <a:buNone/>
            </a:pPr>
            <a:r>
              <a:rPr lang="tr-TR" sz="2400" b="1" dirty="0" smtClean="0"/>
              <a:t>PHILCO TRANSAC S-200 IBM </a:t>
            </a:r>
            <a:r>
              <a:rPr lang="tr-TR" sz="2400" b="1" dirty="0" smtClean="0"/>
              <a:t>1401</a:t>
            </a:r>
          </a:p>
          <a:p>
            <a:pPr algn="just">
              <a:lnSpc>
                <a:spcPct val="150000"/>
              </a:lnSpc>
            </a:pPr>
            <a:r>
              <a:rPr lang="tr-TR" sz="2400" dirty="0" err="1" smtClean="0"/>
              <a:t>Transistör</a:t>
            </a:r>
            <a:r>
              <a:rPr lang="tr-TR" sz="2400" dirty="0" smtClean="0"/>
              <a:t> </a:t>
            </a:r>
            <a:r>
              <a:rPr lang="tr-TR" sz="2400" dirty="0" smtClean="0"/>
              <a:t>kullanılarak üretilen ilk bilgisayarlardır. </a:t>
            </a:r>
            <a:endParaRPr lang="tr-TR" sz="2400" dirty="0" smtClean="0"/>
          </a:p>
          <a:p>
            <a:pPr algn="just">
              <a:lnSpc>
                <a:spcPct val="150000"/>
              </a:lnSpc>
            </a:pPr>
            <a:r>
              <a:rPr lang="tr-TR" sz="2400" dirty="0" err="1" smtClean="0"/>
              <a:t>Transistörler</a:t>
            </a:r>
            <a:r>
              <a:rPr lang="tr-TR" sz="2400" dirty="0" smtClean="0"/>
              <a:t> vakum tüplere göre az enerji harcayan, az yer kaplayan ve fazla ısınmayan elektronik devre elemanlarıdır. </a:t>
            </a:r>
          </a:p>
          <a:p>
            <a:pPr algn="just">
              <a:lnSpc>
                <a:spcPct val="150000"/>
              </a:lnSpc>
            </a:pPr>
            <a:endParaRPr lang="tr-TR" sz="2400" dirty="0"/>
          </a:p>
        </p:txBody>
      </p:sp>
      <p:pic>
        <p:nvPicPr>
          <p:cNvPr id="4" name="3 Resim" descr="IBM_7090_computer"/>
          <p:cNvPicPr/>
          <p:nvPr/>
        </p:nvPicPr>
        <p:blipFill>
          <a:blip r:embed="rId2" cstate="print"/>
          <a:srcRect/>
          <a:stretch>
            <a:fillRect/>
          </a:stretch>
        </p:blipFill>
        <p:spPr bwMode="auto">
          <a:xfrm>
            <a:off x="5429256" y="3929067"/>
            <a:ext cx="3714744" cy="2928934"/>
          </a:xfrm>
          <a:prstGeom prst="rect">
            <a:avLst/>
          </a:prstGeom>
          <a:noFill/>
          <a:ln w="9525">
            <a:solidFill>
              <a:schemeClr val="tx1"/>
            </a:solid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just">
              <a:lnSpc>
                <a:spcPct val="150000"/>
              </a:lnSpc>
              <a:buNone/>
            </a:pPr>
            <a:r>
              <a:rPr lang="tr-TR" sz="2000" b="1" dirty="0" smtClean="0"/>
              <a:t>IBM </a:t>
            </a:r>
            <a:r>
              <a:rPr lang="tr-TR" sz="2000" b="1" dirty="0" smtClean="0"/>
              <a:t>360</a:t>
            </a:r>
          </a:p>
          <a:p>
            <a:pPr algn="just">
              <a:lnSpc>
                <a:spcPct val="150000"/>
              </a:lnSpc>
            </a:pPr>
            <a:r>
              <a:rPr lang="tr-TR" sz="2000" dirty="0" smtClean="0"/>
              <a:t>Entegre </a:t>
            </a:r>
            <a:r>
              <a:rPr lang="tr-TR" sz="2000" dirty="0" smtClean="0"/>
              <a:t>devre elemanının kullanıldığı ilk bilgisayarlardır. </a:t>
            </a:r>
          </a:p>
          <a:p>
            <a:pPr algn="just">
              <a:lnSpc>
                <a:spcPct val="150000"/>
              </a:lnSpc>
            </a:pPr>
            <a:r>
              <a:rPr lang="tr-TR" sz="2000" dirty="0" smtClean="0"/>
              <a:t>Entegrelerin kullanılması; maliyet azalmasına, bilgisayarın boyutlarının küçülmesinin ve işlem hızının artmasına sebep oldu. </a:t>
            </a:r>
            <a:endParaRPr lang="tr-TR" sz="2000" dirty="0" smtClean="0"/>
          </a:p>
          <a:p>
            <a:pPr algn="just">
              <a:lnSpc>
                <a:spcPct val="150000"/>
              </a:lnSpc>
            </a:pPr>
            <a:r>
              <a:rPr lang="tr-TR" sz="2000" dirty="0" smtClean="0"/>
              <a:t>Entegrelerin kullanımı ile merkezi işlem birimleri üretilmeye </a:t>
            </a:r>
            <a:r>
              <a:rPr lang="tr-TR" sz="2000" dirty="0" smtClean="0"/>
              <a:t>başladı.</a:t>
            </a:r>
            <a:endParaRPr lang="tr-TR" sz="2000" dirty="0"/>
          </a:p>
        </p:txBody>
      </p:sp>
      <p:pic>
        <p:nvPicPr>
          <p:cNvPr id="4" name="3 Resim"/>
          <p:cNvPicPr/>
          <p:nvPr/>
        </p:nvPicPr>
        <p:blipFill>
          <a:blip r:embed="rId2" cstate="print"/>
          <a:srcRect/>
          <a:stretch>
            <a:fillRect/>
          </a:stretch>
        </p:blipFill>
        <p:spPr bwMode="auto">
          <a:xfrm>
            <a:off x="5929322" y="4000528"/>
            <a:ext cx="3143240" cy="2928934"/>
          </a:xfrm>
          <a:prstGeom prst="rect">
            <a:avLst/>
          </a:prstGeom>
          <a:noFill/>
          <a:ln w="9525">
            <a:solidFill>
              <a:schemeClr val="tx1"/>
            </a:solid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normAutofit/>
          </a:bodyPr>
          <a:lstStyle/>
          <a:p>
            <a:pPr algn="just">
              <a:lnSpc>
                <a:spcPct val="150000"/>
              </a:lnSpc>
              <a:buNone/>
            </a:pPr>
            <a:r>
              <a:rPr lang="tr-TR" sz="2800" b="1" dirty="0" smtClean="0"/>
              <a:t>INTEL 4004 MIKRO </a:t>
            </a:r>
            <a:r>
              <a:rPr lang="tr-TR" sz="2800" b="1" dirty="0" smtClean="0"/>
              <a:t>İŞLEMCİSİ</a:t>
            </a:r>
          </a:p>
          <a:p>
            <a:pPr algn="just">
              <a:lnSpc>
                <a:spcPct val="150000"/>
              </a:lnSpc>
            </a:pPr>
            <a:r>
              <a:rPr lang="tr-TR" sz="2800" dirty="0" smtClean="0"/>
              <a:t>Entegrelerin </a:t>
            </a:r>
            <a:r>
              <a:rPr lang="tr-TR" sz="2800" dirty="0" smtClean="0"/>
              <a:t>birleştirilmesiyle oluşturulan ilk merkezi işlem birimi sayılabilir. </a:t>
            </a:r>
          </a:p>
          <a:p>
            <a:pPr algn="just">
              <a:lnSpc>
                <a:spcPct val="150000"/>
              </a:lnSpc>
            </a:pPr>
            <a:r>
              <a:rPr lang="tr-TR" sz="2800" dirty="0" smtClean="0"/>
              <a:t>Entegreler </a:t>
            </a:r>
            <a:r>
              <a:rPr lang="tr-TR" sz="2800" dirty="0" smtClean="0"/>
              <a:t>birleştirilerek </a:t>
            </a:r>
            <a:r>
              <a:rPr lang="tr-TR" sz="2800" dirty="0" err="1" smtClean="0"/>
              <a:t>chipler</a:t>
            </a:r>
            <a:r>
              <a:rPr lang="tr-TR" sz="2800" dirty="0" smtClean="0"/>
              <a:t> üretilmeye </a:t>
            </a:r>
            <a:r>
              <a:rPr lang="tr-TR" sz="2800" dirty="0" smtClean="0"/>
              <a:t>başlandı.</a:t>
            </a:r>
            <a:endParaRPr lang="tr-TR" sz="2800" dirty="0"/>
          </a:p>
        </p:txBody>
      </p:sp>
      <p:pic>
        <p:nvPicPr>
          <p:cNvPr id="4" name="3 Resim" descr="http://www.extremetech.com/wp-content/uploads/2011/11/intel-4004-gold-pins.jpg"/>
          <p:cNvPicPr/>
          <p:nvPr/>
        </p:nvPicPr>
        <p:blipFill>
          <a:blip r:embed="rId2" cstate="print"/>
          <a:srcRect/>
          <a:stretch>
            <a:fillRect/>
          </a:stretch>
        </p:blipFill>
        <p:spPr bwMode="auto">
          <a:xfrm>
            <a:off x="5643571" y="4714885"/>
            <a:ext cx="3500430" cy="2143116"/>
          </a:xfrm>
          <a:prstGeom prst="rect">
            <a:avLst/>
          </a:prstGeom>
          <a:noFill/>
          <a:ln w="9525">
            <a:solidFill>
              <a:schemeClr val="tx1"/>
            </a:solid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just">
              <a:lnSpc>
                <a:spcPct val="150000"/>
              </a:lnSpc>
              <a:buNone/>
            </a:pPr>
            <a:r>
              <a:rPr lang="tr-TR" sz="2800" b="1" dirty="0" smtClean="0"/>
              <a:t>APPLE </a:t>
            </a:r>
            <a:r>
              <a:rPr lang="tr-TR" sz="2800" b="1" dirty="0" smtClean="0"/>
              <a:t>I</a:t>
            </a:r>
          </a:p>
          <a:p>
            <a:pPr algn="just">
              <a:lnSpc>
                <a:spcPct val="150000"/>
              </a:lnSpc>
            </a:pPr>
            <a:r>
              <a:rPr lang="tr-TR" sz="2800" dirty="0" smtClean="0"/>
              <a:t>İki üniversite öğrencisi tarafından 1975 yılında piyasaya çıkarılan APPLE I, bir evin garajında üretilmiştir. Klavye ve monitör bulunmuyordu. </a:t>
            </a:r>
          </a:p>
          <a:p>
            <a:pPr algn="just">
              <a:lnSpc>
                <a:spcPct val="150000"/>
              </a:lnSpc>
            </a:pPr>
            <a:endParaRPr lang="tr-TR" sz="2800" dirty="0"/>
          </a:p>
        </p:txBody>
      </p:sp>
      <p:pic>
        <p:nvPicPr>
          <p:cNvPr id="4" name="3 Resim" descr="https://upload.wikimedia.org/wikipedia/commons/6/68/Original_1976_Apple_1_Computer_In_A_Briefcase.JPG"/>
          <p:cNvPicPr/>
          <p:nvPr/>
        </p:nvPicPr>
        <p:blipFill>
          <a:blip r:embed="rId2" cstate="print"/>
          <a:srcRect/>
          <a:stretch>
            <a:fillRect/>
          </a:stretch>
        </p:blipFill>
        <p:spPr bwMode="auto">
          <a:xfrm>
            <a:off x="4429124" y="4000504"/>
            <a:ext cx="4714876" cy="2857496"/>
          </a:xfrm>
          <a:prstGeom prst="rect">
            <a:avLst/>
          </a:prstGeom>
          <a:noFill/>
          <a:ln w="9525">
            <a:solidFill>
              <a:schemeClr val="tx1"/>
            </a:solid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lgn="just">
              <a:lnSpc>
                <a:spcPct val="150000"/>
              </a:lnSpc>
              <a:buNone/>
            </a:pPr>
            <a:r>
              <a:rPr lang="tr-TR" b="1" dirty="0" smtClean="0"/>
              <a:t>IBM </a:t>
            </a:r>
            <a:r>
              <a:rPr lang="tr-TR" b="1" dirty="0" smtClean="0"/>
              <a:t>PC</a:t>
            </a:r>
          </a:p>
          <a:p>
            <a:pPr algn="just">
              <a:lnSpc>
                <a:spcPct val="150000"/>
              </a:lnSpc>
            </a:pPr>
            <a:r>
              <a:rPr lang="tr-TR" dirty="0" smtClean="0"/>
              <a:t>IBM firması ilk kişisel bilgisayarını 1981 yılında piyasaya sürdü. </a:t>
            </a:r>
            <a:endParaRPr lang="tr-TR" dirty="0" smtClean="0"/>
          </a:p>
          <a:p>
            <a:pPr algn="just">
              <a:lnSpc>
                <a:spcPct val="150000"/>
              </a:lnSpc>
            </a:pPr>
            <a:endParaRPr lang="tr-TR" dirty="0"/>
          </a:p>
        </p:txBody>
      </p:sp>
      <p:pic>
        <p:nvPicPr>
          <p:cNvPr id="4" name="3 Resim" descr="http://www.extremetech.com/wp-content/uploads/2011/08/ibm-pc.jpg"/>
          <p:cNvPicPr/>
          <p:nvPr/>
        </p:nvPicPr>
        <p:blipFill>
          <a:blip r:embed="rId2" cstate="print"/>
          <a:srcRect/>
          <a:stretch>
            <a:fillRect/>
          </a:stretch>
        </p:blipFill>
        <p:spPr bwMode="auto">
          <a:xfrm>
            <a:off x="4460061" y="3742660"/>
            <a:ext cx="4683939" cy="3115340"/>
          </a:xfrm>
          <a:prstGeom prst="rect">
            <a:avLst/>
          </a:prstGeom>
          <a:noFill/>
          <a:ln w="9525">
            <a:solidFill>
              <a:schemeClr val="tx1"/>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62500" lnSpcReduction="20000"/>
          </a:bodyPr>
          <a:lstStyle/>
          <a:p>
            <a:pPr algn="just">
              <a:lnSpc>
                <a:spcPct val="160000"/>
              </a:lnSpc>
              <a:buNone/>
            </a:pPr>
            <a:r>
              <a:rPr lang="tr-TR" b="1" dirty="0" smtClean="0"/>
              <a:t>Bilgisayarın Geçirdiği </a:t>
            </a:r>
            <a:r>
              <a:rPr lang="tr-TR" b="1" dirty="0" smtClean="0"/>
              <a:t>Evreler</a:t>
            </a:r>
          </a:p>
          <a:p>
            <a:pPr algn="just">
              <a:lnSpc>
                <a:spcPct val="160000"/>
              </a:lnSpc>
              <a:buNone/>
            </a:pPr>
            <a:r>
              <a:rPr lang="tr-TR" b="1" dirty="0" smtClean="0"/>
              <a:t>Birinci Kuşak (Vakum Tüplü) Bilgisayarlar (1946-1959) </a:t>
            </a:r>
            <a:endParaRPr lang="tr-TR" dirty="0" smtClean="0"/>
          </a:p>
          <a:p>
            <a:pPr algn="just">
              <a:lnSpc>
                <a:spcPct val="160000"/>
              </a:lnSpc>
              <a:buNone/>
            </a:pPr>
            <a:r>
              <a:rPr lang="tr-TR" dirty="0" smtClean="0"/>
              <a:t>Bu kuşağın temel özellikleri şunlardır: </a:t>
            </a:r>
          </a:p>
          <a:p>
            <a:pPr algn="just">
              <a:lnSpc>
                <a:spcPct val="160000"/>
              </a:lnSpc>
            </a:pPr>
            <a:r>
              <a:rPr lang="tr-TR" dirty="0" smtClean="0"/>
              <a:t>İşlemci </a:t>
            </a:r>
            <a:r>
              <a:rPr lang="tr-TR" dirty="0" smtClean="0"/>
              <a:t>olarak çok büyük vakum tüpleri kullanılırdı </a:t>
            </a:r>
          </a:p>
          <a:p>
            <a:pPr algn="just">
              <a:lnSpc>
                <a:spcPct val="160000"/>
              </a:lnSpc>
            </a:pPr>
            <a:r>
              <a:rPr lang="tr-TR" dirty="0" smtClean="0"/>
              <a:t>Fazla </a:t>
            </a:r>
            <a:r>
              <a:rPr lang="tr-TR" dirty="0" smtClean="0"/>
              <a:t>enerji harcarlardı </a:t>
            </a:r>
          </a:p>
          <a:p>
            <a:pPr algn="just">
              <a:lnSpc>
                <a:spcPct val="160000"/>
              </a:lnSpc>
            </a:pPr>
            <a:r>
              <a:rPr lang="tr-TR" dirty="0" smtClean="0"/>
              <a:t>Çevreye </a:t>
            </a:r>
            <a:r>
              <a:rPr lang="tr-TR" dirty="0" smtClean="0"/>
              <a:t>fazla ısı yayarlardı </a:t>
            </a:r>
          </a:p>
          <a:p>
            <a:pPr algn="just">
              <a:lnSpc>
                <a:spcPct val="160000"/>
              </a:lnSpc>
            </a:pPr>
            <a:r>
              <a:rPr lang="tr-TR" dirty="0" smtClean="0"/>
              <a:t>Veri </a:t>
            </a:r>
            <a:r>
              <a:rPr lang="tr-TR" dirty="0" smtClean="0"/>
              <a:t>programlarını ana belleklerinde tutarlardı </a:t>
            </a:r>
          </a:p>
          <a:p>
            <a:pPr algn="just">
              <a:lnSpc>
                <a:spcPct val="160000"/>
              </a:lnSpc>
            </a:pPr>
            <a:r>
              <a:rPr lang="tr-TR" dirty="0" smtClean="0"/>
              <a:t>Saklama </a:t>
            </a:r>
            <a:r>
              <a:rPr lang="tr-TR" dirty="0" smtClean="0"/>
              <a:t>aracı olarak manyetik teyp kullanılırdı </a:t>
            </a:r>
          </a:p>
          <a:p>
            <a:pPr algn="just">
              <a:lnSpc>
                <a:spcPct val="160000"/>
              </a:lnSpc>
            </a:pPr>
            <a:r>
              <a:rPr lang="tr-TR" dirty="0" smtClean="0"/>
              <a:t>Programlar </a:t>
            </a:r>
            <a:r>
              <a:rPr lang="tr-TR" dirty="0" smtClean="0"/>
              <a:t>fazla detay gerektiren makine dilinde yazılırdı.</a:t>
            </a:r>
          </a:p>
          <a:p>
            <a:pPr algn="just">
              <a:lnSpc>
                <a:spcPct val="160000"/>
              </a:lnSpc>
              <a:buNone/>
            </a:pP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1435608" y="1447800"/>
            <a:ext cx="7498080" cy="5124472"/>
          </a:xfrm>
        </p:spPr>
        <p:txBody>
          <a:bodyPr>
            <a:normAutofit fontScale="77500" lnSpcReduction="20000"/>
          </a:bodyPr>
          <a:lstStyle/>
          <a:p>
            <a:pPr algn="just">
              <a:lnSpc>
                <a:spcPct val="160000"/>
              </a:lnSpc>
              <a:buNone/>
            </a:pPr>
            <a:r>
              <a:rPr lang="tr-TR" b="1" dirty="0" smtClean="0"/>
              <a:t>İkinci Kuşak (</a:t>
            </a:r>
            <a:r>
              <a:rPr lang="tr-TR" b="1" dirty="0" err="1" smtClean="0"/>
              <a:t>Transistörlü</a:t>
            </a:r>
            <a:r>
              <a:rPr lang="tr-TR" b="1" dirty="0" smtClean="0"/>
              <a:t>) Bilgisayarlar (1959-1964) </a:t>
            </a:r>
            <a:endParaRPr lang="tr-TR" dirty="0" smtClean="0"/>
          </a:p>
          <a:p>
            <a:pPr algn="just">
              <a:lnSpc>
                <a:spcPct val="160000"/>
              </a:lnSpc>
              <a:buNone/>
            </a:pPr>
            <a:r>
              <a:rPr lang="tr-TR" dirty="0" smtClean="0"/>
              <a:t>Bu kuşağın temel özellikleri şunlardır: </a:t>
            </a:r>
          </a:p>
          <a:p>
            <a:pPr algn="just">
              <a:lnSpc>
                <a:spcPct val="160000"/>
              </a:lnSpc>
            </a:pPr>
            <a:r>
              <a:rPr lang="tr-TR" dirty="0" smtClean="0"/>
              <a:t>İşlemci </a:t>
            </a:r>
            <a:r>
              <a:rPr lang="tr-TR" dirty="0" smtClean="0"/>
              <a:t>olarak vakum tüpleri kullanılırdı </a:t>
            </a:r>
          </a:p>
          <a:p>
            <a:pPr algn="just">
              <a:lnSpc>
                <a:spcPct val="160000"/>
              </a:lnSpc>
            </a:pPr>
            <a:r>
              <a:rPr lang="tr-TR" dirty="0" smtClean="0"/>
              <a:t>Ortalama </a:t>
            </a:r>
            <a:r>
              <a:rPr lang="tr-TR" dirty="0" smtClean="0"/>
              <a:t>10.000 </a:t>
            </a:r>
            <a:r>
              <a:rPr lang="tr-TR" dirty="0" err="1" smtClean="0"/>
              <a:t>transistör</a:t>
            </a:r>
            <a:r>
              <a:rPr lang="tr-TR" dirty="0" smtClean="0"/>
              <a:t> ile çalışırlardı </a:t>
            </a:r>
          </a:p>
          <a:p>
            <a:pPr algn="just">
              <a:lnSpc>
                <a:spcPct val="160000"/>
              </a:lnSpc>
            </a:pPr>
            <a:r>
              <a:rPr lang="tr-TR" dirty="0" smtClean="0"/>
              <a:t>Az </a:t>
            </a:r>
            <a:r>
              <a:rPr lang="tr-TR" dirty="0" smtClean="0"/>
              <a:t>enerji kullanırlardı </a:t>
            </a:r>
          </a:p>
          <a:p>
            <a:pPr algn="just">
              <a:lnSpc>
                <a:spcPct val="160000"/>
              </a:lnSpc>
            </a:pPr>
            <a:r>
              <a:rPr lang="tr-TR" dirty="0" smtClean="0"/>
              <a:t>Daha </a:t>
            </a:r>
            <a:r>
              <a:rPr lang="tr-TR" dirty="0" smtClean="0"/>
              <a:t>az ısı yayarlardı</a:t>
            </a:r>
          </a:p>
          <a:p>
            <a:pPr algn="just">
              <a:lnSpc>
                <a:spcPct val="160000"/>
              </a:lnSpc>
            </a:pPr>
            <a:r>
              <a:rPr lang="tr-TR" dirty="0" err="1" smtClean="0"/>
              <a:t>Transistörler</a:t>
            </a:r>
            <a:r>
              <a:rPr lang="tr-TR" dirty="0" smtClean="0"/>
              <a:t> </a:t>
            </a:r>
            <a:r>
              <a:rPr lang="tr-TR" dirty="0" smtClean="0"/>
              <a:t>tablolar üzerine el ile monte edilirdi </a:t>
            </a:r>
          </a:p>
          <a:p>
            <a:pPr algn="just">
              <a:lnSpc>
                <a:spcPct val="160000"/>
              </a:lnSpc>
              <a:buNone/>
            </a:pP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lvl="0"/>
            <a:r>
              <a:rPr lang="tr-TR" b="1" cap="small" dirty="0" smtClean="0"/>
              <a:t>BİLGİSAYARA </a:t>
            </a:r>
            <a:r>
              <a:rPr lang="tr-TR" b="1" cap="small" dirty="0" smtClean="0"/>
              <a:t>GİRİŞ</a:t>
            </a:r>
            <a:endParaRPr lang="tr-TR" dirty="0"/>
          </a:p>
        </p:txBody>
      </p:sp>
      <p:sp>
        <p:nvSpPr>
          <p:cNvPr id="3" name="2 İçerik Yer Tutucusu"/>
          <p:cNvSpPr>
            <a:spLocks noGrp="1"/>
          </p:cNvSpPr>
          <p:nvPr>
            <p:ph idx="1"/>
          </p:nvPr>
        </p:nvSpPr>
        <p:spPr/>
        <p:txBody>
          <a:bodyPr>
            <a:normAutofit fontScale="85000" lnSpcReduction="10000"/>
          </a:bodyPr>
          <a:lstStyle/>
          <a:p>
            <a:pPr algn="just">
              <a:lnSpc>
                <a:spcPct val="150000"/>
              </a:lnSpc>
            </a:pPr>
            <a:r>
              <a:rPr lang="tr-TR" dirty="0" smtClean="0"/>
              <a:t>Bilgisayar nedir?</a:t>
            </a:r>
            <a:endParaRPr lang="tr-TR" dirty="0" smtClean="0"/>
          </a:p>
          <a:p>
            <a:pPr algn="just">
              <a:lnSpc>
                <a:spcPct val="150000"/>
              </a:lnSpc>
              <a:buNone/>
            </a:pPr>
            <a:r>
              <a:rPr lang="tr-TR" dirty="0" smtClean="0"/>
              <a:t>	Önceden </a:t>
            </a:r>
            <a:r>
              <a:rPr lang="tr-TR" dirty="0" smtClean="0"/>
              <a:t>belleğine yüklenmiş bir yazılıma göre hareket ederek, çok sayıda ve karmaşık mantıksal ve aritmetiksel işlemlerden oluşan, bir işi çok kısa sürede yapıp sonuçlandırabilen, saklayabilen ve istenildiğinde geri getiren aygıtlara bilgisayar denir.</a:t>
            </a:r>
          </a:p>
          <a:p>
            <a:pPr algn="just">
              <a:lnSpc>
                <a:spcPct val="150000"/>
              </a:lnSpc>
              <a:buNone/>
            </a:pPr>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1435608" y="1447800"/>
            <a:ext cx="7498080" cy="5195910"/>
          </a:xfrm>
        </p:spPr>
        <p:txBody>
          <a:bodyPr>
            <a:normAutofit/>
          </a:bodyPr>
          <a:lstStyle/>
          <a:p>
            <a:pPr algn="just">
              <a:lnSpc>
                <a:spcPct val="160000"/>
              </a:lnSpc>
              <a:buNone/>
            </a:pPr>
            <a:r>
              <a:rPr lang="tr-TR" sz="2400" b="1" dirty="0" smtClean="0"/>
              <a:t>Üçüncü Kuşak (Entegre Devreli) Bilgisayarlar (1964-1970)</a:t>
            </a:r>
            <a:endParaRPr lang="tr-TR" sz="2400" dirty="0" smtClean="0"/>
          </a:p>
          <a:p>
            <a:pPr algn="just">
              <a:lnSpc>
                <a:spcPct val="160000"/>
              </a:lnSpc>
              <a:buNone/>
            </a:pPr>
            <a:r>
              <a:rPr lang="tr-TR" sz="2400" dirty="0" smtClean="0"/>
              <a:t>Bu kuşağın temel özellikleri şunlardır: </a:t>
            </a:r>
          </a:p>
          <a:p>
            <a:pPr algn="just">
              <a:lnSpc>
                <a:spcPct val="160000"/>
              </a:lnSpc>
            </a:pPr>
            <a:r>
              <a:rPr lang="tr-TR" sz="2400" dirty="0" smtClean="0"/>
              <a:t>İşlemci </a:t>
            </a:r>
            <a:r>
              <a:rPr lang="tr-TR" sz="2400" dirty="0" smtClean="0"/>
              <a:t>olarak entegre devreler kullanılırdı </a:t>
            </a:r>
          </a:p>
          <a:p>
            <a:pPr algn="just">
              <a:lnSpc>
                <a:spcPct val="160000"/>
              </a:lnSpc>
            </a:pPr>
            <a:r>
              <a:rPr lang="tr-TR" sz="2400" dirty="0" smtClean="0"/>
              <a:t>Düşük </a:t>
            </a:r>
            <a:r>
              <a:rPr lang="tr-TR" sz="2400" dirty="0" smtClean="0"/>
              <a:t>maliyet ile yüksek güvenirlik sağlanmaya başlandı </a:t>
            </a:r>
          </a:p>
          <a:p>
            <a:pPr algn="just">
              <a:lnSpc>
                <a:spcPct val="160000"/>
              </a:lnSpc>
            </a:pPr>
            <a:r>
              <a:rPr lang="tr-TR" sz="2400" dirty="0" smtClean="0"/>
              <a:t>Manyetik </a:t>
            </a:r>
            <a:r>
              <a:rPr lang="tr-TR" sz="2400" dirty="0" smtClean="0"/>
              <a:t>diskler kullanılmaya başlandı 	</a:t>
            </a:r>
          </a:p>
          <a:p>
            <a:pPr algn="just">
              <a:lnSpc>
                <a:spcPct val="160000"/>
              </a:lnSpc>
            </a:pPr>
            <a:r>
              <a:rPr lang="tr-TR" sz="2400" dirty="0" smtClean="0"/>
              <a:t>Program </a:t>
            </a:r>
            <a:r>
              <a:rPr lang="tr-TR" sz="2400" dirty="0" smtClean="0"/>
              <a:t>ve veriler ihtiyaç duyulduğu sürece saklanabiliyordu </a:t>
            </a:r>
          </a:p>
          <a:p>
            <a:pPr algn="just">
              <a:lnSpc>
                <a:spcPct val="160000"/>
              </a:lnSpc>
              <a:buNone/>
            </a:pPr>
            <a:endParaRPr lang="tr-TR"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1435608" y="1447800"/>
            <a:ext cx="7498080" cy="5124472"/>
          </a:xfrm>
        </p:spPr>
        <p:txBody>
          <a:bodyPr>
            <a:normAutofit fontScale="62500" lnSpcReduction="20000"/>
          </a:bodyPr>
          <a:lstStyle/>
          <a:p>
            <a:pPr algn="just">
              <a:lnSpc>
                <a:spcPct val="160000"/>
              </a:lnSpc>
              <a:buNone/>
            </a:pPr>
            <a:r>
              <a:rPr lang="tr-TR" b="1" dirty="0" smtClean="0"/>
              <a:t>Dördüncü Kuşak (Mikroişlemcili) Bilgisayarlar (1970-?) </a:t>
            </a:r>
            <a:endParaRPr lang="tr-TR" dirty="0" smtClean="0"/>
          </a:p>
          <a:p>
            <a:pPr algn="just">
              <a:lnSpc>
                <a:spcPct val="160000"/>
              </a:lnSpc>
              <a:buNone/>
            </a:pPr>
            <a:r>
              <a:rPr lang="tr-TR" dirty="0" smtClean="0"/>
              <a:t>Bu kuşağın temel özellikleri şunlardır: </a:t>
            </a:r>
          </a:p>
          <a:p>
            <a:pPr algn="just">
              <a:lnSpc>
                <a:spcPct val="160000"/>
              </a:lnSpc>
            </a:pPr>
            <a:r>
              <a:rPr lang="tr-TR" dirty="0" smtClean="0"/>
              <a:t>Mikroişlemcilerle </a:t>
            </a:r>
            <a:r>
              <a:rPr lang="tr-TR" dirty="0" smtClean="0"/>
              <a:t>daha hızlı işlemler yapılmaktadır </a:t>
            </a:r>
          </a:p>
          <a:p>
            <a:pPr algn="just">
              <a:lnSpc>
                <a:spcPct val="160000"/>
              </a:lnSpc>
            </a:pPr>
            <a:r>
              <a:rPr lang="tr-TR" dirty="0" smtClean="0"/>
              <a:t>Daha </a:t>
            </a:r>
            <a:r>
              <a:rPr lang="tr-TR" dirty="0" smtClean="0"/>
              <a:t>fazla bilgi ve program saklanabilen disk ve CD'ler kullanılabilmektedir </a:t>
            </a:r>
          </a:p>
          <a:p>
            <a:pPr algn="just">
              <a:lnSpc>
                <a:spcPct val="160000"/>
              </a:lnSpc>
            </a:pPr>
            <a:r>
              <a:rPr lang="tr-TR" dirty="0" smtClean="0"/>
              <a:t>Yapay </a:t>
            </a:r>
            <a:r>
              <a:rPr lang="tr-TR" dirty="0" smtClean="0"/>
              <a:t>zekâ kavramı hayata geçirilmiştir </a:t>
            </a:r>
          </a:p>
          <a:p>
            <a:pPr algn="just">
              <a:lnSpc>
                <a:spcPct val="160000"/>
              </a:lnSpc>
            </a:pPr>
            <a:r>
              <a:rPr lang="tr-TR" dirty="0" smtClean="0"/>
              <a:t>Ağ </a:t>
            </a:r>
            <a:r>
              <a:rPr lang="tr-TR" dirty="0" smtClean="0"/>
              <a:t>sistemleri oluşturulup bilgisayarlar arasında iletişim sağlanabildi </a:t>
            </a:r>
          </a:p>
          <a:p>
            <a:pPr algn="just">
              <a:lnSpc>
                <a:spcPct val="160000"/>
              </a:lnSpc>
            </a:pPr>
            <a:r>
              <a:rPr lang="tr-TR" dirty="0" smtClean="0"/>
              <a:t>Bilgisayarlar </a:t>
            </a:r>
            <a:r>
              <a:rPr lang="tr-TR" dirty="0" smtClean="0"/>
              <a:t>fiziksel olarak küçülerek kullanışlı ve taşınabilir hale geldi </a:t>
            </a:r>
          </a:p>
          <a:p>
            <a:pPr algn="just">
              <a:lnSpc>
                <a:spcPct val="160000"/>
              </a:lnSpc>
              <a:buNone/>
            </a:pPr>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62500" lnSpcReduction="20000"/>
          </a:bodyPr>
          <a:lstStyle/>
          <a:p>
            <a:pPr algn="just">
              <a:lnSpc>
                <a:spcPct val="170000"/>
              </a:lnSpc>
              <a:buNone/>
            </a:pPr>
            <a:r>
              <a:rPr lang="tr-TR" b="1" dirty="0" smtClean="0"/>
              <a:t>Beşinci Kuşak (Yapay Zekâlı) Bilgisayarlar (1990-?) </a:t>
            </a:r>
            <a:endParaRPr lang="tr-TR" dirty="0" smtClean="0"/>
          </a:p>
          <a:p>
            <a:pPr algn="just">
              <a:lnSpc>
                <a:spcPct val="170000"/>
              </a:lnSpc>
              <a:buNone/>
            </a:pPr>
            <a:r>
              <a:rPr lang="tr-TR" dirty="0" smtClean="0"/>
              <a:t>Bu kuşaktaki bilgisayarlardan beklenen hedefler şunlardır: </a:t>
            </a:r>
          </a:p>
          <a:p>
            <a:pPr algn="just">
              <a:lnSpc>
                <a:spcPct val="170000"/>
              </a:lnSpc>
            </a:pPr>
            <a:r>
              <a:rPr lang="tr-TR" dirty="0" smtClean="0"/>
              <a:t>Üretkenliğin </a:t>
            </a:r>
            <a:r>
              <a:rPr lang="tr-TR" dirty="0" smtClean="0"/>
              <a:t>düşük olduğu alanlarda, üretkenliği arttırmak amacıyla pratik metotlar geliştirmek </a:t>
            </a:r>
          </a:p>
          <a:p>
            <a:pPr algn="just">
              <a:lnSpc>
                <a:spcPct val="170000"/>
              </a:lnSpc>
            </a:pPr>
            <a:r>
              <a:rPr lang="tr-TR" dirty="0" smtClean="0"/>
              <a:t>Kalkınmada </a:t>
            </a:r>
            <a:r>
              <a:rPr lang="tr-TR" dirty="0" smtClean="0"/>
              <a:t>ve gelişmede, uluslar arası dayanışmaya katkıda bulunmak </a:t>
            </a:r>
          </a:p>
          <a:p>
            <a:pPr algn="just">
              <a:lnSpc>
                <a:spcPct val="170000"/>
              </a:lnSpc>
            </a:pPr>
            <a:r>
              <a:rPr lang="tr-TR" dirty="0" smtClean="0"/>
              <a:t>Enerji </a:t>
            </a:r>
            <a:r>
              <a:rPr lang="tr-TR" dirty="0" smtClean="0"/>
              <a:t>ve kaynak tasarrufunda bulunmak </a:t>
            </a:r>
          </a:p>
          <a:p>
            <a:pPr algn="just">
              <a:lnSpc>
                <a:spcPct val="170000"/>
              </a:lnSpc>
            </a:pPr>
            <a:r>
              <a:rPr lang="tr-TR" dirty="0" smtClean="0"/>
              <a:t>Toplumun </a:t>
            </a:r>
            <a:r>
              <a:rPr lang="tr-TR" dirty="0" smtClean="0"/>
              <a:t>sorunlarına pratik çareler bularak, toplumsal huzur ve güvenin sağlanmasında katkıda bulunmak.</a:t>
            </a:r>
          </a:p>
          <a:p>
            <a:pPr algn="just">
              <a:lnSpc>
                <a:spcPct val="170000"/>
              </a:lnSpc>
              <a:buNone/>
            </a:pPr>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TEŞEKKÜRLER</a:t>
            </a:r>
            <a:endParaRPr lang="tr-TR" dirty="0"/>
          </a:p>
        </p:txBody>
      </p:sp>
      <p:sp>
        <p:nvSpPr>
          <p:cNvPr id="3" name="2 İçerik Yer Tutucusu"/>
          <p:cNvSpPr>
            <a:spLocks noGrp="1"/>
          </p:cNvSpPr>
          <p:nvPr>
            <p:ph idx="1"/>
          </p:nvPr>
        </p:nvSpPr>
        <p:spPr/>
        <p:txBody>
          <a:bodyPr/>
          <a:lstStyle/>
          <a:p>
            <a:endParaRPr 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pPr algn="just">
              <a:lnSpc>
                <a:spcPct val="150000"/>
              </a:lnSpc>
            </a:pPr>
            <a:r>
              <a:rPr lang="tr-TR" dirty="0" smtClean="0"/>
              <a:t>Donanım nedir?</a:t>
            </a:r>
          </a:p>
          <a:p>
            <a:pPr algn="just">
              <a:lnSpc>
                <a:spcPct val="150000"/>
              </a:lnSpc>
              <a:buNone/>
            </a:pPr>
            <a:r>
              <a:rPr lang="tr-TR" dirty="0" smtClean="0"/>
              <a:t>	Bilgisayarın </a:t>
            </a:r>
            <a:r>
              <a:rPr lang="tr-TR" dirty="0" smtClean="0"/>
              <a:t>elektronik ve </a:t>
            </a:r>
            <a:r>
              <a:rPr lang="tr-TR" dirty="0" smtClean="0"/>
              <a:t>elektromekanik kısmına </a:t>
            </a:r>
            <a:r>
              <a:rPr lang="tr-TR" dirty="0" smtClean="0"/>
              <a:t>donanım denir. </a:t>
            </a:r>
            <a:endParaRPr lang="tr-TR" dirty="0" smtClean="0"/>
          </a:p>
          <a:p>
            <a:pPr algn="just">
              <a:lnSpc>
                <a:spcPct val="150000"/>
              </a:lnSpc>
            </a:pPr>
            <a:r>
              <a:rPr lang="tr-TR" dirty="0" smtClean="0"/>
              <a:t>Yazılım nedir?</a:t>
            </a:r>
          </a:p>
          <a:p>
            <a:pPr algn="just">
              <a:lnSpc>
                <a:spcPct val="150000"/>
              </a:lnSpc>
              <a:buNone/>
            </a:pPr>
            <a:r>
              <a:rPr lang="tr-TR" dirty="0" smtClean="0"/>
              <a:t>	Donanım </a:t>
            </a:r>
            <a:r>
              <a:rPr lang="tr-TR" dirty="0" smtClean="0"/>
              <a:t>üzerinde iş yapmak için hazırlanmış komutları içeren program parçalarına da yazılım denir. </a:t>
            </a:r>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lvl="0"/>
            <a:r>
              <a:rPr lang="tr-TR" b="1" cap="small" dirty="0" smtClean="0"/>
              <a:t>BİLGİSAYARIN </a:t>
            </a:r>
            <a:r>
              <a:rPr lang="tr-TR" b="1" cap="small" dirty="0" smtClean="0"/>
              <a:t>TARİHÇESİ</a:t>
            </a:r>
            <a:endParaRPr lang="tr-TR" dirty="0"/>
          </a:p>
        </p:txBody>
      </p:sp>
      <p:sp>
        <p:nvSpPr>
          <p:cNvPr id="3" name="2 İçerik Yer Tutucusu"/>
          <p:cNvSpPr>
            <a:spLocks noGrp="1"/>
          </p:cNvSpPr>
          <p:nvPr>
            <p:ph idx="1"/>
          </p:nvPr>
        </p:nvSpPr>
        <p:spPr>
          <a:xfrm>
            <a:off x="1435608" y="1447800"/>
            <a:ext cx="7498080" cy="5410200"/>
          </a:xfrm>
        </p:spPr>
        <p:txBody>
          <a:bodyPr>
            <a:normAutofit fontScale="85000" lnSpcReduction="20000"/>
          </a:bodyPr>
          <a:lstStyle/>
          <a:p>
            <a:r>
              <a:rPr lang="tr-TR" dirty="0" smtClean="0"/>
              <a:t>ABACUS</a:t>
            </a:r>
          </a:p>
          <a:p>
            <a:r>
              <a:rPr lang="tr-TR" dirty="0" smtClean="0"/>
              <a:t>LEIBNIZ ÇARKI</a:t>
            </a:r>
          </a:p>
          <a:p>
            <a:r>
              <a:rPr lang="tr-TR" dirty="0" smtClean="0"/>
              <a:t>FARK MAKİNASI</a:t>
            </a:r>
          </a:p>
          <a:p>
            <a:r>
              <a:rPr lang="tr-TR" dirty="0" smtClean="0"/>
              <a:t>MARK-I</a:t>
            </a:r>
          </a:p>
          <a:p>
            <a:r>
              <a:rPr lang="tr-TR" dirty="0" smtClean="0"/>
              <a:t>ENIAC</a:t>
            </a:r>
          </a:p>
          <a:p>
            <a:r>
              <a:rPr lang="tr-TR" dirty="0" smtClean="0"/>
              <a:t>EDVAC</a:t>
            </a:r>
          </a:p>
          <a:p>
            <a:r>
              <a:rPr lang="tr-TR" dirty="0" smtClean="0"/>
              <a:t>UNIVAC</a:t>
            </a:r>
          </a:p>
          <a:p>
            <a:r>
              <a:rPr lang="tr-TR" dirty="0" smtClean="0"/>
              <a:t>IBM 700 SERISI</a:t>
            </a:r>
          </a:p>
          <a:p>
            <a:r>
              <a:rPr lang="tr-TR" dirty="0" smtClean="0"/>
              <a:t>PHILCO TRANSAC S-200 IBM 1401</a:t>
            </a:r>
          </a:p>
          <a:p>
            <a:r>
              <a:rPr lang="tr-TR" dirty="0" smtClean="0"/>
              <a:t>IBM 360</a:t>
            </a:r>
          </a:p>
          <a:p>
            <a:r>
              <a:rPr lang="tr-TR" dirty="0" smtClean="0"/>
              <a:t>INTEL 4004 MIKRO İŞLEMCİSİ</a:t>
            </a:r>
          </a:p>
          <a:p>
            <a:r>
              <a:rPr lang="tr-TR" dirty="0" smtClean="0"/>
              <a:t>APPLE I</a:t>
            </a:r>
          </a:p>
          <a:p>
            <a:r>
              <a:rPr lang="tr-TR" dirty="0" smtClean="0"/>
              <a:t>IBM PC</a:t>
            </a: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nSpc>
                <a:spcPct val="150000"/>
              </a:lnSpc>
              <a:buNone/>
            </a:pPr>
            <a:r>
              <a:rPr lang="tr-TR" sz="2400" b="1" dirty="0" smtClean="0"/>
              <a:t>ABACUS</a:t>
            </a:r>
          </a:p>
          <a:p>
            <a:pPr>
              <a:lnSpc>
                <a:spcPct val="150000"/>
              </a:lnSpc>
            </a:pPr>
            <a:r>
              <a:rPr lang="tr-TR" sz="2400" dirty="0" err="1" smtClean="0"/>
              <a:t>Abacus’ü</a:t>
            </a:r>
            <a:r>
              <a:rPr lang="tr-TR" sz="2400" dirty="0" smtClean="0"/>
              <a:t> </a:t>
            </a:r>
            <a:r>
              <a:rPr lang="tr-TR" sz="2400" dirty="0" smtClean="0"/>
              <a:t>İlk bilgisayar olarak kabul </a:t>
            </a:r>
            <a:r>
              <a:rPr lang="tr-TR" sz="2400" dirty="0" smtClean="0"/>
              <a:t>edebiliriz.</a:t>
            </a:r>
          </a:p>
          <a:p>
            <a:pPr>
              <a:lnSpc>
                <a:spcPct val="150000"/>
              </a:lnSpc>
            </a:pPr>
            <a:r>
              <a:rPr lang="tr-TR" sz="2400" dirty="0" err="1" smtClean="0"/>
              <a:t>Abacus</a:t>
            </a:r>
            <a:r>
              <a:rPr lang="tr-TR" sz="2400" dirty="0" smtClean="0"/>
              <a:t> M.Ö 1000 yıllarında Çinliler tarafından kullanıldığı kabul edilmiştir.</a:t>
            </a:r>
            <a:endParaRPr lang="tr-TR" sz="2400" dirty="0"/>
          </a:p>
        </p:txBody>
      </p:sp>
      <p:pic>
        <p:nvPicPr>
          <p:cNvPr id="4" name="3 Resim" descr="http://www.bilgizenginleri.org/attachments/5998d1331218094/bilgisayar-ntarih-esi.jpg"/>
          <p:cNvPicPr/>
          <p:nvPr/>
        </p:nvPicPr>
        <p:blipFill>
          <a:blip r:embed="rId2" cstate="print"/>
          <a:srcRect/>
          <a:stretch>
            <a:fillRect/>
          </a:stretch>
        </p:blipFill>
        <p:spPr bwMode="auto">
          <a:xfrm>
            <a:off x="4786314" y="3786190"/>
            <a:ext cx="4286280" cy="3071810"/>
          </a:xfrm>
          <a:prstGeom prst="rect">
            <a:avLst/>
          </a:prstGeom>
          <a:noFill/>
          <a:ln w="9525">
            <a:solidFill>
              <a:schemeClr val="tx1"/>
            </a:solid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just">
              <a:lnSpc>
                <a:spcPct val="150000"/>
              </a:lnSpc>
              <a:buNone/>
            </a:pPr>
            <a:r>
              <a:rPr lang="tr-TR" sz="2000" b="1" dirty="0" smtClean="0"/>
              <a:t>LEIBNIZ ÇARKI</a:t>
            </a:r>
          </a:p>
          <a:p>
            <a:pPr algn="just">
              <a:lnSpc>
                <a:spcPct val="150000"/>
              </a:lnSpc>
            </a:pPr>
            <a:r>
              <a:rPr lang="tr-TR" sz="2000" dirty="0" smtClean="0"/>
              <a:t>Alman matematikçisi olan </a:t>
            </a:r>
            <a:r>
              <a:rPr lang="tr-TR" sz="2000" dirty="0" err="1" smtClean="0"/>
              <a:t>Gottfried</a:t>
            </a:r>
            <a:r>
              <a:rPr lang="tr-TR" sz="2000" dirty="0" smtClean="0"/>
              <a:t> Wilhelm </a:t>
            </a:r>
            <a:r>
              <a:rPr lang="tr-TR" sz="2000" dirty="0" err="1" smtClean="0"/>
              <a:t>Leibniz</a:t>
            </a:r>
            <a:r>
              <a:rPr lang="tr-TR" sz="2000" dirty="0" smtClean="0"/>
              <a:t>, </a:t>
            </a:r>
            <a:r>
              <a:rPr lang="tr-TR" sz="2000" dirty="0" err="1" smtClean="0"/>
              <a:t>Pascal’ın</a:t>
            </a:r>
            <a:r>
              <a:rPr lang="tr-TR" sz="2000" dirty="0" smtClean="0"/>
              <a:t> 1642 yılında hazırladığı hesaplayıcının fonksiyonlarını arttırmak için 1671 yılında </a:t>
            </a:r>
            <a:r>
              <a:rPr lang="tr-TR" sz="2000" dirty="0" err="1" smtClean="0"/>
              <a:t>Leibniz</a:t>
            </a:r>
            <a:r>
              <a:rPr lang="tr-TR" sz="2000" dirty="0" smtClean="0"/>
              <a:t> Çarkı adlı aygıtı icat etti</a:t>
            </a:r>
            <a:r>
              <a:rPr lang="tr-TR" sz="2000" dirty="0" smtClean="0"/>
              <a:t>.</a:t>
            </a:r>
          </a:p>
          <a:p>
            <a:pPr algn="just">
              <a:lnSpc>
                <a:spcPct val="150000"/>
              </a:lnSpc>
            </a:pPr>
            <a:r>
              <a:rPr lang="tr-TR" sz="2000" dirty="0" smtClean="0"/>
              <a:t>T</a:t>
            </a:r>
            <a:r>
              <a:rPr lang="tr-TR" sz="2000" dirty="0" smtClean="0"/>
              <a:t>oplama </a:t>
            </a:r>
            <a:r>
              <a:rPr lang="tr-TR" sz="2000" dirty="0" smtClean="0"/>
              <a:t>ve çıkarma işlemlerinin yani sıra bölme, çarpma ve karekök alma işlemlerini de yapabiliyordu. </a:t>
            </a:r>
            <a:endParaRPr lang="tr-TR" sz="2000" dirty="0"/>
          </a:p>
        </p:txBody>
      </p:sp>
      <p:pic>
        <p:nvPicPr>
          <p:cNvPr id="4" name="3 Resim" descr="http://i.cdn.ensonhaber.com/resimler/galeri/0_4_42.jpg"/>
          <p:cNvPicPr/>
          <p:nvPr/>
        </p:nvPicPr>
        <p:blipFill>
          <a:blip r:embed="rId2" cstate="print"/>
          <a:srcRect/>
          <a:stretch>
            <a:fillRect/>
          </a:stretch>
        </p:blipFill>
        <p:spPr bwMode="auto">
          <a:xfrm>
            <a:off x="5572132" y="4143380"/>
            <a:ext cx="3571868" cy="2714620"/>
          </a:xfrm>
          <a:prstGeom prst="rect">
            <a:avLst/>
          </a:prstGeom>
          <a:noFill/>
          <a:ln w="9525">
            <a:solidFill>
              <a:schemeClr val="tx1"/>
            </a:solid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just">
              <a:lnSpc>
                <a:spcPct val="150000"/>
              </a:lnSpc>
              <a:buNone/>
            </a:pPr>
            <a:r>
              <a:rPr lang="tr-TR" sz="2800" b="1" dirty="0" smtClean="0"/>
              <a:t>FARK </a:t>
            </a:r>
            <a:r>
              <a:rPr lang="tr-TR" sz="2800" b="1" dirty="0" smtClean="0"/>
              <a:t>MAKİNASI</a:t>
            </a:r>
          </a:p>
          <a:p>
            <a:pPr algn="just">
              <a:lnSpc>
                <a:spcPct val="150000"/>
              </a:lnSpc>
            </a:pPr>
            <a:r>
              <a:rPr lang="tr-TR" sz="2800" dirty="0" err="1" smtClean="0"/>
              <a:t>Babbage</a:t>
            </a:r>
            <a:r>
              <a:rPr lang="tr-TR" sz="2800" dirty="0" smtClean="0"/>
              <a:t> Fark Makinesini 1830 yılında icat </a:t>
            </a:r>
            <a:r>
              <a:rPr lang="tr-TR" sz="2800" dirty="0" smtClean="0"/>
              <a:t>etti.</a:t>
            </a:r>
          </a:p>
          <a:p>
            <a:pPr algn="just">
              <a:lnSpc>
                <a:spcPct val="150000"/>
              </a:lnSpc>
            </a:pPr>
            <a:r>
              <a:rPr lang="tr-TR" sz="2800" dirty="0" err="1" smtClean="0"/>
              <a:t>Babbage’ye</a:t>
            </a:r>
            <a:r>
              <a:rPr lang="tr-TR" sz="2800" dirty="0" smtClean="0"/>
              <a:t> bilgisayarın babası </a:t>
            </a:r>
            <a:r>
              <a:rPr lang="tr-TR" sz="2800" dirty="0" smtClean="0"/>
              <a:t>denilmiştir.</a:t>
            </a:r>
            <a:endParaRPr lang="tr-TR" sz="2800" dirty="0"/>
          </a:p>
        </p:txBody>
      </p:sp>
      <p:pic>
        <p:nvPicPr>
          <p:cNvPr id="4" name="3 Resim" descr="http://docplayer.biz.tr/docs-images/21/1084559/images/9-0.jpg"/>
          <p:cNvPicPr/>
          <p:nvPr/>
        </p:nvPicPr>
        <p:blipFill>
          <a:blip r:embed="rId2" cstate="print"/>
          <a:srcRect/>
          <a:stretch>
            <a:fillRect/>
          </a:stretch>
        </p:blipFill>
        <p:spPr bwMode="auto">
          <a:xfrm>
            <a:off x="4250808" y="3602163"/>
            <a:ext cx="4893192" cy="3255837"/>
          </a:xfrm>
          <a:prstGeom prst="rect">
            <a:avLst/>
          </a:prstGeom>
          <a:noFill/>
          <a:ln w="9525">
            <a:solidFill>
              <a:schemeClr val="tx1"/>
            </a:solid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just">
              <a:lnSpc>
                <a:spcPct val="150000"/>
              </a:lnSpc>
              <a:buNone/>
            </a:pPr>
            <a:r>
              <a:rPr lang="tr-TR" sz="2000" b="1" dirty="0" smtClean="0"/>
              <a:t>MARK-I</a:t>
            </a:r>
          </a:p>
          <a:p>
            <a:pPr algn="just">
              <a:lnSpc>
                <a:spcPct val="150000"/>
              </a:lnSpc>
            </a:pPr>
            <a:r>
              <a:rPr lang="tr-TR" sz="2000" dirty="0" smtClean="0"/>
              <a:t>Mark-I, kartları verilen kodlara göre delerek bilgiyi kaydediyor, delikli karttaki bilgiyi tekrar okuyabiliyor ve bu bilgiyi kullanabiliyordu ama istenilen hız ve doğru sonuca ulaşılamamıştı. </a:t>
            </a:r>
            <a:endParaRPr lang="tr-TR" sz="2000" dirty="0" smtClean="0"/>
          </a:p>
          <a:p>
            <a:pPr algn="just">
              <a:lnSpc>
                <a:spcPct val="150000"/>
              </a:lnSpc>
            </a:pPr>
            <a:r>
              <a:rPr lang="tr-TR" sz="2000" dirty="0" smtClean="0"/>
              <a:t>Mark- I insan müdahalesi ile işlem gördüğü için yari otomatikti.</a:t>
            </a:r>
          </a:p>
          <a:p>
            <a:pPr algn="just">
              <a:lnSpc>
                <a:spcPct val="150000"/>
              </a:lnSpc>
            </a:pPr>
            <a:endParaRPr lang="tr-TR" sz="2000" dirty="0"/>
          </a:p>
        </p:txBody>
      </p:sp>
      <p:pic>
        <p:nvPicPr>
          <p:cNvPr id="4" name="3 Resim" descr="http://i.radikal.com.tr/644x385/2009/04/12/fft5_mf154987.Jpeg"/>
          <p:cNvPicPr/>
          <p:nvPr/>
        </p:nvPicPr>
        <p:blipFill>
          <a:blip r:embed="rId2" cstate="print"/>
          <a:srcRect/>
          <a:stretch>
            <a:fillRect/>
          </a:stretch>
        </p:blipFill>
        <p:spPr bwMode="auto">
          <a:xfrm>
            <a:off x="5286380" y="3899242"/>
            <a:ext cx="3806190" cy="3030220"/>
          </a:xfrm>
          <a:prstGeom prst="rect">
            <a:avLst/>
          </a:prstGeom>
          <a:noFill/>
          <a:ln w="9525">
            <a:solidFill>
              <a:schemeClr val="tx1"/>
            </a:solid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just">
              <a:lnSpc>
                <a:spcPct val="150000"/>
              </a:lnSpc>
              <a:buNone/>
            </a:pPr>
            <a:r>
              <a:rPr lang="tr-TR" sz="2000" b="1" dirty="0" smtClean="0"/>
              <a:t>ENIAC</a:t>
            </a:r>
          </a:p>
          <a:p>
            <a:pPr algn="just">
              <a:lnSpc>
                <a:spcPct val="150000"/>
              </a:lnSpc>
            </a:pPr>
            <a:r>
              <a:rPr lang="tr-TR" sz="2000" dirty="0" smtClean="0"/>
              <a:t>1946 yılında </a:t>
            </a:r>
            <a:r>
              <a:rPr lang="tr-TR" sz="2000" dirty="0" err="1" smtClean="0"/>
              <a:t>Pensilvanya</a:t>
            </a:r>
            <a:r>
              <a:rPr lang="tr-TR" sz="2000" dirty="0" smtClean="0"/>
              <a:t> Üniversitesinde John </a:t>
            </a:r>
            <a:r>
              <a:rPr lang="tr-TR" sz="2000" dirty="0" err="1" smtClean="0"/>
              <a:t>Mauchly</a:t>
            </a:r>
            <a:r>
              <a:rPr lang="tr-TR" sz="2000" dirty="0" smtClean="0"/>
              <a:t> tarafından icat edildi.</a:t>
            </a:r>
          </a:p>
          <a:p>
            <a:pPr algn="just">
              <a:lnSpc>
                <a:spcPct val="150000"/>
              </a:lnSpc>
            </a:pPr>
            <a:r>
              <a:rPr lang="tr-TR" sz="2000" dirty="0" smtClean="0"/>
              <a:t>Yapımında 18,000 adet elektronik tüp kullanılan ENIAC; 150 </a:t>
            </a:r>
            <a:r>
              <a:rPr lang="tr-TR" sz="2000" dirty="0" err="1" smtClean="0"/>
              <a:t>kwatt</a:t>
            </a:r>
            <a:r>
              <a:rPr lang="tr-TR" sz="2000" dirty="0" smtClean="0"/>
              <a:t> gücündeydi, 50 ton ağırlığındaydı ve 167 m2 yer kaplıyordu. </a:t>
            </a:r>
            <a:endParaRPr lang="tr-TR" sz="2000" dirty="0" smtClean="0"/>
          </a:p>
          <a:p>
            <a:pPr algn="just">
              <a:lnSpc>
                <a:spcPct val="150000"/>
              </a:lnSpc>
            </a:pPr>
            <a:r>
              <a:rPr lang="tr-TR" sz="2000" dirty="0" smtClean="0"/>
              <a:t>Saniyede 5000 toplama işlemi yapabiliyordu.</a:t>
            </a:r>
            <a:endParaRPr lang="tr-TR" sz="2000" dirty="0"/>
          </a:p>
        </p:txBody>
      </p:sp>
      <p:pic>
        <p:nvPicPr>
          <p:cNvPr id="4" name="3 Resim" descr="http://bilgisayartarihcesi.hol.es/wp-content/uploads/2015/05/eniac4.jpg"/>
          <p:cNvPicPr/>
          <p:nvPr/>
        </p:nvPicPr>
        <p:blipFill>
          <a:blip r:embed="rId2" cstate="print"/>
          <a:srcRect/>
          <a:stretch>
            <a:fillRect/>
          </a:stretch>
        </p:blipFill>
        <p:spPr bwMode="auto">
          <a:xfrm>
            <a:off x="4214810" y="4429156"/>
            <a:ext cx="4929190" cy="2500306"/>
          </a:xfrm>
          <a:prstGeom prst="rect">
            <a:avLst/>
          </a:prstGeom>
          <a:noFill/>
          <a:ln w="9525">
            <a:solidFill>
              <a:schemeClr val="tx1"/>
            </a:solid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60</TotalTime>
  <Words>626</Words>
  <Application>Microsoft Office PowerPoint</Application>
  <PresentationFormat>Ekran Gösterisi (4:3)</PresentationFormat>
  <Paragraphs>103</Paragraphs>
  <Slides>23</Slides>
  <Notes>0</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Gündönümü</vt:lpstr>
      <vt:lpstr>BİLGİSAYAR DONANIMI DERSİ (1. HAFTA)</vt:lpstr>
      <vt:lpstr>BİLGİSAYARA GİRİŞ</vt:lpstr>
      <vt:lpstr>Slayt 3</vt:lpstr>
      <vt:lpstr>BİLGİSAYARIN TARİHÇESİ</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BİLGİSAYAR DONANIMI DERSİ (1. HAFTA)</dc:title>
  <dc:creator>Melih</dc:creator>
  <cp:lastModifiedBy>Melih</cp:lastModifiedBy>
  <cp:revision>7</cp:revision>
  <dcterms:created xsi:type="dcterms:W3CDTF">2016-10-03T11:49:18Z</dcterms:created>
  <dcterms:modified xsi:type="dcterms:W3CDTF">2016-10-03T12:49:56Z</dcterms:modified>
</cp:coreProperties>
</file>