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89FBD3-2B0C-4D12-BD69-4A1E0190D7E0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E6F344-B0BB-47C7-AA62-A2D395BF6BC4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/>
          <a:lstStyle/>
          <a:p>
            <a:r>
              <a:rPr lang="tr-TR" b="1" cap="small" dirty="0"/>
              <a:t>AMAÇ</a:t>
            </a:r>
            <a:endParaRPr lang="tr-TR" dirty="0"/>
          </a:p>
          <a:p>
            <a:r>
              <a:rPr lang="tr-TR" dirty="0"/>
              <a:t>	Bilgisayar ağı nedir, nasıl oluşur öğrenebilmek ve bilgisayar ağlarını sınıflandırabilmek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cap="small" dirty="0"/>
              <a:t>ARAŞTIRMA</a:t>
            </a:r>
            <a:endParaRPr lang="tr-TR" dirty="0"/>
          </a:p>
          <a:p>
            <a:r>
              <a:rPr lang="tr-TR" b="1" cap="small" dirty="0"/>
              <a:t>	</a:t>
            </a:r>
            <a:r>
              <a:rPr lang="tr-TR" dirty="0"/>
              <a:t>Bilgisayar ağları hakkında bilgi toplayınız.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AĞ TOPOLOJİLERİ DERSİ </a:t>
            </a:r>
            <a:r>
              <a:rPr lang="tr-TR" sz="2000" dirty="0" smtClean="0"/>
              <a:t>(3. </a:t>
            </a:r>
            <a:r>
              <a:rPr lang="tr-TR" sz="2000" dirty="0" smtClean="0"/>
              <a:t>HAFTA)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5172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800" b="1" dirty="0"/>
              <a:t>Geniş ağ bağlantısı ( </a:t>
            </a:r>
            <a:r>
              <a:rPr lang="tr-TR" sz="2800" b="1" dirty="0" err="1"/>
              <a:t>Wide</a:t>
            </a:r>
            <a:r>
              <a:rPr lang="tr-TR" sz="2800" b="1" dirty="0"/>
              <a:t> </a:t>
            </a:r>
            <a:r>
              <a:rPr lang="tr-TR" sz="2800" b="1" dirty="0" err="1"/>
              <a:t>area</a:t>
            </a:r>
            <a:r>
              <a:rPr lang="tr-TR" sz="2800" b="1" dirty="0"/>
              <a:t> network – WAN):</a:t>
            </a:r>
            <a:endParaRPr lang="tr-TR" sz="28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800" dirty="0"/>
              <a:t>Coğrafi olarak en geniş alanı kapsayan ağ çeşididir. Dünya üzerine yayılmış ağ yapılarını ifade eder. </a:t>
            </a:r>
            <a:endParaRPr lang="tr-TR" sz="2800" dirty="0"/>
          </a:p>
        </p:txBody>
      </p:sp>
      <p:pic>
        <p:nvPicPr>
          <p:cNvPr id="4" name="Resim 3" descr="http://www.medcomsistem.com/wp-content/uploads/wa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49080"/>
            <a:ext cx="396621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1533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b="1" dirty="0"/>
              <a:t>İletim tekniği </a:t>
            </a:r>
            <a:r>
              <a:rPr lang="tr-TR" b="1" dirty="0" smtClean="0"/>
              <a:t>açısından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iki </a:t>
            </a:r>
            <a:r>
              <a:rPr lang="tr-TR" dirty="0"/>
              <a:t>uç nokta arasında iletimde iki tür iletişim tekniği kullanılır;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Paralel iletişim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Seri iletişim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121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Standartlar </a:t>
            </a:r>
            <a:r>
              <a:rPr lang="tr-TR" b="1" dirty="0" smtClean="0"/>
              <a:t>açısından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Ağlarla ilgili standartlar iki farklı şekilde oluşturulmaktadır</a:t>
            </a:r>
            <a:r>
              <a:rPr lang="tr-TR" dirty="0" smtClean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tr-TR" dirty="0" err="1"/>
              <a:t>DeFacto</a:t>
            </a:r>
            <a:r>
              <a:rPr lang="tr-TR" dirty="0"/>
              <a:t> standartları ( IBM ve UNIX)</a:t>
            </a:r>
          </a:p>
          <a:p>
            <a:pPr lvl="0" algn="just">
              <a:lnSpc>
                <a:spcPct val="150000"/>
              </a:lnSpc>
            </a:pPr>
            <a:r>
              <a:rPr lang="tr-TR" dirty="0" err="1"/>
              <a:t>Dejuri</a:t>
            </a:r>
            <a:r>
              <a:rPr lang="tr-TR" dirty="0"/>
              <a:t> standartları ( CCITT, IEEE, ISO, ITU vb.)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88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b="1" dirty="0"/>
              <a:t>İletim ortamı </a:t>
            </a:r>
            <a:r>
              <a:rPr lang="tr-TR" b="1" dirty="0" smtClean="0"/>
              <a:t>açısından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Ağ </a:t>
            </a:r>
            <a:r>
              <a:rPr lang="tr-TR" dirty="0" err="1"/>
              <a:t>içersinde</a:t>
            </a:r>
            <a:r>
              <a:rPr lang="tr-TR" dirty="0"/>
              <a:t> sinyallerin iletimi için kablolar ve diğer taşıyıcılarla ifade edilen ortamlardır. İletim ortamı olarak iki farklı ortam kullanılır;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Kablolu iletim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Kablosuz iletim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992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b="1" dirty="0"/>
              <a:t>Ağ mimarisi </a:t>
            </a:r>
            <a:r>
              <a:rPr lang="tr-TR" b="1" dirty="0" smtClean="0"/>
              <a:t>açısından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Ağı oluşturan elemanların birbirleri ile olan ilişkileri ifade etmek için bu yapı kullanılır. Ağ mimarisi </a:t>
            </a:r>
            <a:r>
              <a:rPr lang="tr-TR" dirty="0" smtClean="0"/>
              <a:t>iki </a:t>
            </a:r>
            <a:r>
              <a:rPr lang="tr-TR" dirty="0"/>
              <a:t>farklı yapıda oluşturulabilir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955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/>
              <a:t>İstemci / sunucu </a:t>
            </a:r>
            <a:r>
              <a:rPr lang="tr-TR" dirty="0" smtClean="0"/>
              <a:t>mimarisi</a:t>
            </a:r>
          </a:p>
          <a:p>
            <a:pPr marL="82296" lvl="0" indent="0" algn="just">
              <a:lnSpc>
                <a:spcPct val="150000"/>
              </a:lnSpc>
              <a:buNone/>
            </a:pPr>
            <a:endParaRPr lang="tr-TR" dirty="0"/>
          </a:p>
          <a:p>
            <a:pPr marL="82296" lv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82296" lvl="0" indent="0" algn="just">
              <a:lnSpc>
                <a:spcPct val="150000"/>
              </a:lnSpc>
              <a:buNone/>
            </a:pPr>
            <a:endParaRPr lang="tr-TR" dirty="0"/>
          </a:p>
          <a:p>
            <a:pPr lvl="0" algn="just">
              <a:lnSpc>
                <a:spcPct val="150000"/>
              </a:lnSpc>
            </a:pPr>
            <a:r>
              <a:rPr lang="tr-TR" dirty="0"/>
              <a:t>Türdeş (</a:t>
            </a:r>
            <a:r>
              <a:rPr lang="tr-TR" dirty="0" err="1"/>
              <a:t>peer-to-peer</a:t>
            </a:r>
            <a:r>
              <a:rPr lang="tr-TR" dirty="0"/>
              <a:t>) mimari </a:t>
            </a:r>
          </a:p>
          <a:p>
            <a:endParaRPr lang="tr-TR" dirty="0"/>
          </a:p>
        </p:txBody>
      </p:sp>
      <p:pic>
        <p:nvPicPr>
          <p:cNvPr id="4" name="Resim 3" descr="Client Server Mimarisi (İstemci Sunucu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836712"/>
            <a:ext cx="4879975" cy="2688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Resim 4" descr="https://pirantiio.files.wordpress.com/2014/12/peer_to_peer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2493" y="4221088"/>
            <a:ext cx="3661410" cy="25722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6479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b="1" dirty="0"/>
              <a:t>Topoloji açısından </a:t>
            </a:r>
            <a:r>
              <a:rPr lang="tr-TR" b="1" dirty="0" smtClean="0"/>
              <a:t>sınıflandırma</a:t>
            </a:r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Bilgisayar ağını oluşturan elemanların fiziksel ya da mantıksal bağlantı ile oluşturdukları yapılara topoloji denir. Bilgisayar ağlarında kullanılan topolojileri aşağıdaki gibi sıralayabiliriz</a:t>
            </a:r>
            <a:r>
              <a:rPr lang="tr-TR" dirty="0" smtClean="0"/>
              <a:t>;</a:t>
            </a:r>
          </a:p>
          <a:p>
            <a:pPr lvl="0" algn="just">
              <a:lnSpc>
                <a:spcPct val="160000"/>
              </a:lnSpc>
            </a:pPr>
            <a:r>
              <a:rPr lang="tr-TR" b="1" dirty="0"/>
              <a:t>Ortak yol/düz fiziksel kanal (</a:t>
            </a:r>
            <a:r>
              <a:rPr lang="tr-TR" b="1" dirty="0" err="1"/>
              <a:t>bus</a:t>
            </a:r>
            <a:r>
              <a:rPr lang="tr-TR" b="1" dirty="0"/>
              <a:t>) topoloji</a:t>
            </a:r>
            <a:endParaRPr lang="tr-TR" dirty="0"/>
          </a:p>
          <a:p>
            <a:pPr lvl="0" algn="just">
              <a:lnSpc>
                <a:spcPct val="160000"/>
              </a:lnSpc>
            </a:pPr>
            <a:r>
              <a:rPr lang="tr-TR" b="1" dirty="0"/>
              <a:t>Halka (ring) topoloji</a:t>
            </a:r>
            <a:endParaRPr lang="tr-TR" dirty="0"/>
          </a:p>
          <a:p>
            <a:pPr lvl="0" algn="just">
              <a:lnSpc>
                <a:spcPct val="160000"/>
              </a:lnSpc>
            </a:pPr>
            <a:r>
              <a:rPr lang="tr-TR" b="1" dirty="0"/>
              <a:t>Yıldız (star) topoloji</a:t>
            </a:r>
            <a:endParaRPr lang="tr-TR" dirty="0"/>
          </a:p>
          <a:p>
            <a:pPr lvl="0" algn="just">
              <a:lnSpc>
                <a:spcPct val="160000"/>
              </a:lnSpc>
            </a:pPr>
            <a:r>
              <a:rPr lang="tr-TR" b="1" dirty="0"/>
              <a:t>Ağ gözü (mesh) topoloji</a:t>
            </a:r>
            <a:endParaRPr lang="tr-TR" dirty="0"/>
          </a:p>
          <a:p>
            <a:pPr lvl="0" algn="just">
              <a:lnSpc>
                <a:spcPct val="160000"/>
              </a:lnSpc>
            </a:pPr>
            <a:r>
              <a:rPr lang="tr-TR" b="1" dirty="0"/>
              <a:t>Dairesel topoloji</a:t>
            </a:r>
            <a:endParaRPr lang="tr-TR" dirty="0"/>
          </a:p>
          <a:p>
            <a:pPr lvl="0" algn="just">
              <a:lnSpc>
                <a:spcPct val="160000"/>
              </a:lnSpc>
            </a:pPr>
            <a:r>
              <a:rPr lang="tr-TR" b="1" dirty="0"/>
              <a:t>Ağaç ve örgü topolojisi</a:t>
            </a:r>
            <a:endParaRPr lang="tr-TR" dirty="0"/>
          </a:p>
          <a:p>
            <a:pPr marL="82296" indent="0" algn="just">
              <a:lnSpc>
                <a:spcPct val="16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231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49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BİLGİSAYAR AĞLARI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Ağ; birbirleri ile belirli kurallar çerçevesinde iletişim kurabilen cihazların oluşturduğu yapıdır. Bilgisayarların birbirleri ile haberleşmeleri için ağlar kurulmalıdır. Ağlar, yazılım ve donanım olarak sınıflandırılan bileşenlerden oluşur. </a:t>
            </a:r>
            <a:endParaRPr lang="tr-TR" dirty="0"/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Ağ donanımı olarak kablo, </a:t>
            </a:r>
            <a:r>
              <a:rPr lang="tr-TR" dirty="0" err="1"/>
              <a:t>switch</a:t>
            </a:r>
            <a:r>
              <a:rPr lang="tr-TR" dirty="0"/>
              <a:t>, </a:t>
            </a:r>
            <a:r>
              <a:rPr lang="tr-TR" dirty="0" err="1"/>
              <a:t>router</a:t>
            </a:r>
            <a:r>
              <a:rPr lang="tr-TR" dirty="0"/>
              <a:t> gibi cihazlar kullanılır. Yazılım olarak da ağ işletim sistemleri, iletişim protokolleri ve ağ programları mevcuttur.</a:t>
            </a:r>
            <a:endParaRPr lang="tr-TR" dirty="0"/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1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 descr="https://www.content.shi.com/shicom/Images/CableFinder/Networ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08" y="1447800"/>
            <a:ext cx="5992992" cy="4645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0535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/>
              <a:t>Bir ağ sisteminin </a:t>
            </a:r>
            <a:r>
              <a:rPr lang="tr-TR" dirty="0" smtClean="0"/>
              <a:t>faydaları;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Program </a:t>
            </a:r>
            <a:r>
              <a:rPr lang="tr-TR" dirty="0" smtClean="0"/>
              <a:t>Paylaşımı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Dosya Paylaşımı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Yazıcı </a:t>
            </a:r>
            <a:r>
              <a:rPr lang="tr-TR" dirty="0" smtClean="0"/>
              <a:t>Paylaşımı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Güvenlik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Merkezi Yönetim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361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BİLGİSAYAR AĞLARININ SINIFLANDIRILMASI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Bilgisayar ağları farklı referans noktaları ile çeşitli gruplar altında incelenebilir.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Coğrafik koşullara </a:t>
            </a:r>
            <a:r>
              <a:rPr lang="tr-TR" dirty="0" smtClean="0"/>
              <a:t>göre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İletim tekniği </a:t>
            </a:r>
            <a:r>
              <a:rPr lang="tr-TR" dirty="0" smtClean="0"/>
              <a:t>açısından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Standartlar </a:t>
            </a:r>
            <a:r>
              <a:rPr lang="tr-TR" dirty="0" smtClean="0"/>
              <a:t>açısından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İletim </a:t>
            </a:r>
            <a:r>
              <a:rPr lang="tr-TR" dirty="0"/>
              <a:t>ortamı </a:t>
            </a:r>
            <a:r>
              <a:rPr lang="tr-TR" dirty="0" smtClean="0"/>
              <a:t>açısından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Ağ mimarisi </a:t>
            </a:r>
            <a:r>
              <a:rPr lang="tr-TR" dirty="0" smtClean="0"/>
              <a:t>açısından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Topoloji açısından sınıflandırma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23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b="1" dirty="0"/>
              <a:t>Coğrafik koşullara </a:t>
            </a:r>
            <a:r>
              <a:rPr lang="tr-TR" b="1" dirty="0" smtClean="0"/>
              <a:t>göre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tr-TR" dirty="0"/>
              <a:t>Yayıldıkları alana göre bilgisayar ağları dört gruba ayrılır;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140968"/>
            <a:ext cx="5472608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6077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sz="2200" b="1" dirty="0" smtClean="0"/>
              <a:t>Kişisel </a:t>
            </a:r>
            <a:r>
              <a:rPr lang="tr-TR" sz="2200" b="1" dirty="0"/>
              <a:t>ağ bağlantısı ( personel </a:t>
            </a:r>
            <a:r>
              <a:rPr lang="tr-TR" sz="2200" b="1" dirty="0" err="1"/>
              <a:t>area</a:t>
            </a:r>
            <a:r>
              <a:rPr lang="tr-TR" sz="2200" b="1" dirty="0"/>
              <a:t> network- PAN</a:t>
            </a:r>
            <a:r>
              <a:rPr lang="tr-TR" sz="2200" b="1" dirty="0" smtClean="0"/>
              <a:t>)</a:t>
            </a:r>
          </a:p>
          <a:p>
            <a:pPr marL="82296" lvl="0" indent="0" algn="just">
              <a:lnSpc>
                <a:spcPct val="150000"/>
              </a:lnSpc>
              <a:buNone/>
            </a:pPr>
            <a:r>
              <a:rPr lang="tr-TR" sz="2400" dirty="0"/>
              <a:t>K</a:t>
            </a:r>
            <a:r>
              <a:rPr lang="tr-TR" sz="2400" dirty="0" smtClean="0"/>
              <a:t>işisel </a:t>
            </a:r>
            <a:r>
              <a:rPr lang="tr-TR" sz="2400" dirty="0"/>
              <a:t>cihazların birbiriyle bağlanması sonucu elde edilen kişisel ağdır. </a:t>
            </a:r>
            <a:r>
              <a:rPr lang="tr-TR" sz="2400" dirty="0" err="1"/>
              <a:t>InfaRed</a:t>
            </a:r>
            <a:r>
              <a:rPr lang="tr-TR" sz="2400" dirty="0"/>
              <a:t> (IR) ve </a:t>
            </a:r>
            <a:r>
              <a:rPr lang="tr-TR" sz="2400" dirty="0" err="1"/>
              <a:t>BlueTooth</a:t>
            </a:r>
            <a:r>
              <a:rPr lang="tr-TR" sz="2400" dirty="0"/>
              <a:t> (BT) günümüzde PAN ağlarında en çok kullanılan </a:t>
            </a:r>
            <a:r>
              <a:rPr lang="tr-TR" sz="2400" dirty="0" smtClean="0"/>
              <a:t>teknolojilerdir.</a:t>
            </a:r>
            <a:endParaRPr lang="tr-TR" sz="2400" dirty="0"/>
          </a:p>
          <a:p>
            <a:endParaRPr lang="tr-TR" dirty="0"/>
          </a:p>
        </p:txBody>
      </p:sp>
      <p:pic>
        <p:nvPicPr>
          <p:cNvPr id="4" name="Resim 3" descr="http://bidb.itu.edu.tr/images1/sr/1263_00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4176464" cy="2996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29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Yerel alan ağları ( </a:t>
            </a:r>
            <a:r>
              <a:rPr lang="tr-TR" b="1" dirty="0" err="1"/>
              <a:t>local</a:t>
            </a:r>
            <a:r>
              <a:rPr lang="tr-TR" b="1" dirty="0"/>
              <a:t> network </a:t>
            </a:r>
            <a:r>
              <a:rPr lang="tr-TR" b="1" dirty="0" err="1"/>
              <a:t>area</a:t>
            </a:r>
            <a:r>
              <a:rPr lang="tr-TR" b="1" dirty="0"/>
              <a:t>- LAN): 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3100" dirty="0"/>
              <a:t>Yerleşim olarak birbirine yakın olan birden fazla bilgisayarın birbirleriyle bağlanması sonucu oluşan küçük çaptaki ağ </a:t>
            </a:r>
            <a:r>
              <a:rPr lang="tr-TR" sz="3100" dirty="0" err="1" smtClean="0"/>
              <a:t>sist</a:t>
            </a:r>
            <a:endParaRPr lang="tr-TR" sz="31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3100" dirty="0"/>
              <a:t>Bilgisayar, yazıcı, mobil aygıt gibi kişisel cihazlar ve bunları birbirine bağlayan </a:t>
            </a:r>
            <a:r>
              <a:rPr lang="tr-TR" sz="3100" dirty="0" err="1"/>
              <a:t>anahtarlayıcı</a:t>
            </a:r>
            <a:r>
              <a:rPr lang="tr-TR" sz="3100" dirty="0"/>
              <a:t> (</a:t>
            </a:r>
            <a:r>
              <a:rPr lang="tr-TR" sz="3100" dirty="0" err="1"/>
              <a:t>switch</a:t>
            </a:r>
            <a:r>
              <a:rPr lang="tr-TR" sz="3100" dirty="0"/>
              <a:t>) gibi cihazlardan oluşur.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3100" dirty="0" smtClean="0"/>
              <a:t>emleridir</a:t>
            </a:r>
            <a:r>
              <a:rPr lang="tr-TR" sz="3100" dirty="0"/>
              <a:t>. </a:t>
            </a:r>
            <a:endParaRPr lang="tr-TR" sz="3100" dirty="0"/>
          </a:p>
        </p:txBody>
      </p:sp>
      <p:pic>
        <p:nvPicPr>
          <p:cNvPr id="4" name="Resim 3" descr="http://bidb.itu.edu.tr/images1/sr/1263_0001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52171"/>
            <a:ext cx="2880320" cy="19891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772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b="1" dirty="0"/>
              <a:t>Yerleşke ağ bağlantısı ( </a:t>
            </a:r>
            <a:r>
              <a:rPr lang="tr-TR" sz="2400" b="1" dirty="0" err="1"/>
              <a:t>Metropolian</a:t>
            </a:r>
            <a:r>
              <a:rPr lang="tr-TR" sz="2400" b="1" dirty="0"/>
              <a:t> </a:t>
            </a:r>
            <a:r>
              <a:rPr lang="tr-TR" sz="2400" b="1" dirty="0" err="1"/>
              <a:t>area</a:t>
            </a:r>
            <a:r>
              <a:rPr lang="tr-TR" sz="2400" b="1" dirty="0"/>
              <a:t> network- MAN):</a:t>
            </a:r>
            <a:endParaRPr lang="tr-TR" sz="24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Bünyesinde birden çok LAN sistemi barındıran, coğrafi ölçekte LAN ve WAN </a:t>
            </a:r>
            <a:r>
              <a:rPr lang="tr-TR" sz="2400" dirty="0" smtClean="0"/>
              <a:t>arasında büyüklüğe sahip bir ağ sistemidir.  Bir </a:t>
            </a:r>
            <a:r>
              <a:rPr lang="tr-TR" sz="2400" dirty="0"/>
              <a:t>şehri tamamen kaplayacak büyüklüğe ulaşabilir.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7" name="Resim 6" descr="http://bidb.itu.edu.tr/images1/sr/1263_0001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19" y="4437112"/>
            <a:ext cx="3458925" cy="2409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4247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436</Words>
  <Application>Microsoft Office PowerPoint</Application>
  <PresentationFormat>Ekran Gösterisi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Gündönümü</vt:lpstr>
      <vt:lpstr>AĞ TOPOLOJİLERİ DERSİ (3. HAFTA)</vt:lpstr>
      <vt:lpstr>BİLGİSAYAR AĞLARI</vt:lpstr>
      <vt:lpstr>PowerPoint Sunusu</vt:lpstr>
      <vt:lpstr>PowerPoint Sunusu</vt:lpstr>
      <vt:lpstr>BİLGİSAYAR AĞLARININ SINIFLANDIRILMASI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TOPOLOJİLERİ DERSİ (3. HAFTA)</dc:title>
  <dc:creator>MelihKadir</dc:creator>
  <cp:lastModifiedBy>MelihKadir</cp:lastModifiedBy>
  <cp:revision>5</cp:revision>
  <dcterms:created xsi:type="dcterms:W3CDTF">2016-10-01T20:37:54Z</dcterms:created>
  <dcterms:modified xsi:type="dcterms:W3CDTF">2016-10-01T21:14:31Z</dcterms:modified>
</cp:coreProperties>
</file>