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ustom.xml" ContentType="application/vnd.openxmlformats-officedocument.custom-properties+xml"/>
  <Override PartName="/ppt/slideLayouts/slideLayout10.xml" ContentType="application/vnd.openxmlformats-officedocument.presentationml.slideLayout+xml"/>
  <Override PartName="/ppt/tags/tag14.xml" ContentType="application/vnd.openxmlformats-officedocument.presentationml.tags+xml"/>
  <Override PartName="/ppt/tags/tag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66"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96" y="-7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extLst/>
          </a:lstStyle>
          <a:p>
            <a:fld id="{2DD0ED86-247D-4014-8191-498A8DA9D54D}" type="datetimeFigureOut">
              <a:rPr lang="tr-TR" smtClean="0"/>
              <a:t>07.10.2016</a:t>
            </a:fld>
            <a:endParaRPr lang="tr-TR"/>
          </a:p>
        </p:txBody>
      </p:sp>
      <p:sp>
        <p:nvSpPr>
          <p:cNvPr id="20" name="19 Altbilgi Yer Tutucusu"/>
          <p:cNvSpPr>
            <a:spLocks noGrp="1"/>
          </p:cNvSpPr>
          <p:nvPr>
            <p:ph type="ftr" sz="quarter" idx="11"/>
          </p:nvPr>
        </p:nvSpPr>
        <p:spPr/>
        <p:txBody>
          <a:bodyPr/>
          <a:lstStyle>
            <a:extLst/>
          </a:lstStyle>
          <a:p>
            <a:endParaRPr lang="tr-TR"/>
          </a:p>
        </p:txBody>
      </p:sp>
      <p:sp>
        <p:nvSpPr>
          <p:cNvPr id="10" name="9 Slayt Numarası Yer Tutucusu"/>
          <p:cNvSpPr>
            <a:spLocks noGrp="1"/>
          </p:cNvSpPr>
          <p:nvPr>
            <p:ph type="sldNum" sz="quarter" idx="12"/>
          </p:nvPr>
        </p:nvSpPr>
        <p:spPr/>
        <p:txBody>
          <a:bodyPr/>
          <a:lstStyle>
            <a:extLst/>
          </a:lstStyle>
          <a:p>
            <a:fld id="{48DE6153-526E-4180-B614-3956113B9CA5}" type="slidenum">
              <a:rPr lang="tr-TR" smtClean="0"/>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DD0ED86-247D-4014-8191-498A8DA9D54D}" type="datetimeFigureOut">
              <a:rPr lang="tr-TR" smtClean="0"/>
              <a:t>07.10.2016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48DE6153-526E-4180-B614-3956113B9CA5}"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DD0ED86-247D-4014-8191-498A8DA9D54D}" type="datetimeFigureOut">
              <a:rPr lang="tr-TR" smtClean="0"/>
              <a:t>07.10.2016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48DE6153-526E-4180-B614-3956113B9CA5}"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2DD0ED86-247D-4014-8191-498A8DA9D54D}" type="datetimeFigureOut">
              <a:rPr lang="tr-TR" smtClean="0"/>
              <a:t>07.10.2016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48DE6153-526E-4180-B614-3956113B9CA5}"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2DD0ED86-247D-4014-8191-498A8DA9D54D}" type="datetimeFigureOut">
              <a:rPr lang="tr-TR" smtClean="0"/>
              <a:t>07.10.2016</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48DE6153-526E-4180-B614-3956113B9CA5}" type="slidenum">
              <a:rPr lang="tr-TR" smtClean="0"/>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2DD0ED86-247D-4014-8191-498A8DA9D54D}" type="datetimeFigureOut">
              <a:rPr lang="tr-TR" smtClean="0"/>
              <a:t>07.10.2016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48DE6153-526E-4180-B614-3956113B9CA5}"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2DD0ED86-247D-4014-8191-498A8DA9D54D}" type="datetimeFigureOut">
              <a:rPr lang="tr-TR" smtClean="0"/>
              <a:t>07.10.2016</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48DE6153-526E-4180-B614-3956113B9CA5}"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2DD0ED86-247D-4014-8191-498A8DA9D54D}" type="datetimeFigureOut">
              <a:rPr lang="tr-TR" smtClean="0"/>
              <a:t>07.10.2016</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48DE6153-526E-4180-B614-3956113B9CA5}"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Veri Yer Tutucusu"/>
          <p:cNvSpPr>
            <a:spLocks noGrp="1"/>
          </p:cNvSpPr>
          <p:nvPr>
            <p:ph type="dt" sz="half" idx="10"/>
          </p:nvPr>
        </p:nvSpPr>
        <p:spPr/>
        <p:txBody>
          <a:bodyPr/>
          <a:lstStyle>
            <a:extLst/>
          </a:lstStyle>
          <a:p>
            <a:fld id="{2DD0ED86-247D-4014-8191-498A8DA9D54D}" type="datetimeFigureOut">
              <a:rPr lang="tr-TR" smtClean="0"/>
              <a:t>07.10.2016</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48DE6153-526E-4180-B614-3956113B9CA5}" type="slidenum">
              <a:rPr lang="tr-TR" smtClean="0"/>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2DD0ED86-247D-4014-8191-498A8DA9D54D}" type="datetimeFigureOut">
              <a:rPr lang="tr-TR" smtClean="0"/>
              <a:t>07.10.2016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48DE6153-526E-4180-B614-3956113B9CA5}"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extLst/>
          </a:lstStyle>
          <a:p>
            <a:fld id="{2DD0ED86-247D-4014-8191-498A8DA9D54D}" type="datetimeFigureOut">
              <a:rPr lang="tr-TR" smtClean="0"/>
              <a:t>07.10.2016</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48DE6153-526E-4180-B614-3956113B9CA5}" type="slidenum">
              <a:rPr lang="tr-TR" smtClean="0"/>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2DD0ED86-247D-4014-8191-498A8DA9D54D}" type="datetimeFigureOut">
              <a:rPr lang="tr-TR" smtClean="0"/>
              <a:t>07.10.2016</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8DE6153-526E-4180-B614-3956113B9CA5}" type="slidenum">
              <a:rPr lang="tr-TR" smtClean="0"/>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432560" y="1850064"/>
            <a:ext cx="7406640" cy="3955200"/>
          </a:xfrm>
        </p:spPr>
        <p:txBody>
          <a:bodyPr/>
          <a:lstStyle/>
          <a:p>
            <a:pPr algn="just">
              <a:lnSpc>
                <a:spcPct val="150000"/>
              </a:lnSpc>
            </a:pPr>
            <a:r>
              <a:rPr lang="tr-TR" b="1" cap="small" dirty="0" smtClean="0"/>
              <a:t>AMAÇ</a:t>
            </a:r>
            <a:endParaRPr lang="tr-TR" dirty="0" smtClean="0"/>
          </a:p>
          <a:p>
            <a:pPr algn="just">
              <a:lnSpc>
                <a:spcPct val="150000"/>
              </a:lnSpc>
            </a:pPr>
            <a:r>
              <a:rPr lang="tr-TR" dirty="0" smtClean="0"/>
              <a:t>	Bilgisayarın tanımını ve tarihi gelişim sürecini öğrenebilmek.</a:t>
            </a:r>
          </a:p>
          <a:p>
            <a:pPr algn="just">
              <a:lnSpc>
                <a:spcPct val="150000"/>
              </a:lnSpc>
            </a:pPr>
            <a:r>
              <a:rPr lang="tr-TR" b="1" cap="small" dirty="0" smtClean="0"/>
              <a:t>ARAŞTIRMA</a:t>
            </a:r>
            <a:endParaRPr lang="tr-TR" dirty="0" smtClean="0"/>
          </a:p>
          <a:p>
            <a:pPr algn="just">
              <a:lnSpc>
                <a:spcPct val="150000"/>
              </a:lnSpc>
            </a:pPr>
            <a:r>
              <a:rPr lang="tr-TR" b="1" cap="small" dirty="0" smtClean="0"/>
              <a:t>	</a:t>
            </a:r>
            <a:r>
              <a:rPr lang="tr-TR" dirty="0" smtClean="0"/>
              <a:t>Bilgisayarın tarihi hakkında bilgi toplayınız.</a:t>
            </a:r>
          </a:p>
          <a:p>
            <a:pPr algn="just">
              <a:lnSpc>
                <a:spcPct val="150000"/>
              </a:lnSpc>
            </a:pPr>
            <a:endParaRPr lang="tr-TR" dirty="0"/>
          </a:p>
        </p:txBody>
      </p:sp>
      <p:sp>
        <p:nvSpPr>
          <p:cNvPr id="4" name="Başlık 1"/>
          <p:cNvSpPr>
            <a:spLocks noGrp="1"/>
          </p:cNvSpPr>
          <p:nvPr>
            <p:ph type="ctrTitle"/>
          </p:nvPr>
        </p:nvSpPr>
        <p:spPr/>
        <p:txBody>
          <a:bodyPr>
            <a:normAutofit/>
          </a:bodyPr>
          <a:lstStyle/>
          <a:p>
            <a:pPr algn="ctr"/>
            <a:r>
              <a:rPr lang="tr-TR" sz="4000" dirty="0" smtClean="0"/>
              <a:t>YAZILIM KURULUMU VE YÖNETİMİ DERSİ</a:t>
            </a:r>
            <a:r>
              <a:rPr lang="tr-TR" sz="1800" dirty="0" smtClean="0"/>
              <a:t>(1</a:t>
            </a:r>
            <a:r>
              <a:rPr lang="tr-TR" sz="1800" dirty="0" smtClean="0"/>
              <a:t>. HAFTA)</a:t>
            </a:r>
            <a:endParaRPr lang="tr-T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r>
              <a:rPr lang="tr-TR" b="1" cap="small" dirty="0" smtClean="0"/>
              <a:t>BİLGİSAYARIN TARİHÇESİ</a:t>
            </a:r>
            <a:endParaRPr lang="tr-TR" dirty="0"/>
          </a:p>
        </p:txBody>
      </p:sp>
      <p:sp>
        <p:nvSpPr>
          <p:cNvPr id="3" name="2 İçerik Yer Tutucusu"/>
          <p:cNvSpPr>
            <a:spLocks noGrp="1"/>
          </p:cNvSpPr>
          <p:nvPr>
            <p:ph idx="1"/>
          </p:nvPr>
        </p:nvSpPr>
        <p:spPr>
          <a:xfrm>
            <a:off x="1435608" y="1447800"/>
            <a:ext cx="7498080" cy="5410200"/>
          </a:xfrm>
        </p:spPr>
        <p:txBody>
          <a:bodyPr>
            <a:normAutofit fontScale="85000" lnSpcReduction="20000"/>
          </a:bodyPr>
          <a:lstStyle/>
          <a:p>
            <a:r>
              <a:rPr lang="tr-TR" dirty="0" smtClean="0"/>
              <a:t>ABACUS</a:t>
            </a:r>
          </a:p>
          <a:p>
            <a:r>
              <a:rPr lang="tr-TR" dirty="0" smtClean="0"/>
              <a:t>LEIBNIZ ÇARKI</a:t>
            </a:r>
          </a:p>
          <a:p>
            <a:r>
              <a:rPr lang="tr-TR" dirty="0" smtClean="0"/>
              <a:t>FARK MAKİNASI</a:t>
            </a:r>
          </a:p>
          <a:p>
            <a:r>
              <a:rPr lang="tr-TR" dirty="0" smtClean="0"/>
              <a:t>MARK-I</a:t>
            </a:r>
          </a:p>
          <a:p>
            <a:r>
              <a:rPr lang="tr-TR" dirty="0" smtClean="0"/>
              <a:t>ENIAC</a:t>
            </a:r>
          </a:p>
          <a:p>
            <a:r>
              <a:rPr lang="tr-TR" dirty="0" smtClean="0"/>
              <a:t>EDVAC</a:t>
            </a:r>
          </a:p>
          <a:p>
            <a:r>
              <a:rPr lang="tr-TR" dirty="0" smtClean="0"/>
              <a:t>UNIVAC</a:t>
            </a:r>
          </a:p>
          <a:p>
            <a:r>
              <a:rPr lang="tr-TR" dirty="0" smtClean="0"/>
              <a:t>IBM 700 SERISI</a:t>
            </a:r>
          </a:p>
          <a:p>
            <a:r>
              <a:rPr lang="tr-TR" dirty="0" smtClean="0"/>
              <a:t>PHILCO TRANSAC S-200 IBM 1401</a:t>
            </a:r>
          </a:p>
          <a:p>
            <a:r>
              <a:rPr lang="tr-TR" dirty="0" smtClean="0"/>
              <a:t>IBM 360</a:t>
            </a:r>
          </a:p>
          <a:p>
            <a:r>
              <a:rPr lang="tr-TR" dirty="0" smtClean="0"/>
              <a:t>INTEL 4004 MIKRO İŞLEMCİSİ</a:t>
            </a:r>
          </a:p>
          <a:p>
            <a:r>
              <a:rPr lang="tr-TR" dirty="0" smtClean="0"/>
              <a:t>APPLE I</a:t>
            </a:r>
          </a:p>
          <a:p>
            <a:r>
              <a:rPr lang="tr-TR" dirty="0" smtClean="0"/>
              <a:t>IBM PC</a:t>
            </a:r>
            <a:endParaRPr lang="tr-TR"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nSpc>
                <a:spcPct val="150000"/>
              </a:lnSpc>
              <a:buNone/>
            </a:pPr>
            <a:r>
              <a:rPr lang="tr-TR" sz="2400" b="1" dirty="0" smtClean="0"/>
              <a:t>ABACUS</a:t>
            </a:r>
          </a:p>
          <a:p>
            <a:pPr>
              <a:lnSpc>
                <a:spcPct val="150000"/>
              </a:lnSpc>
            </a:pPr>
            <a:r>
              <a:rPr lang="tr-TR" sz="2400" dirty="0" err="1" smtClean="0"/>
              <a:t>Abacus’ü</a:t>
            </a:r>
            <a:r>
              <a:rPr lang="tr-TR" sz="2400" dirty="0" smtClean="0"/>
              <a:t> İlk bilgisayar olarak kabul edebiliriz.</a:t>
            </a:r>
          </a:p>
          <a:p>
            <a:pPr>
              <a:lnSpc>
                <a:spcPct val="150000"/>
              </a:lnSpc>
            </a:pPr>
            <a:r>
              <a:rPr lang="tr-TR" sz="2400" dirty="0" err="1" smtClean="0"/>
              <a:t>Abacus</a:t>
            </a:r>
            <a:r>
              <a:rPr lang="tr-TR" sz="2400" dirty="0" smtClean="0"/>
              <a:t> M.Ö 1000 yıllarında Çinliler tarafından kullanıldığı kabul edilmiştir.</a:t>
            </a:r>
            <a:endParaRPr lang="tr-TR" sz="2400" dirty="0"/>
          </a:p>
        </p:txBody>
      </p:sp>
      <p:pic>
        <p:nvPicPr>
          <p:cNvPr id="4" name="3 Resim" descr="http://www.bilgizenginleri.org/attachments/5998d1331218094/bilgisayar-ntarih-esi.jpg"/>
          <p:cNvPicPr/>
          <p:nvPr/>
        </p:nvPicPr>
        <p:blipFill>
          <a:blip r:embed="rId3" cstate="print"/>
          <a:srcRect/>
          <a:stretch>
            <a:fillRect/>
          </a:stretch>
        </p:blipFill>
        <p:spPr bwMode="auto">
          <a:xfrm>
            <a:off x="4786314" y="3786190"/>
            <a:ext cx="4286280" cy="3071810"/>
          </a:xfrm>
          <a:prstGeom prst="rect">
            <a:avLst/>
          </a:prstGeom>
          <a:noFill/>
          <a:ln w="9525">
            <a:solidFill>
              <a:schemeClr val="tx1"/>
            </a:solidFill>
            <a:miter lim="800000"/>
            <a:headEnd/>
            <a:tailEnd/>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000" b="1" dirty="0" smtClean="0"/>
              <a:t>LEIBNIZ ÇARKI</a:t>
            </a:r>
          </a:p>
          <a:p>
            <a:pPr algn="just">
              <a:lnSpc>
                <a:spcPct val="150000"/>
              </a:lnSpc>
            </a:pPr>
            <a:r>
              <a:rPr lang="tr-TR" sz="2000" dirty="0" smtClean="0"/>
              <a:t>Alman matematikçisi olan </a:t>
            </a:r>
            <a:r>
              <a:rPr lang="tr-TR" sz="2000" dirty="0" err="1" smtClean="0"/>
              <a:t>Gottfried</a:t>
            </a:r>
            <a:r>
              <a:rPr lang="tr-TR" sz="2000" dirty="0" smtClean="0"/>
              <a:t> Wilhelm </a:t>
            </a:r>
            <a:r>
              <a:rPr lang="tr-TR" sz="2000" dirty="0" err="1" smtClean="0"/>
              <a:t>Leibniz</a:t>
            </a:r>
            <a:r>
              <a:rPr lang="tr-TR" sz="2000" dirty="0" smtClean="0"/>
              <a:t>, </a:t>
            </a:r>
            <a:r>
              <a:rPr lang="tr-TR" sz="2000" dirty="0" err="1" smtClean="0"/>
              <a:t>Pascal’ın</a:t>
            </a:r>
            <a:r>
              <a:rPr lang="tr-TR" sz="2000" dirty="0" smtClean="0"/>
              <a:t> 1642 yılında hazırladığı hesaplayıcının fonksiyonlarını arttırmak için 1671 yılında </a:t>
            </a:r>
            <a:r>
              <a:rPr lang="tr-TR" sz="2000" dirty="0" err="1" smtClean="0"/>
              <a:t>Leibniz</a:t>
            </a:r>
            <a:r>
              <a:rPr lang="tr-TR" sz="2000" dirty="0" smtClean="0"/>
              <a:t> Çarkı adlı aygıtı icat etti.</a:t>
            </a:r>
          </a:p>
          <a:p>
            <a:pPr algn="just">
              <a:lnSpc>
                <a:spcPct val="150000"/>
              </a:lnSpc>
            </a:pPr>
            <a:r>
              <a:rPr lang="tr-TR" sz="2000" dirty="0" smtClean="0"/>
              <a:t>Toplama ve çıkarma işlemlerinin yani sıra bölme, çarpma ve karekök alma işlemlerini de yapabiliyordu. </a:t>
            </a:r>
            <a:endParaRPr lang="tr-TR" sz="2000" dirty="0"/>
          </a:p>
        </p:txBody>
      </p:sp>
      <p:pic>
        <p:nvPicPr>
          <p:cNvPr id="4" name="3 Resim" descr="http://i.cdn.ensonhaber.com/resimler/galeri/0_4_42.jpg"/>
          <p:cNvPicPr/>
          <p:nvPr/>
        </p:nvPicPr>
        <p:blipFill>
          <a:blip r:embed="rId3" cstate="print"/>
          <a:srcRect/>
          <a:stretch>
            <a:fillRect/>
          </a:stretch>
        </p:blipFill>
        <p:spPr bwMode="auto">
          <a:xfrm>
            <a:off x="5572132" y="4143380"/>
            <a:ext cx="3571868" cy="2714620"/>
          </a:xfrm>
          <a:prstGeom prst="rect">
            <a:avLst/>
          </a:prstGeom>
          <a:noFill/>
          <a:ln w="9525">
            <a:solidFill>
              <a:schemeClr val="tx1"/>
            </a:solidFill>
            <a:miter lim="800000"/>
            <a:headEnd/>
            <a:tailEnd/>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800" b="1" dirty="0" smtClean="0"/>
              <a:t>FARK MAKİNASI</a:t>
            </a:r>
          </a:p>
          <a:p>
            <a:pPr algn="just">
              <a:lnSpc>
                <a:spcPct val="150000"/>
              </a:lnSpc>
            </a:pPr>
            <a:r>
              <a:rPr lang="tr-TR" sz="2800" dirty="0" err="1" smtClean="0"/>
              <a:t>Babbage</a:t>
            </a:r>
            <a:r>
              <a:rPr lang="tr-TR" sz="2800" dirty="0" smtClean="0"/>
              <a:t> Fark Makinesini 1830 yılında icat etti.</a:t>
            </a:r>
          </a:p>
          <a:p>
            <a:pPr algn="just">
              <a:lnSpc>
                <a:spcPct val="150000"/>
              </a:lnSpc>
            </a:pPr>
            <a:r>
              <a:rPr lang="tr-TR" sz="2800" dirty="0" err="1" smtClean="0"/>
              <a:t>Babbage’ye</a:t>
            </a:r>
            <a:r>
              <a:rPr lang="tr-TR" sz="2800" dirty="0" smtClean="0"/>
              <a:t> bilgisayarın babası denilmiştir.</a:t>
            </a:r>
            <a:endParaRPr lang="tr-TR" sz="2800" dirty="0"/>
          </a:p>
        </p:txBody>
      </p:sp>
      <p:pic>
        <p:nvPicPr>
          <p:cNvPr id="4" name="3 Resim" descr="http://docplayer.biz.tr/docs-images/21/1084559/images/9-0.jpg"/>
          <p:cNvPicPr/>
          <p:nvPr/>
        </p:nvPicPr>
        <p:blipFill>
          <a:blip r:embed="rId3" cstate="print"/>
          <a:srcRect/>
          <a:stretch>
            <a:fillRect/>
          </a:stretch>
        </p:blipFill>
        <p:spPr bwMode="auto">
          <a:xfrm>
            <a:off x="4250808" y="3602163"/>
            <a:ext cx="4893192" cy="3255837"/>
          </a:xfrm>
          <a:prstGeom prst="rect">
            <a:avLst/>
          </a:prstGeom>
          <a:noFill/>
          <a:ln w="9525">
            <a:solidFill>
              <a:schemeClr val="tx1"/>
            </a:solidFill>
            <a:miter lim="800000"/>
            <a:headEnd/>
            <a:tailEnd/>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000" b="1" dirty="0" smtClean="0"/>
              <a:t>MARK-I</a:t>
            </a:r>
          </a:p>
          <a:p>
            <a:pPr algn="just">
              <a:lnSpc>
                <a:spcPct val="150000"/>
              </a:lnSpc>
            </a:pPr>
            <a:r>
              <a:rPr lang="tr-TR" sz="2000" dirty="0" smtClean="0"/>
              <a:t>Mark-I, kartları verilen kodlara göre delerek bilgiyi kaydediyor, delikli karttaki bilgiyi tekrar okuyabiliyor ve bu bilgiyi kullanabiliyordu ama istenilen hız ve doğru sonuca ulaşılamamıştı. </a:t>
            </a:r>
          </a:p>
          <a:p>
            <a:pPr algn="just">
              <a:lnSpc>
                <a:spcPct val="150000"/>
              </a:lnSpc>
            </a:pPr>
            <a:r>
              <a:rPr lang="tr-TR" sz="2000" dirty="0" smtClean="0"/>
              <a:t>Mark- I insan müdahalesi ile işlem gördüğü için yari otomatikti.</a:t>
            </a:r>
          </a:p>
          <a:p>
            <a:pPr algn="just">
              <a:lnSpc>
                <a:spcPct val="150000"/>
              </a:lnSpc>
            </a:pPr>
            <a:endParaRPr lang="tr-TR" sz="2000" dirty="0"/>
          </a:p>
        </p:txBody>
      </p:sp>
      <p:pic>
        <p:nvPicPr>
          <p:cNvPr id="4" name="3 Resim" descr="http://i.radikal.com.tr/644x385/2009/04/12/fft5_mf154987.Jpeg"/>
          <p:cNvPicPr/>
          <p:nvPr/>
        </p:nvPicPr>
        <p:blipFill>
          <a:blip r:embed="rId3" cstate="print"/>
          <a:srcRect/>
          <a:stretch>
            <a:fillRect/>
          </a:stretch>
        </p:blipFill>
        <p:spPr bwMode="auto">
          <a:xfrm>
            <a:off x="5286380" y="3899242"/>
            <a:ext cx="3806190" cy="3030220"/>
          </a:xfrm>
          <a:prstGeom prst="rect">
            <a:avLst/>
          </a:prstGeom>
          <a:noFill/>
          <a:ln w="9525">
            <a:solidFill>
              <a:schemeClr val="tx1"/>
            </a:solidFill>
            <a:miter lim="800000"/>
            <a:headEnd/>
            <a:tailEnd/>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000" b="1" dirty="0" smtClean="0"/>
              <a:t>ENIAC</a:t>
            </a:r>
          </a:p>
          <a:p>
            <a:pPr algn="just">
              <a:lnSpc>
                <a:spcPct val="150000"/>
              </a:lnSpc>
            </a:pPr>
            <a:r>
              <a:rPr lang="tr-TR" sz="2000" dirty="0" smtClean="0"/>
              <a:t>1946 yılında </a:t>
            </a:r>
            <a:r>
              <a:rPr lang="tr-TR" sz="2000" dirty="0" err="1" smtClean="0"/>
              <a:t>Pensilvanya</a:t>
            </a:r>
            <a:r>
              <a:rPr lang="tr-TR" sz="2000" dirty="0" smtClean="0"/>
              <a:t> Üniversitesinde John </a:t>
            </a:r>
            <a:r>
              <a:rPr lang="tr-TR" sz="2000" dirty="0" err="1" smtClean="0"/>
              <a:t>Mauchly</a:t>
            </a:r>
            <a:r>
              <a:rPr lang="tr-TR" sz="2000" dirty="0" smtClean="0"/>
              <a:t> tarafından icat edildi.</a:t>
            </a:r>
          </a:p>
          <a:p>
            <a:pPr algn="just">
              <a:lnSpc>
                <a:spcPct val="150000"/>
              </a:lnSpc>
            </a:pPr>
            <a:r>
              <a:rPr lang="tr-TR" sz="2000" dirty="0" smtClean="0"/>
              <a:t>Yapımında 18,000 adet elektronik tüp kullanılan ENIAC; 150 </a:t>
            </a:r>
            <a:r>
              <a:rPr lang="tr-TR" sz="2000" dirty="0" err="1" smtClean="0"/>
              <a:t>kwatt</a:t>
            </a:r>
            <a:r>
              <a:rPr lang="tr-TR" sz="2000" dirty="0" smtClean="0"/>
              <a:t> gücündeydi, 50 ton ağırlığındaydı ve 167 m2 yer kaplıyordu. </a:t>
            </a:r>
          </a:p>
          <a:p>
            <a:pPr algn="just">
              <a:lnSpc>
                <a:spcPct val="150000"/>
              </a:lnSpc>
            </a:pPr>
            <a:r>
              <a:rPr lang="tr-TR" sz="2000" dirty="0" smtClean="0"/>
              <a:t>Saniyede 5000 toplama işlemi yapabiliyordu.</a:t>
            </a:r>
            <a:endParaRPr lang="tr-TR" sz="2000" dirty="0"/>
          </a:p>
        </p:txBody>
      </p:sp>
      <p:pic>
        <p:nvPicPr>
          <p:cNvPr id="4" name="3 Resim" descr="http://bilgisayartarihcesi.hol.es/wp-content/uploads/2015/05/eniac4.jpg"/>
          <p:cNvPicPr/>
          <p:nvPr/>
        </p:nvPicPr>
        <p:blipFill>
          <a:blip r:embed="rId3" cstate="print"/>
          <a:srcRect/>
          <a:stretch>
            <a:fillRect/>
          </a:stretch>
        </p:blipFill>
        <p:spPr bwMode="auto">
          <a:xfrm>
            <a:off x="4214810" y="4429156"/>
            <a:ext cx="4929190" cy="2500306"/>
          </a:xfrm>
          <a:prstGeom prst="rect">
            <a:avLst/>
          </a:prstGeom>
          <a:noFill/>
          <a:ln w="9525">
            <a:solidFill>
              <a:schemeClr val="tx1"/>
            </a:solidFill>
            <a:miter lim="800000"/>
            <a:headEnd/>
            <a:tailEnd/>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000" b="1" dirty="0" smtClean="0"/>
              <a:t>EDVAC</a:t>
            </a:r>
          </a:p>
          <a:p>
            <a:pPr algn="just">
              <a:lnSpc>
                <a:spcPct val="150000"/>
              </a:lnSpc>
            </a:pPr>
            <a:r>
              <a:rPr lang="tr-TR" sz="2000" dirty="0" smtClean="0"/>
              <a:t>John </a:t>
            </a:r>
            <a:r>
              <a:rPr lang="tr-TR" sz="2000" dirty="0" err="1" smtClean="0"/>
              <a:t>Von</a:t>
            </a:r>
            <a:r>
              <a:rPr lang="tr-TR" sz="2000" dirty="0" smtClean="0"/>
              <a:t> </a:t>
            </a:r>
            <a:r>
              <a:rPr lang="tr-TR" sz="2000" dirty="0" err="1" smtClean="0"/>
              <a:t>Neumenin</a:t>
            </a:r>
            <a:r>
              <a:rPr lang="tr-TR" sz="2000" dirty="0" smtClean="0"/>
              <a:t> görüşleri doğrultusunda EDVAC 1946 yılında icat edildi.</a:t>
            </a:r>
          </a:p>
          <a:p>
            <a:pPr algn="just">
              <a:lnSpc>
                <a:spcPct val="150000"/>
              </a:lnSpc>
            </a:pPr>
            <a:r>
              <a:rPr lang="tr-TR" sz="2000" dirty="0" smtClean="0"/>
              <a:t>ENIAC ‘dan on kez daha küçük ve yüz defa daha hızlı çalışabiliyordu. </a:t>
            </a:r>
          </a:p>
          <a:p>
            <a:pPr algn="just">
              <a:lnSpc>
                <a:spcPct val="150000"/>
              </a:lnSpc>
            </a:pPr>
            <a:r>
              <a:rPr lang="tr-TR" sz="2000" dirty="0" err="1" smtClean="0"/>
              <a:t>Edvac</a:t>
            </a:r>
            <a:r>
              <a:rPr lang="tr-TR" sz="2000" dirty="0" smtClean="0"/>
              <a:t>, komutların bilgisayara dışarıdan girilmesini sağlıyordu. </a:t>
            </a:r>
          </a:p>
          <a:p>
            <a:pPr algn="just">
              <a:lnSpc>
                <a:spcPct val="150000"/>
              </a:lnSpc>
            </a:pPr>
            <a:endParaRPr lang="tr-TR" sz="2000" dirty="0"/>
          </a:p>
        </p:txBody>
      </p:sp>
      <p:pic>
        <p:nvPicPr>
          <p:cNvPr id="4" name="3 Resim" descr="https://muminsahin.files.wordpress.com/2014/10/univac-console.jpg"/>
          <p:cNvPicPr/>
          <p:nvPr/>
        </p:nvPicPr>
        <p:blipFill>
          <a:blip r:embed="rId3" cstate="print"/>
          <a:srcRect/>
          <a:stretch>
            <a:fillRect/>
          </a:stretch>
        </p:blipFill>
        <p:spPr bwMode="auto">
          <a:xfrm>
            <a:off x="5214942" y="4071942"/>
            <a:ext cx="3929058" cy="2786058"/>
          </a:xfrm>
          <a:prstGeom prst="rect">
            <a:avLst/>
          </a:prstGeom>
          <a:noFill/>
          <a:ln w="9525">
            <a:solidFill>
              <a:schemeClr val="tx1"/>
            </a:solidFill>
            <a:miter lim="800000"/>
            <a:headEnd/>
            <a:tailEnd/>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800" b="1" dirty="0" smtClean="0"/>
              <a:t>UNIVAC</a:t>
            </a:r>
          </a:p>
          <a:p>
            <a:pPr algn="just">
              <a:lnSpc>
                <a:spcPct val="150000"/>
              </a:lnSpc>
            </a:pPr>
            <a:r>
              <a:rPr lang="tr-TR" sz="2800" dirty="0" smtClean="0"/>
              <a:t>1951 yılında UNIVAC isimli bilgisayar yapıldı.</a:t>
            </a:r>
          </a:p>
          <a:p>
            <a:pPr algn="just">
              <a:lnSpc>
                <a:spcPct val="150000"/>
              </a:lnSpc>
            </a:pPr>
            <a:r>
              <a:rPr lang="tr-TR" sz="2800" dirty="0" smtClean="0"/>
              <a:t>İlk defa manyetik teyp kullanarak verileri depolayan bilgisayardı. </a:t>
            </a:r>
          </a:p>
          <a:p>
            <a:pPr algn="just">
              <a:lnSpc>
                <a:spcPct val="150000"/>
              </a:lnSpc>
            </a:pPr>
            <a:endParaRPr lang="tr-TR" sz="2800" dirty="0"/>
          </a:p>
        </p:txBody>
      </p:sp>
      <p:pic>
        <p:nvPicPr>
          <p:cNvPr id="4" name="3 Resim" descr="http://www.systemuzmani.com/wp-content/uploads/2011/01/univac4_y_mauchly.jpg"/>
          <p:cNvPicPr/>
          <p:nvPr/>
        </p:nvPicPr>
        <p:blipFill>
          <a:blip r:embed="rId3" cstate="print"/>
          <a:srcRect/>
          <a:stretch>
            <a:fillRect/>
          </a:stretch>
        </p:blipFill>
        <p:spPr bwMode="auto">
          <a:xfrm>
            <a:off x="5143504" y="3929066"/>
            <a:ext cx="4000496" cy="2928934"/>
          </a:xfrm>
          <a:prstGeom prst="rect">
            <a:avLst/>
          </a:prstGeom>
          <a:noFill/>
          <a:ln w="9525">
            <a:solidFill>
              <a:schemeClr val="tx1"/>
            </a:solidFill>
            <a:miter lim="800000"/>
            <a:headEnd/>
            <a:tailEnd/>
          </a:ln>
        </p:spPr>
      </p:pic>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100" b="1" dirty="0" smtClean="0"/>
              <a:t>IBM 700 SERISI</a:t>
            </a:r>
          </a:p>
          <a:p>
            <a:pPr algn="just">
              <a:lnSpc>
                <a:spcPct val="150000"/>
              </a:lnSpc>
            </a:pPr>
            <a:r>
              <a:rPr lang="tr-TR" sz="2100" dirty="0" smtClean="0"/>
              <a:t>IBM 700 serisi vakum tüpler kullanılarak yapılan elektronik bilgisayarlardır.</a:t>
            </a:r>
          </a:p>
          <a:p>
            <a:pPr algn="just">
              <a:lnSpc>
                <a:spcPct val="150000"/>
              </a:lnSpc>
            </a:pPr>
            <a:r>
              <a:rPr lang="tr-TR" sz="2100" dirty="0" smtClean="0"/>
              <a:t>Vakum tüplerinin dezavantajı çok enerji harcaması ve ısınmasıydı.</a:t>
            </a:r>
          </a:p>
          <a:p>
            <a:pPr algn="just">
              <a:lnSpc>
                <a:spcPct val="150000"/>
              </a:lnSpc>
            </a:pPr>
            <a:r>
              <a:rPr lang="tr-TR" sz="2100" dirty="0" smtClean="0"/>
              <a:t>Program yazmak için makine dili kullanılıyordu. </a:t>
            </a:r>
          </a:p>
          <a:p>
            <a:pPr algn="just">
              <a:lnSpc>
                <a:spcPct val="150000"/>
              </a:lnSpc>
            </a:pPr>
            <a:endParaRPr lang="tr-TR" sz="2100" dirty="0"/>
          </a:p>
        </p:txBody>
      </p:sp>
      <p:pic>
        <p:nvPicPr>
          <p:cNvPr id="4" name="3 Resim"/>
          <p:cNvPicPr/>
          <p:nvPr/>
        </p:nvPicPr>
        <p:blipFill>
          <a:blip r:embed="rId3" cstate="print"/>
          <a:srcRect/>
          <a:stretch>
            <a:fillRect/>
          </a:stretch>
        </p:blipFill>
        <p:spPr bwMode="auto">
          <a:xfrm>
            <a:off x="4857753" y="4572009"/>
            <a:ext cx="4286248" cy="2285992"/>
          </a:xfrm>
          <a:prstGeom prst="rect">
            <a:avLst/>
          </a:prstGeom>
          <a:noFill/>
          <a:ln w="9525">
            <a:solidFill>
              <a:schemeClr val="tx1"/>
            </a:solidFill>
            <a:miter lim="800000"/>
            <a:headEnd/>
            <a:tailEnd/>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400" b="1" dirty="0" smtClean="0"/>
              <a:t>PHILCO TRANSAC S-200 IBM 1401</a:t>
            </a:r>
          </a:p>
          <a:p>
            <a:pPr algn="just">
              <a:lnSpc>
                <a:spcPct val="150000"/>
              </a:lnSpc>
            </a:pPr>
            <a:r>
              <a:rPr lang="tr-TR" sz="2400" dirty="0" err="1" smtClean="0"/>
              <a:t>Transistör</a:t>
            </a:r>
            <a:r>
              <a:rPr lang="tr-TR" sz="2400" dirty="0" smtClean="0"/>
              <a:t> kullanılarak üretilen ilk bilgisayarlardır. </a:t>
            </a:r>
          </a:p>
          <a:p>
            <a:pPr algn="just">
              <a:lnSpc>
                <a:spcPct val="150000"/>
              </a:lnSpc>
            </a:pPr>
            <a:r>
              <a:rPr lang="tr-TR" sz="2400" dirty="0" err="1" smtClean="0"/>
              <a:t>Transistörler</a:t>
            </a:r>
            <a:r>
              <a:rPr lang="tr-TR" sz="2400" dirty="0" smtClean="0"/>
              <a:t> vakum tüplere göre az enerji harcayan, az yer kaplayan ve fazla ısınmayan elektronik devre elemanlarıdır. </a:t>
            </a:r>
          </a:p>
          <a:p>
            <a:pPr algn="just">
              <a:lnSpc>
                <a:spcPct val="150000"/>
              </a:lnSpc>
            </a:pPr>
            <a:endParaRPr lang="tr-TR" sz="2400" dirty="0"/>
          </a:p>
        </p:txBody>
      </p:sp>
      <p:pic>
        <p:nvPicPr>
          <p:cNvPr id="4" name="3 Resim" descr="IBM_7090_computer"/>
          <p:cNvPicPr/>
          <p:nvPr/>
        </p:nvPicPr>
        <p:blipFill>
          <a:blip r:embed="rId3" cstate="print"/>
          <a:srcRect/>
          <a:stretch>
            <a:fillRect/>
          </a:stretch>
        </p:blipFill>
        <p:spPr bwMode="auto">
          <a:xfrm>
            <a:off x="5429256" y="3929067"/>
            <a:ext cx="3714744" cy="2928934"/>
          </a:xfrm>
          <a:prstGeom prst="rect">
            <a:avLst/>
          </a:prstGeom>
          <a:noFill/>
          <a:ln w="9525">
            <a:solidFill>
              <a:schemeClr val="tx1"/>
            </a:solidFill>
            <a:miter lim="800000"/>
            <a:headEnd/>
            <a:tailEnd/>
          </a:ln>
        </p:spPr>
      </p:pic>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lvl="0" algn="ctr"/>
            <a:r>
              <a:rPr lang="tr-TR" b="1" cap="small" dirty="0" smtClean="0"/>
              <a:t>BİLGİSAYAR</a:t>
            </a:r>
            <a:endParaRPr lang="tr-TR" dirty="0"/>
          </a:p>
        </p:txBody>
      </p:sp>
      <p:sp>
        <p:nvSpPr>
          <p:cNvPr id="3" name="2 İçerik Yer Tutucusu"/>
          <p:cNvSpPr>
            <a:spLocks noGrp="1"/>
          </p:cNvSpPr>
          <p:nvPr>
            <p:ph idx="1"/>
          </p:nvPr>
        </p:nvSpPr>
        <p:spPr/>
        <p:txBody>
          <a:bodyPr>
            <a:normAutofit/>
          </a:bodyPr>
          <a:lstStyle/>
          <a:p>
            <a:pPr algn="just">
              <a:lnSpc>
                <a:spcPct val="150000"/>
              </a:lnSpc>
              <a:buNone/>
            </a:pPr>
            <a:r>
              <a:rPr lang="tr-TR" sz="2800" dirty="0" smtClean="0"/>
              <a:t>	Önceden </a:t>
            </a:r>
            <a:r>
              <a:rPr lang="tr-TR" sz="2800" dirty="0" smtClean="0"/>
              <a:t>belleğine yüklenmiş bir yazılıma göre hareket ederek, çok sayıda ve karmaşık mantıksal ve aritmetiksel işlemlerden oluşan, bir işi çok kısa sürede yapıp sonuçlandırabilen, saklayabilen ve istenildiğinde geri getiren aygıtlara bilgisayar denir.</a:t>
            </a:r>
          </a:p>
          <a:p>
            <a:pPr algn="just">
              <a:lnSpc>
                <a:spcPct val="150000"/>
              </a:lnSpc>
              <a:buNone/>
            </a:pPr>
            <a:endParaRPr lang="tr-T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000" b="1" dirty="0" smtClean="0"/>
              <a:t>IBM 360</a:t>
            </a:r>
          </a:p>
          <a:p>
            <a:pPr algn="just">
              <a:lnSpc>
                <a:spcPct val="150000"/>
              </a:lnSpc>
            </a:pPr>
            <a:r>
              <a:rPr lang="tr-TR" sz="2000" dirty="0" smtClean="0"/>
              <a:t>Entegre devre elemanının kullanıldığı ilk bilgisayarlardır. </a:t>
            </a:r>
          </a:p>
          <a:p>
            <a:pPr algn="just">
              <a:lnSpc>
                <a:spcPct val="150000"/>
              </a:lnSpc>
            </a:pPr>
            <a:r>
              <a:rPr lang="tr-TR" sz="2000" dirty="0" smtClean="0"/>
              <a:t>Entegrelerin kullanılması; maliyet azalmasına, bilgisayarın boyutlarının küçülmesinin ve işlem hızının artmasına sebep oldu. </a:t>
            </a:r>
          </a:p>
          <a:p>
            <a:pPr algn="just">
              <a:lnSpc>
                <a:spcPct val="150000"/>
              </a:lnSpc>
            </a:pPr>
            <a:r>
              <a:rPr lang="tr-TR" sz="2000" dirty="0" smtClean="0"/>
              <a:t>Entegrelerin kullanımı ile merkezi işlem birimleri üretilmeye başladı.</a:t>
            </a:r>
            <a:endParaRPr lang="tr-TR" sz="2000" dirty="0"/>
          </a:p>
        </p:txBody>
      </p:sp>
      <p:pic>
        <p:nvPicPr>
          <p:cNvPr id="4" name="3 Resim"/>
          <p:cNvPicPr/>
          <p:nvPr/>
        </p:nvPicPr>
        <p:blipFill>
          <a:blip r:embed="rId3" cstate="print"/>
          <a:srcRect/>
          <a:stretch>
            <a:fillRect/>
          </a:stretch>
        </p:blipFill>
        <p:spPr bwMode="auto">
          <a:xfrm>
            <a:off x="5929322" y="4000528"/>
            <a:ext cx="3143240" cy="2928934"/>
          </a:xfrm>
          <a:prstGeom prst="rect">
            <a:avLst/>
          </a:prstGeom>
          <a:noFill/>
          <a:ln w="9525">
            <a:solidFill>
              <a:schemeClr val="tx1"/>
            </a:solidFill>
            <a:miter lim="800000"/>
            <a:headEnd/>
            <a:tailEnd/>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pPr algn="just">
              <a:lnSpc>
                <a:spcPct val="150000"/>
              </a:lnSpc>
              <a:buNone/>
            </a:pPr>
            <a:r>
              <a:rPr lang="tr-TR" sz="2800" b="1" dirty="0" smtClean="0"/>
              <a:t>INTEL 4004 MIKRO İŞLEMCİSİ</a:t>
            </a:r>
          </a:p>
          <a:p>
            <a:pPr algn="just">
              <a:lnSpc>
                <a:spcPct val="150000"/>
              </a:lnSpc>
            </a:pPr>
            <a:r>
              <a:rPr lang="tr-TR" sz="2800" dirty="0" smtClean="0"/>
              <a:t>Entegrelerin birleştirilmesiyle oluşturulan ilk merkezi işlem birimi sayılabilir. </a:t>
            </a:r>
          </a:p>
          <a:p>
            <a:pPr algn="just">
              <a:lnSpc>
                <a:spcPct val="150000"/>
              </a:lnSpc>
            </a:pPr>
            <a:r>
              <a:rPr lang="tr-TR" sz="2800" dirty="0" smtClean="0"/>
              <a:t>Entegreler birleştirilerek </a:t>
            </a:r>
            <a:r>
              <a:rPr lang="tr-TR" sz="2800" dirty="0" err="1" smtClean="0"/>
              <a:t>chipler</a:t>
            </a:r>
            <a:r>
              <a:rPr lang="tr-TR" sz="2800" dirty="0" smtClean="0"/>
              <a:t> üretilmeye başlandı.</a:t>
            </a:r>
            <a:endParaRPr lang="tr-TR" sz="2800" dirty="0"/>
          </a:p>
        </p:txBody>
      </p:sp>
      <p:pic>
        <p:nvPicPr>
          <p:cNvPr id="4" name="3 Resim" descr="http://www.extremetech.com/wp-content/uploads/2011/11/intel-4004-gold-pins.jpg"/>
          <p:cNvPicPr/>
          <p:nvPr/>
        </p:nvPicPr>
        <p:blipFill>
          <a:blip r:embed="rId3" cstate="print"/>
          <a:srcRect/>
          <a:stretch>
            <a:fillRect/>
          </a:stretch>
        </p:blipFill>
        <p:spPr bwMode="auto">
          <a:xfrm>
            <a:off x="5643571" y="4714885"/>
            <a:ext cx="3500430" cy="2143116"/>
          </a:xfrm>
          <a:prstGeom prst="rect">
            <a:avLst/>
          </a:prstGeom>
          <a:noFill/>
          <a:ln w="9525">
            <a:solidFill>
              <a:schemeClr val="tx1"/>
            </a:solidFill>
            <a:miter lim="800000"/>
            <a:headEnd/>
            <a:tailEnd/>
          </a:ln>
        </p:spPr>
      </p:pic>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800" b="1" dirty="0" smtClean="0"/>
              <a:t>APPLE I</a:t>
            </a:r>
          </a:p>
          <a:p>
            <a:pPr algn="just">
              <a:lnSpc>
                <a:spcPct val="150000"/>
              </a:lnSpc>
            </a:pPr>
            <a:r>
              <a:rPr lang="tr-TR" sz="2800" dirty="0" smtClean="0"/>
              <a:t>İki üniversite öğrencisi tarafından 1975 yılında piyasaya çıkarılan APPLE I, bir evin garajında üretilmiştir. Klavye ve monitör bulunmuyordu. </a:t>
            </a:r>
          </a:p>
          <a:p>
            <a:pPr algn="just">
              <a:lnSpc>
                <a:spcPct val="150000"/>
              </a:lnSpc>
            </a:pPr>
            <a:endParaRPr lang="tr-TR" sz="2800" dirty="0"/>
          </a:p>
        </p:txBody>
      </p:sp>
      <p:pic>
        <p:nvPicPr>
          <p:cNvPr id="4" name="3 Resim" descr="https://upload.wikimedia.org/wikipedia/commons/6/68/Original_1976_Apple_1_Computer_In_A_Briefcase.JPG"/>
          <p:cNvPicPr/>
          <p:nvPr/>
        </p:nvPicPr>
        <p:blipFill>
          <a:blip r:embed="rId3" cstate="print"/>
          <a:srcRect/>
          <a:stretch>
            <a:fillRect/>
          </a:stretch>
        </p:blipFill>
        <p:spPr bwMode="auto">
          <a:xfrm>
            <a:off x="4429124" y="4000504"/>
            <a:ext cx="4714876" cy="2857496"/>
          </a:xfrm>
          <a:prstGeom prst="rect">
            <a:avLst/>
          </a:prstGeom>
          <a:noFill/>
          <a:ln w="9525">
            <a:solidFill>
              <a:schemeClr val="tx1"/>
            </a:solidFill>
            <a:miter lim="800000"/>
            <a:headEnd/>
            <a:tailEnd/>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lgn="just">
              <a:lnSpc>
                <a:spcPct val="150000"/>
              </a:lnSpc>
              <a:buNone/>
            </a:pPr>
            <a:r>
              <a:rPr lang="tr-TR" b="1" dirty="0" smtClean="0"/>
              <a:t>IBM PC</a:t>
            </a:r>
          </a:p>
          <a:p>
            <a:pPr algn="just">
              <a:lnSpc>
                <a:spcPct val="150000"/>
              </a:lnSpc>
            </a:pPr>
            <a:r>
              <a:rPr lang="tr-TR" dirty="0" smtClean="0"/>
              <a:t>IBM firması ilk kişisel bilgisayarını 1981 yılında piyasaya sürdü. </a:t>
            </a:r>
          </a:p>
          <a:p>
            <a:pPr algn="just">
              <a:lnSpc>
                <a:spcPct val="150000"/>
              </a:lnSpc>
            </a:pPr>
            <a:endParaRPr lang="tr-TR" dirty="0"/>
          </a:p>
        </p:txBody>
      </p:sp>
      <p:pic>
        <p:nvPicPr>
          <p:cNvPr id="4" name="3 Resim" descr="http://www.extremetech.com/wp-content/uploads/2011/08/ibm-pc.jpg"/>
          <p:cNvPicPr/>
          <p:nvPr/>
        </p:nvPicPr>
        <p:blipFill>
          <a:blip r:embed="rId3" cstate="print"/>
          <a:srcRect/>
          <a:stretch>
            <a:fillRect/>
          </a:stretch>
        </p:blipFill>
        <p:spPr bwMode="auto">
          <a:xfrm>
            <a:off x="4460061" y="3742660"/>
            <a:ext cx="4683939" cy="3115340"/>
          </a:xfrm>
          <a:prstGeom prst="rect">
            <a:avLst/>
          </a:prstGeom>
          <a:noFill/>
          <a:ln w="9525">
            <a:solidFill>
              <a:schemeClr val="tx1"/>
            </a:solidFill>
            <a:miter lim="800000"/>
            <a:headEnd/>
            <a:tailEnd/>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pPr algn="just">
              <a:lnSpc>
                <a:spcPct val="160000"/>
              </a:lnSpc>
              <a:buNone/>
            </a:pPr>
            <a:r>
              <a:rPr lang="tr-TR" b="1" dirty="0" smtClean="0"/>
              <a:t>Bilgisayarın Geçirdiği Evreler</a:t>
            </a:r>
          </a:p>
          <a:p>
            <a:pPr algn="just">
              <a:lnSpc>
                <a:spcPct val="160000"/>
              </a:lnSpc>
              <a:buNone/>
            </a:pPr>
            <a:r>
              <a:rPr lang="tr-TR" b="1" dirty="0" smtClean="0"/>
              <a:t>Birinci Kuşak (Vakum Tüplü) Bilgisayarlar (1946-1959) </a:t>
            </a:r>
            <a:endParaRPr lang="tr-TR" dirty="0" smtClean="0"/>
          </a:p>
          <a:p>
            <a:pPr algn="just">
              <a:lnSpc>
                <a:spcPct val="160000"/>
              </a:lnSpc>
              <a:buNone/>
            </a:pPr>
            <a:r>
              <a:rPr lang="tr-TR" dirty="0" smtClean="0"/>
              <a:t>Bu kuşağın temel özellikleri şunlardır: </a:t>
            </a:r>
          </a:p>
          <a:p>
            <a:pPr algn="just">
              <a:lnSpc>
                <a:spcPct val="160000"/>
              </a:lnSpc>
            </a:pPr>
            <a:r>
              <a:rPr lang="tr-TR" dirty="0" smtClean="0"/>
              <a:t>İşlemci olarak çok büyük vakum tüpleri kullanılırdı </a:t>
            </a:r>
          </a:p>
          <a:p>
            <a:pPr algn="just">
              <a:lnSpc>
                <a:spcPct val="160000"/>
              </a:lnSpc>
            </a:pPr>
            <a:r>
              <a:rPr lang="tr-TR" dirty="0" smtClean="0"/>
              <a:t>Fazla enerji harcarlardı </a:t>
            </a:r>
          </a:p>
          <a:p>
            <a:pPr algn="just">
              <a:lnSpc>
                <a:spcPct val="160000"/>
              </a:lnSpc>
            </a:pPr>
            <a:r>
              <a:rPr lang="tr-TR" dirty="0" smtClean="0"/>
              <a:t>Çevreye fazla ısı yayarlardı </a:t>
            </a:r>
          </a:p>
          <a:p>
            <a:pPr algn="just">
              <a:lnSpc>
                <a:spcPct val="160000"/>
              </a:lnSpc>
            </a:pPr>
            <a:r>
              <a:rPr lang="tr-TR" dirty="0" smtClean="0"/>
              <a:t>Veri programlarını ana belleklerinde tutarlardı </a:t>
            </a:r>
          </a:p>
          <a:p>
            <a:pPr algn="just">
              <a:lnSpc>
                <a:spcPct val="160000"/>
              </a:lnSpc>
            </a:pPr>
            <a:r>
              <a:rPr lang="tr-TR" dirty="0" smtClean="0"/>
              <a:t>Saklama aracı olarak manyetik teyp kullanılırdı </a:t>
            </a:r>
          </a:p>
          <a:p>
            <a:pPr algn="just">
              <a:lnSpc>
                <a:spcPct val="160000"/>
              </a:lnSpc>
            </a:pPr>
            <a:r>
              <a:rPr lang="tr-TR" dirty="0" smtClean="0"/>
              <a:t>Programlar fazla detay gerektiren makine dilinde yazılırdı.</a:t>
            </a:r>
          </a:p>
          <a:p>
            <a:pPr algn="just">
              <a:lnSpc>
                <a:spcPct val="160000"/>
              </a:lnSpc>
              <a:buNone/>
            </a:pPr>
            <a:endParaRPr lang="tr-TR" dirty="0"/>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435608" y="1447800"/>
            <a:ext cx="7498080" cy="5124472"/>
          </a:xfrm>
        </p:spPr>
        <p:txBody>
          <a:bodyPr>
            <a:normAutofit fontScale="77500" lnSpcReduction="20000"/>
          </a:bodyPr>
          <a:lstStyle/>
          <a:p>
            <a:pPr algn="just">
              <a:lnSpc>
                <a:spcPct val="160000"/>
              </a:lnSpc>
              <a:buNone/>
            </a:pPr>
            <a:r>
              <a:rPr lang="tr-TR" b="1" dirty="0" smtClean="0"/>
              <a:t>İkinci Kuşak (</a:t>
            </a:r>
            <a:r>
              <a:rPr lang="tr-TR" b="1" dirty="0" err="1" smtClean="0"/>
              <a:t>Transistörlü</a:t>
            </a:r>
            <a:r>
              <a:rPr lang="tr-TR" b="1" dirty="0" smtClean="0"/>
              <a:t>) Bilgisayarlar (1959-1964) </a:t>
            </a:r>
            <a:endParaRPr lang="tr-TR" dirty="0" smtClean="0"/>
          </a:p>
          <a:p>
            <a:pPr algn="just">
              <a:lnSpc>
                <a:spcPct val="160000"/>
              </a:lnSpc>
              <a:buNone/>
            </a:pPr>
            <a:r>
              <a:rPr lang="tr-TR" dirty="0" smtClean="0"/>
              <a:t>Bu kuşağın temel özellikleri şunlardır: </a:t>
            </a:r>
          </a:p>
          <a:p>
            <a:pPr algn="just">
              <a:lnSpc>
                <a:spcPct val="160000"/>
              </a:lnSpc>
            </a:pPr>
            <a:r>
              <a:rPr lang="tr-TR" dirty="0" smtClean="0"/>
              <a:t>İşlemci olarak vakum tüpleri kullanılırdı </a:t>
            </a:r>
          </a:p>
          <a:p>
            <a:pPr algn="just">
              <a:lnSpc>
                <a:spcPct val="160000"/>
              </a:lnSpc>
            </a:pPr>
            <a:r>
              <a:rPr lang="tr-TR" dirty="0" smtClean="0"/>
              <a:t>Ortalama 10.000 </a:t>
            </a:r>
            <a:r>
              <a:rPr lang="tr-TR" dirty="0" err="1" smtClean="0"/>
              <a:t>transistör</a:t>
            </a:r>
            <a:r>
              <a:rPr lang="tr-TR" dirty="0" smtClean="0"/>
              <a:t> ile çalışırlardı </a:t>
            </a:r>
          </a:p>
          <a:p>
            <a:pPr algn="just">
              <a:lnSpc>
                <a:spcPct val="160000"/>
              </a:lnSpc>
            </a:pPr>
            <a:r>
              <a:rPr lang="tr-TR" dirty="0" smtClean="0"/>
              <a:t>Az enerji kullanırlardı </a:t>
            </a:r>
          </a:p>
          <a:p>
            <a:pPr algn="just">
              <a:lnSpc>
                <a:spcPct val="160000"/>
              </a:lnSpc>
            </a:pPr>
            <a:r>
              <a:rPr lang="tr-TR" dirty="0" smtClean="0"/>
              <a:t>Daha az ısı yayarlardı</a:t>
            </a:r>
          </a:p>
          <a:p>
            <a:pPr algn="just">
              <a:lnSpc>
                <a:spcPct val="160000"/>
              </a:lnSpc>
            </a:pPr>
            <a:r>
              <a:rPr lang="tr-TR" dirty="0" err="1" smtClean="0"/>
              <a:t>Transistörler</a:t>
            </a:r>
            <a:r>
              <a:rPr lang="tr-TR" dirty="0" smtClean="0"/>
              <a:t> tablolar üzerine el ile monte edilirdi </a:t>
            </a:r>
          </a:p>
          <a:p>
            <a:pPr algn="just">
              <a:lnSpc>
                <a:spcPct val="160000"/>
              </a:lnSpc>
              <a:buNone/>
            </a:pPr>
            <a:endParaRPr lang="tr-TR" dirty="0"/>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435608" y="1447800"/>
            <a:ext cx="7498080" cy="5195910"/>
          </a:xfrm>
        </p:spPr>
        <p:txBody>
          <a:bodyPr>
            <a:normAutofit/>
          </a:bodyPr>
          <a:lstStyle/>
          <a:p>
            <a:pPr algn="just">
              <a:lnSpc>
                <a:spcPct val="160000"/>
              </a:lnSpc>
              <a:buNone/>
            </a:pPr>
            <a:r>
              <a:rPr lang="tr-TR" sz="2400" b="1" dirty="0" smtClean="0"/>
              <a:t>Üçüncü Kuşak (Entegre Devreli) Bilgisayarlar (1964-1970)</a:t>
            </a:r>
            <a:endParaRPr lang="tr-TR" sz="2400" dirty="0" smtClean="0"/>
          </a:p>
          <a:p>
            <a:pPr algn="just">
              <a:lnSpc>
                <a:spcPct val="160000"/>
              </a:lnSpc>
              <a:buNone/>
            </a:pPr>
            <a:r>
              <a:rPr lang="tr-TR" sz="2400" dirty="0" smtClean="0"/>
              <a:t>Bu kuşağın temel özellikleri şunlardır: </a:t>
            </a:r>
          </a:p>
          <a:p>
            <a:pPr algn="just">
              <a:lnSpc>
                <a:spcPct val="160000"/>
              </a:lnSpc>
            </a:pPr>
            <a:r>
              <a:rPr lang="tr-TR" sz="2400" dirty="0" smtClean="0"/>
              <a:t>İşlemci olarak entegre devreler kullanılırdı </a:t>
            </a:r>
          </a:p>
          <a:p>
            <a:pPr algn="just">
              <a:lnSpc>
                <a:spcPct val="160000"/>
              </a:lnSpc>
            </a:pPr>
            <a:r>
              <a:rPr lang="tr-TR" sz="2400" dirty="0" smtClean="0"/>
              <a:t>Düşük maliyet ile yüksek güvenirlik sağlanmaya başlandı </a:t>
            </a:r>
          </a:p>
          <a:p>
            <a:pPr algn="just">
              <a:lnSpc>
                <a:spcPct val="160000"/>
              </a:lnSpc>
            </a:pPr>
            <a:r>
              <a:rPr lang="tr-TR" sz="2400" dirty="0" smtClean="0"/>
              <a:t>Manyetik diskler kullanılmaya başlandı 	</a:t>
            </a:r>
          </a:p>
          <a:p>
            <a:pPr algn="just">
              <a:lnSpc>
                <a:spcPct val="160000"/>
              </a:lnSpc>
            </a:pPr>
            <a:r>
              <a:rPr lang="tr-TR" sz="2400" dirty="0" smtClean="0"/>
              <a:t>Program ve veriler ihtiyaç duyulduğu sürece saklanabiliyordu </a:t>
            </a:r>
          </a:p>
          <a:p>
            <a:pPr algn="just">
              <a:lnSpc>
                <a:spcPct val="160000"/>
              </a:lnSpc>
              <a:buNone/>
            </a:pPr>
            <a:endParaRPr lang="tr-TR" sz="2400" dirty="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435608" y="1447800"/>
            <a:ext cx="7498080" cy="5124472"/>
          </a:xfrm>
        </p:spPr>
        <p:txBody>
          <a:bodyPr>
            <a:normAutofit fontScale="62500" lnSpcReduction="20000"/>
          </a:bodyPr>
          <a:lstStyle/>
          <a:p>
            <a:pPr algn="just">
              <a:lnSpc>
                <a:spcPct val="160000"/>
              </a:lnSpc>
              <a:buNone/>
            </a:pPr>
            <a:r>
              <a:rPr lang="tr-TR" b="1" dirty="0" smtClean="0"/>
              <a:t>Dördüncü Kuşak (Mikroişlemcili) Bilgisayarlar (1970-?) </a:t>
            </a:r>
            <a:endParaRPr lang="tr-TR" dirty="0" smtClean="0"/>
          </a:p>
          <a:p>
            <a:pPr algn="just">
              <a:lnSpc>
                <a:spcPct val="160000"/>
              </a:lnSpc>
              <a:buNone/>
            </a:pPr>
            <a:r>
              <a:rPr lang="tr-TR" dirty="0" smtClean="0"/>
              <a:t>Bu kuşağın temel özellikleri şunlardır: </a:t>
            </a:r>
          </a:p>
          <a:p>
            <a:pPr algn="just">
              <a:lnSpc>
                <a:spcPct val="160000"/>
              </a:lnSpc>
            </a:pPr>
            <a:r>
              <a:rPr lang="tr-TR" dirty="0" smtClean="0"/>
              <a:t>Mikroişlemcilerle daha hızlı işlemler yapılmaktadır </a:t>
            </a:r>
          </a:p>
          <a:p>
            <a:pPr algn="just">
              <a:lnSpc>
                <a:spcPct val="160000"/>
              </a:lnSpc>
            </a:pPr>
            <a:r>
              <a:rPr lang="tr-TR" dirty="0" smtClean="0"/>
              <a:t>Daha fazla bilgi ve program saklanabilen disk ve CD'ler kullanılabilmektedir </a:t>
            </a:r>
          </a:p>
          <a:p>
            <a:pPr algn="just">
              <a:lnSpc>
                <a:spcPct val="160000"/>
              </a:lnSpc>
            </a:pPr>
            <a:r>
              <a:rPr lang="tr-TR" dirty="0" smtClean="0"/>
              <a:t>Yapay zekâ kavramı hayata geçirilmiştir </a:t>
            </a:r>
          </a:p>
          <a:p>
            <a:pPr algn="just">
              <a:lnSpc>
                <a:spcPct val="160000"/>
              </a:lnSpc>
            </a:pPr>
            <a:r>
              <a:rPr lang="tr-TR" dirty="0" smtClean="0"/>
              <a:t>Ağ sistemleri oluşturulup bilgisayarlar arasında iletişim sağlanabildi </a:t>
            </a:r>
          </a:p>
          <a:p>
            <a:pPr algn="just">
              <a:lnSpc>
                <a:spcPct val="160000"/>
              </a:lnSpc>
            </a:pPr>
            <a:r>
              <a:rPr lang="tr-TR" dirty="0" smtClean="0"/>
              <a:t>Bilgisayarlar fiziksel olarak küçülerek kullanışlı ve taşınabilir hale geldi </a:t>
            </a:r>
          </a:p>
          <a:p>
            <a:pPr algn="just">
              <a:lnSpc>
                <a:spcPct val="160000"/>
              </a:lnSpc>
              <a:buNone/>
            </a:pPr>
            <a:endParaRPr lang="tr-TR"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pPr algn="just">
              <a:lnSpc>
                <a:spcPct val="170000"/>
              </a:lnSpc>
              <a:buNone/>
            </a:pPr>
            <a:r>
              <a:rPr lang="tr-TR" b="1" dirty="0" smtClean="0"/>
              <a:t>Beşinci Kuşak (Yapay Zekâlı) Bilgisayarlar (1990-?) </a:t>
            </a:r>
            <a:endParaRPr lang="tr-TR" dirty="0" smtClean="0"/>
          </a:p>
          <a:p>
            <a:pPr algn="just">
              <a:lnSpc>
                <a:spcPct val="170000"/>
              </a:lnSpc>
              <a:buNone/>
            </a:pPr>
            <a:r>
              <a:rPr lang="tr-TR" dirty="0" smtClean="0"/>
              <a:t>Bu kuşaktaki bilgisayarlardan beklenen hedefler şunlardır: </a:t>
            </a:r>
          </a:p>
          <a:p>
            <a:pPr algn="just">
              <a:lnSpc>
                <a:spcPct val="170000"/>
              </a:lnSpc>
            </a:pPr>
            <a:r>
              <a:rPr lang="tr-TR" dirty="0" smtClean="0"/>
              <a:t>Üretkenliğin düşük olduğu alanlarda, üretkenliği arttırmak amacıyla pratik metotlar geliştirmek </a:t>
            </a:r>
          </a:p>
          <a:p>
            <a:pPr algn="just">
              <a:lnSpc>
                <a:spcPct val="170000"/>
              </a:lnSpc>
            </a:pPr>
            <a:r>
              <a:rPr lang="tr-TR" dirty="0" smtClean="0"/>
              <a:t>Kalkınmada ve gelişmede, uluslar arası dayanışmaya katkıda bulunmak </a:t>
            </a:r>
          </a:p>
          <a:p>
            <a:pPr algn="just">
              <a:lnSpc>
                <a:spcPct val="170000"/>
              </a:lnSpc>
            </a:pPr>
            <a:r>
              <a:rPr lang="tr-TR" dirty="0" smtClean="0"/>
              <a:t>Enerji ve kaynak tasarrufunda bulunmak </a:t>
            </a:r>
          </a:p>
          <a:p>
            <a:pPr algn="just">
              <a:lnSpc>
                <a:spcPct val="170000"/>
              </a:lnSpc>
            </a:pPr>
            <a:r>
              <a:rPr lang="tr-TR" dirty="0" smtClean="0"/>
              <a:t>Toplumun sorunlarına pratik çareler bularak, toplumsal huzur ve güvenin sağlanmasında katkıda bulunmak.</a:t>
            </a:r>
          </a:p>
          <a:p>
            <a:pPr algn="just">
              <a:lnSpc>
                <a:spcPct val="170000"/>
              </a:lnSpc>
              <a:buNone/>
            </a:pPr>
            <a:endParaRPr lang="tr-TR" dirty="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TEŞEKKÜRLER</a:t>
            </a:r>
            <a:endParaRPr lang="tr-TR" dirty="0"/>
          </a:p>
        </p:txBody>
      </p:sp>
      <p:sp>
        <p:nvSpPr>
          <p:cNvPr id="3" name="2 İçerik Yer Tutucusu"/>
          <p:cNvSpPr>
            <a:spLocks noGrp="1"/>
          </p:cNvSpPr>
          <p:nvPr>
            <p:ph idx="1"/>
          </p:nvPr>
        </p:nvSpPr>
        <p:spPr/>
        <p:txBody>
          <a:bodyPr/>
          <a:lstStyle/>
          <a:p>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Bilgisayarın çalışma mantığı</a:t>
            </a:r>
            <a:endParaRPr lang="tr-TR" dirty="0"/>
          </a:p>
        </p:txBody>
      </p:sp>
      <p:pic>
        <p:nvPicPr>
          <p:cNvPr id="5" name="Picture 1" descr="https://upload.wikimedia.org/wikipedia/commons/2/26/BilgisayarMimarisi2.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979712" y="2708920"/>
            <a:ext cx="5472608" cy="3168352"/>
          </a:xfrm>
          <a:prstGeom prst="rect">
            <a:avLst/>
          </a:prstGeom>
          <a:effectLst>
            <a:glow rad="63500">
              <a:schemeClr val="tx1">
                <a:alpha val="40000"/>
              </a:schemeClr>
            </a:glow>
            <a:outerShdw blurRad="50800" dist="50800" dir="5400000" algn="ctr" rotWithShape="0">
              <a:schemeClr val="bg1"/>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435608" y="1447800"/>
            <a:ext cx="7498080" cy="5410200"/>
          </a:xfrm>
        </p:spPr>
        <p:txBody>
          <a:bodyPr>
            <a:normAutofit/>
          </a:bodyPr>
          <a:lstStyle/>
          <a:p>
            <a:pPr algn="just">
              <a:lnSpc>
                <a:spcPct val="170000"/>
              </a:lnSpc>
              <a:buNone/>
            </a:pPr>
            <a:r>
              <a:rPr lang="tr-TR" sz="1600" dirty="0" smtClean="0"/>
              <a:t>Bilgisayarın çalışma yapısını 4 ana başlık altında toplayabiliriz;</a:t>
            </a:r>
          </a:p>
          <a:p>
            <a:pPr lvl="0" algn="just">
              <a:lnSpc>
                <a:spcPct val="170000"/>
              </a:lnSpc>
            </a:pPr>
            <a:r>
              <a:rPr lang="tr-TR" sz="1600" b="1" dirty="0" smtClean="0"/>
              <a:t>Bilgi Girişi :</a:t>
            </a:r>
            <a:endParaRPr lang="tr-TR" sz="1600" dirty="0" smtClean="0"/>
          </a:p>
          <a:p>
            <a:pPr algn="just">
              <a:lnSpc>
                <a:spcPct val="170000"/>
              </a:lnSpc>
              <a:buNone/>
            </a:pPr>
            <a:r>
              <a:rPr lang="tr-TR" sz="1600" dirty="0" smtClean="0"/>
              <a:t>	Bilgisayara </a:t>
            </a:r>
            <a:r>
              <a:rPr lang="tr-TR" sz="1600" dirty="0" smtClean="0"/>
              <a:t>dış ortamdan veri girilmesini sağlayan birimlerdir. </a:t>
            </a:r>
            <a:endParaRPr lang="tr-TR" sz="1600" dirty="0" smtClean="0"/>
          </a:p>
          <a:p>
            <a:pPr lvl="0" algn="just">
              <a:lnSpc>
                <a:spcPct val="170000"/>
              </a:lnSpc>
            </a:pPr>
            <a:r>
              <a:rPr lang="tr-TR" sz="1600" b="1" dirty="0" smtClean="0"/>
              <a:t>Bilginin Saklanması: </a:t>
            </a:r>
            <a:endParaRPr lang="tr-TR" sz="1600" dirty="0" smtClean="0"/>
          </a:p>
          <a:p>
            <a:pPr algn="just">
              <a:lnSpc>
                <a:spcPct val="170000"/>
              </a:lnSpc>
              <a:buNone/>
            </a:pPr>
            <a:r>
              <a:rPr lang="tr-TR" sz="1600" dirty="0" smtClean="0"/>
              <a:t>	Bilgilerin </a:t>
            </a:r>
            <a:r>
              <a:rPr lang="tr-TR" sz="1600" dirty="0" smtClean="0"/>
              <a:t>kalıcı ya da geçici olarak saklandığı ortamlardır. Üzerine kaydedilen bilgileri kalıcı olarak saklayan bellek Sabit Disk (</a:t>
            </a:r>
            <a:r>
              <a:rPr lang="tr-TR" sz="1600" dirty="0" err="1" smtClean="0"/>
              <a:t>Harddisk</a:t>
            </a:r>
            <a:r>
              <a:rPr lang="tr-TR" sz="1600" dirty="0" smtClean="0"/>
              <a:t>) </a:t>
            </a:r>
            <a:r>
              <a:rPr lang="tr-TR" sz="1600" dirty="0" smtClean="0"/>
              <a:t>tir.</a:t>
            </a:r>
          </a:p>
          <a:p>
            <a:pPr lvl="0" algn="just">
              <a:lnSpc>
                <a:spcPct val="170000"/>
              </a:lnSpc>
            </a:pPr>
            <a:r>
              <a:rPr lang="tr-TR" sz="1600" b="1" dirty="0" smtClean="0"/>
              <a:t>Bilginin İşlenmesi: </a:t>
            </a:r>
            <a:endParaRPr lang="tr-TR" sz="1600" dirty="0" smtClean="0"/>
          </a:p>
          <a:p>
            <a:pPr algn="just">
              <a:lnSpc>
                <a:spcPct val="170000"/>
              </a:lnSpc>
              <a:buNone/>
            </a:pPr>
            <a:r>
              <a:rPr lang="tr-TR" sz="1600" dirty="0" smtClean="0"/>
              <a:t>	Merkezi </a:t>
            </a:r>
            <a:r>
              <a:rPr lang="tr-TR" sz="1600" dirty="0" smtClean="0"/>
              <a:t>İşlem Birimi (CPU): Bilgisayarın beynidir. Bilgisayar içindeki bütün işlemler CPU’da yapılır. </a:t>
            </a:r>
            <a:endParaRPr lang="tr-TR" sz="1600" dirty="0" smtClean="0"/>
          </a:p>
          <a:p>
            <a:pPr algn="just">
              <a:lnSpc>
                <a:spcPct val="170000"/>
              </a:lnSpc>
            </a:pPr>
            <a:r>
              <a:rPr lang="tr-TR" sz="1600" b="1" dirty="0" smtClean="0"/>
              <a:t>Bilginin Çıkışı: </a:t>
            </a:r>
            <a:endParaRPr lang="tr-TR" sz="1600" dirty="0" smtClean="0"/>
          </a:p>
          <a:p>
            <a:pPr algn="just">
              <a:lnSpc>
                <a:spcPct val="170000"/>
              </a:lnSpc>
              <a:buNone/>
            </a:pPr>
            <a:r>
              <a:rPr lang="tr-TR" sz="1600" dirty="0" smtClean="0"/>
              <a:t>	Bilgisayar </a:t>
            </a:r>
            <a:r>
              <a:rPr lang="tr-TR" sz="1600" dirty="0" smtClean="0"/>
              <a:t>ortamında işlenen verilerin dış ortama aktarılmasını sağlayan birimlerdir. </a:t>
            </a:r>
            <a:endParaRPr lang="tr-T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buNone/>
            </a:pPr>
            <a:r>
              <a:rPr lang="tr-TR" sz="2400" b="1" dirty="0" smtClean="0"/>
              <a:t>Bit-</a:t>
            </a:r>
            <a:r>
              <a:rPr lang="tr-TR" sz="2400" b="1" dirty="0" err="1" smtClean="0"/>
              <a:t>Byte</a:t>
            </a:r>
            <a:r>
              <a:rPr lang="tr-TR" sz="2400" b="1" dirty="0" smtClean="0"/>
              <a:t> Kavramları</a:t>
            </a:r>
            <a:endParaRPr lang="tr-TR" sz="2400" dirty="0" smtClean="0"/>
          </a:p>
          <a:p>
            <a:pPr algn="just">
              <a:lnSpc>
                <a:spcPct val="150000"/>
              </a:lnSpc>
              <a:buNone/>
            </a:pPr>
            <a:r>
              <a:rPr lang="tr-TR" sz="2400" dirty="0" smtClean="0"/>
              <a:t>	Bit</a:t>
            </a:r>
            <a:r>
              <a:rPr lang="tr-TR" sz="2400" dirty="0" smtClean="0"/>
              <a:t>: Bilgisayarda en küçük bellek büyüklüğüdür.</a:t>
            </a:r>
          </a:p>
          <a:p>
            <a:pPr algn="just">
              <a:lnSpc>
                <a:spcPct val="150000"/>
              </a:lnSpc>
              <a:buNone/>
            </a:pPr>
            <a:r>
              <a:rPr lang="tr-TR" sz="2400" dirty="0" smtClean="0"/>
              <a:t>	</a:t>
            </a:r>
            <a:r>
              <a:rPr lang="tr-TR" sz="2400" dirty="0" err="1" smtClean="0"/>
              <a:t>Byte</a:t>
            </a:r>
            <a:r>
              <a:rPr lang="tr-TR" sz="2400" dirty="0" smtClean="0"/>
              <a:t>: 8 bitin bir araya gelmesiyle oluşur. Sabit disk, CD, DVD ve </a:t>
            </a:r>
            <a:r>
              <a:rPr lang="tr-TR" sz="2400" dirty="0" err="1" smtClean="0"/>
              <a:t>flashların</a:t>
            </a:r>
            <a:r>
              <a:rPr lang="tr-TR" sz="2400" dirty="0" smtClean="0"/>
              <a:t> kapasitesi bu birimle ölçülür. Büyüklüğüne göre  kilo, mega gibi ön ekler alabilirler.</a:t>
            </a:r>
          </a:p>
          <a:p>
            <a:pPr algn="just">
              <a:lnSpc>
                <a:spcPct val="150000"/>
              </a:lnSpc>
              <a:buNone/>
            </a:pPr>
            <a:endParaRPr lang="tr-TR" sz="2400" dirty="0"/>
          </a:p>
        </p:txBody>
      </p:sp>
      <p:pic>
        <p:nvPicPr>
          <p:cNvPr id="4" name="Picture 2"/>
          <p:cNvPicPr/>
          <p:nvPr/>
        </p:nvPicPr>
        <p:blipFill>
          <a:blip r:embed="rId2" cstate="print"/>
          <a:stretch>
            <a:fillRect/>
          </a:stretch>
        </p:blipFill>
        <p:spPr>
          <a:xfrm>
            <a:off x="4932040" y="4797152"/>
            <a:ext cx="4067944" cy="1916832"/>
          </a:xfrm>
          <a:prstGeom prst="rect">
            <a:avLst/>
          </a:prstGeom>
          <a:effectLst>
            <a:glow rad="63500">
              <a:schemeClr val="tx1">
                <a:alpha val="40000"/>
              </a:schemeClr>
            </a:glow>
            <a:outerShdw blurRad="50800" dist="50800" dir="5400000" algn="ctr" rotWithShape="0">
              <a:schemeClr val="bg1"/>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62500" lnSpcReduction="20000"/>
          </a:bodyPr>
          <a:lstStyle/>
          <a:p>
            <a:pPr algn="just">
              <a:lnSpc>
                <a:spcPct val="170000"/>
              </a:lnSpc>
              <a:buNone/>
            </a:pPr>
            <a:r>
              <a:rPr lang="tr-TR" b="1" dirty="0" smtClean="0"/>
              <a:t>Kullanım Alanlarına Göre Bilgisayar Çeşitleri;</a:t>
            </a:r>
            <a:endParaRPr lang="tr-TR" dirty="0" smtClean="0"/>
          </a:p>
          <a:p>
            <a:pPr algn="just">
              <a:lnSpc>
                <a:spcPct val="170000"/>
              </a:lnSpc>
            </a:pPr>
            <a:r>
              <a:rPr lang="tr-TR" b="1" dirty="0" smtClean="0"/>
              <a:t>Özel </a:t>
            </a:r>
            <a:r>
              <a:rPr lang="tr-TR" b="1" dirty="0" smtClean="0"/>
              <a:t>Amaçlı Bilgisayarlar</a:t>
            </a:r>
            <a:endParaRPr lang="tr-TR" dirty="0" smtClean="0"/>
          </a:p>
          <a:p>
            <a:pPr algn="just">
              <a:lnSpc>
                <a:spcPct val="170000"/>
              </a:lnSpc>
              <a:buNone/>
            </a:pPr>
            <a:r>
              <a:rPr lang="tr-TR" dirty="0" smtClean="0"/>
              <a:t>	Özel </a:t>
            </a:r>
            <a:r>
              <a:rPr lang="tr-TR" dirty="0" smtClean="0"/>
              <a:t>bir amaç için tasarlanmış ve sadece o alanda hizmet veren bilgisayar türleridir. Örneğin; bulaşık </a:t>
            </a:r>
            <a:r>
              <a:rPr lang="tr-TR" dirty="0" err="1" smtClean="0"/>
              <a:t>makinası</a:t>
            </a:r>
            <a:r>
              <a:rPr lang="tr-TR" dirty="0" smtClean="0"/>
              <a:t>, müzik seti gibi.</a:t>
            </a:r>
          </a:p>
          <a:p>
            <a:pPr algn="just">
              <a:lnSpc>
                <a:spcPct val="170000"/>
              </a:lnSpc>
            </a:pPr>
            <a:r>
              <a:rPr lang="tr-TR" b="1" dirty="0" smtClean="0"/>
              <a:t>Genel Amaçlı </a:t>
            </a:r>
            <a:r>
              <a:rPr lang="tr-TR" b="1" dirty="0" smtClean="0"/>
              <a:t>Bilgisayarlar</a:t>
            </a:r>
          </a:p>
          <a:p>
            <a:pPr algn="just">
              <a:lnSpc>
                <a:spcPct val="170000"/>
              </a:lnSpc>
              <a:buNone/>
            </a:pPr>
            <a:r>
              <a:rPr lang="tr-TR" b="1" dirty="0" smtClean="0"/>
              <a:t>	</a:t>
            </a:r>
            <a:r>
              <a:rPr lang="tr-TR" dirty="0" smtClean="0"/>
              <a:t>Programlanabilen ve programlandığında her işi yapabilen bilgisayarlardır. Teknolojinin hızla gelişmesiyle insanların ihtiyaçları doğrultusunda oluşmuşlardır.</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just">
              <a:lnSpc>
                <a:spcPct val="150000"/>
              </a:lnSpc>
            </a:pPr>
            <a:r>
              <a:rPr lang="tr-TR" sz="2800" dirty="0" smtClean="0"/>
              <a:t>Süper Bilgisayarlar: Saniyede milyonlarca işlem yapabilen çok hızlı bilgisayarlardır. Enerji araştırmalarında, veri analizleri gibi bilimsel projelerde genellikle kullanılırlar. </a:t>
            </a:r>
            <a:endParaRPr lang="tr-TR" sz="2800" dirty="0"/>
          </a:p>
        </p:txBody>
      </p:sp>
      <p:pic>
        <p:nvPicPr>
          <p:cNvPr id="4" name="Picture 4" descr="http://cdn.elektrikport.com/Content/201303/supercomputer2.pn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716016" y="4077072"/>
            <a:ext cx="4248472" cy="2664296"/>
          </a:xfrm>
          <a:prstGeom prst="rect">
            <a:avLst/>
          </a:prstGeom>
          <a:effectLst>
            <a:glow rad="63500">
              <a:schemeClr val="tx1">
                <a:alpha val="40000"/>
              </a:schemeClr>
            </a:glow>
            <a:outerShdw blurRad="50800" dist="50800" dir="5400000" algn="ctr" rotWithShape="0">
              <a:schemeClr val="bg1"/>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marL="365760" lvl="1" indent="-283464" algn="just">
              <a:lnSpc>
                <a:spcPct val="150000"/>
              </a:lnSpc>
              <a:spcBef>
                <a:spcPts val="600"/>
              </a:spcBef>
              <a:buSzPct val="80000"/>
              <a:buFont typeface="Wingdings 2"/>
              <a:buChar char=""/>
            </a:pPr>
            <a:r>
              <a:rPr lang="tr-TR" dirty="0" smtClean="0"/>
              <a:t>Ana Bilgisayarlar: Yüksek işlem hızı gerektiren çalışmalarda kullanılır. Bankalar gibi. Aynı anda yüzlerce, binlerce kişiye eşzamanlı sonuç sunarlar.</a:t>
            </a:r>
            <a:endParaRPr lang="tr-TR" sz="2000" dirty="0" smtClean="0"/>
          </a:p>
          <a:p>
            <a:pPr algn="just">
              <a:lnSpc>
                <a:spcPct val="150000"/>
              </a:lnSpc>
            </a:pPr>
            <a:endParaRPr lang="tr-TR" dirty="0"/>
          </a:p>
        </p:txBody>
      </p:sp>
      <p:pic>
        <p:nvPicPr>
          <p:cNvPr id="4" name="Picture 5" descr="http://cdn.elektrikport.com/Content/201303/mainframe.pn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572000" y="3573016"/>
            <a:ext cx="4166230" cy="3012564"/>
          </a:xfrm>
          <a:prstGeom prst="rect">
            <a:avLst/>
          </a:prstGeom>
          <a:effectLst>
            <a:glow rad="63500">
              <a:schemeClr val="tx1">
                <a:alpha val="40000"/>
              </a:schemeClr>
            </a:glow>
            <a:outerShdw blurRad="50800" dist="50800" dir="5400000" algn="ctr" rotWithShape="0">
              <a:schemeClr val="bg1"/>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pPr algn="just">
              <a:lnSpc>
                <a:spcPct val="150000"/>
              </a:lnSpc>
            </a:pPr>
            <a:r>
              <a:rPr lang="tr-TR" dirty="0" smtClean="0"/>
              <a:t>Küçük </a:t>
            </a:r>
            <a:r>
              <a:rPr lang="tr-TR" dirty="0" smtClean="0"/>
              <a:t>boy bilgisayarlar: Ana bilgisayarlar kadar güçlü değillerdir. İş yerlerinde kişisel amaçlı kullanılan bilgisayarlardır.</a:t>
            </a:r>
            <a:endParaRPr lang="tr-TR" sz="2400" dirty="0" smtClean="0"/>
          </a:p>
          <a:p>
            <a:pPr algn="just">
              <a:lnSpc>
                <a:spcPct val="150000"/>
              </a:lnSpc>
            </a:pPr>
            <a:r>
              <a:rPr lang="tr-TR" dirty="0" smtClean="0"/>
              <a:t>Kişisel Bilgisayarlar: Mikroişlemci tabanlı, tek kullanıcılı ve küçük bilgisayarlardır. Evlerimizde kullandığımız bilgisayarlar bu guruba örnek olarak verilebilir.</a:t>
            </a:r>
            <a:endParaRPr lang="tr-TR" sz="2400" dirty="0" smtClean="0"/>
          </a:p>
          <a:p>
            <a:pPr algn="just">
              <a:lnSpc>
                <a:spcPct val="150000"/>
              </a:lnSpc>
            </a:pPr>
            <a:r>
              <a:rPr lang="tr-TR" dirty="0" smtClean="0"/>
              <a:t>Mini bilgisayarlar: Kişisel bilgisayarlar kadar performanslı olmayan bilgisayarlardır.</a:t>
            </a:r>
            <a:endParaRPr lang="tr-TR" sz="2400" dirty="0" smtClean="0"/>
          </a:p>
          <a:p>
            <a:pPr algn="just">
              <a:lnSpc>
                <a:spcPct val="150000"/>
              </a:lnSpc>
            </a:pPr>
            <a:endParaRPr lang="tr-T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22</TotalTime>
  <Words>738</Words>
  <Application>Microsoft Office PowerPoint</Application>
  <PresentationFormat>Ekran Gösterisi (4:3)</PresentationFormat>
  <Paragraphs>121</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Gündönümü</vt:lpstr>
      <vt:lpstr>YAZILIM KURULUMU VE YÖNETİMİ DERSİ(1. HAFTA)</vt:lpstr>
      <vt:lpstr>BİLGİSAYAR</vt:lpstr>
      <vt:lpstr>Slayt 3</vt:lpstr>
      <vt:lpstr>Slayt 4</vt:lpstr>
      <vt:lpstr>Slayt 5</vt:lpstr>
      <vt:lpstr>Slayt 6</vt:lpstr>
      <vt:lpstr>Slayt 7</vt:lpstr>
      <vt:lpstr>Slayt 8</vt:lpstr>
      <vt:lpstr>Slayt 9</vt:lpstr>
      <vt:lpstr>BİLGİSAYARIN TARİHÇESİ</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YAZILIM KURULUMU VE YÖNETİMİ DERSİ(1. HAFTA)</dc:title>
  <dc:creator>ayata</dc:creator>
  <cp:lastModifiedBy>ayata</cp:lastModifiedBy>
  <cp:revision>3</cp:revision>
  <dcterms:created xsi:type="dcterms:W3CDTF">2016-10-07T11:10:00Z</dcterms:created>
  <dcterms:modified xsi:type="dcterms:W3CDTF">2016-10-07T11:32:46Z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F5E3F41C-B713-47D7-8C04-99790F458843</vt:lpwstr>
  </property>
  <property fmtid="{D5CDD505-2E9C-101B-9397-08002B2CF9AE}" pid="3" name="ArticulatePath">
    <vt:lpwstr>Sunu1</vt:lpwstr>
  </property>
</Properties>
</file>