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CCDD628-9E5F-4490-85DA-CBD1361A0E8A}" type="datetimeFigureOut">
              <a:rPr lang="tr-TR" smtClean="0"/>
              <a:t>06.10.2016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B17FF8D-0DBB-490B-ABAE-A69F096D63F6}"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CCDD628-9E5F-4490-85DA-CBD1361A0E8A}" type="datetimeFigureOut">
              <a:rPr lang="tr-TR" smtClean="0"/>
              <a:t>06.10.2016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B17FF8D-0DBB-490B-ABAE-A69F096D63F6}"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4027208"/>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Bilgisayarın donanım parçalarını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Bilgisayarın donanım parçaları hakkında bilgi toplayınız.</a:t>
            </a:r>
          </a:p>
          <a:p>
            <a:pPr algn="just">
              <a:lnSpc>
                <a:spcPct val="150000"/>
              </a:lnSpc>
            </a:pPr>
            <a:endParaRPr lang="tr-TR" dirty="0"/>
          </a:p>
        </p:txBody>
      </p:sp>
      <p:sp>
        <p:nvSpPr>
          <p:cNvPr id="4" name="1 Başlık"/>
          <p:cNvSpPr>
            <a:spLocks noGrp="1"/>
          </p:cNvSpPr>
          <p:nvPr>
            <p:ph type="ctrTitle"/>
          </p:nvPr>
        </p:nvSpPr>
        <p:spPr/>
        <p:txBody>
          <a:bodyPr>
            <a:normAutofit/>
          </a:bodyPr>
          <a:lstStyle/>
          <a:p>
            <a:r>
              <a:rPr lang="tr-TR" sz="3600" dirty="0" smtClean="0"/>
              <a:t>BİLGİSAYAR DONANIMI DERSİ </a:t>
            </a:r>
            <a:r>
              <a:rPr lang="tr-TR" sz="1400" dirty="0" smtClean="0"/>
              <a:t>(8.HAFTA)</a:t>
            </a:r>
            <a:endParaRPr lang="tr-T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lvl="0" algn="just">
              <a:lnSpc>
                <a:spcPct val="150000"/>
              </a:lnSpc>
            </a:pPr>
            <a:r>
              <a:rPr lang="tr-TR" b="1" dirty="0" smtClean="0"/>
              <a:t>SSD (</a:t>
            </a:r>
            <a:r>
              <a:rPr lang="tr-TR" b="1" dirty="0" err="1" smtClean="0"/>
              <a:t>Solid</a:t>
            </a:r>
            <a:r>
              <a:rPr lang="tr-TR" b="1" dirty="0" smtClean="0"/>
              <a:t> </a:t>
            </a:r>
            <a:r>
              <a:rPr lang="tr-TR" b="1" dirty="0" err="1" smtClean="0"/>
              <a:t>State</a:t>
            </a:r>
            <a:r>
              <a:rPr lang="tr-TR" b="1" dirty="0" smtClean="0"/>
              <a:t> </a:t>
            </a:r>
            <a:r>
              <a:rPr lang="tr-TR" b="1" dirty="0" err="1" smtClean="0"/>
              <a:t>Drive</a:t>
            </a:r>
            <a:r>
              <a:rPr lang="tr-TR" b="1" dirty="0" smtClean="0"/>
              <a:t>)</a:t>
            </a:r>
            <a:endParaRPr lang="tr-TR" dirty="0" smtClean="0"/>
          </a:p>
          <a:p>
            <a:pPr algn="just">
              <a:lnSpc>
                <a:spcPct val="150000"/>
              </a:lnSpc>
              <a:buNone/>
            </a:pPr>
            <a:r>
              <a:rPr lang="tr-TR" dirty="0" smtClean="0"/>
              <a:t>Yapısında </a:t>
            </a:r>
            <a:r>
              <a:rPr lang="tr-TR" dirty="0" smtClean="0"/>
              <a:t>disk, motor ve okuma yazma kafası bulunmayan elektronik karttan ibaret veri depolama aracıdır. </a:t>
            </a:r>
            <a:endParaRPr lang="tr-TR" dirty="0" smtClean="0"/>
          </a:p>
          <a:p>
            <a:pPr algn="just">
              <a:lnSpc>
                <a:spcPct val="150000"/>
              </a:lnSpc>
              <a:buNone/>
            </a:pPr>
            <a:r>
              <a:rPr lang="tr-TR" dirty="0" smtClean="0"/>
              <a:t>Verileri </a:t>
            </a:r>
            <a:r>
              <a:rPr lang="tr-TR" dirty="0" smtClean="0"/>
              <a:t>SDRAM, DRAM veya </a:t>
            </a:r>
            <a:r>
              <a:rPr lang="tr-TR" dirty="0" err="1" smtClean="0"/>
              <a:t>Flash</a:t>
            </a:r>
            <a:r>
              <a:rPr lang="tr-TR" dirty="0" smtClean="0"/>
              <a:t> hafızalarında tutarlar. </a:t>
            </a:r>
            <a:endParaRPr lang="tr-TR" dirty="0" smtClean="0"/>
          </a:p>
          <a:p>
            <a:pPr algn="just">
              <a:lnSpc>
                <a:spcPct val="150000"/>
              </a:lnSpc>
              <a:buNone/>
            </a:pPr>
            <a:r>
              <a:rPr lang="tr-TR" dirty="0" smtClean="0"/>
              <a:t>SDRAM </a:t>
            </a:r>
            <a:r>
              <a:rPr lang="tr-TR" dirty="0" smtClean="0"/>
              <a:t>ve DRAM bellek modülleri bilindiği üzere üzerlerinde verileri tutmak için elektrik enerjisine ihtiyaç duyarlar.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dirty="0" err="1" smtClean="0"/>
              <a:t>SSD’lerin</a:t>
            </a:r>
            <a:r>
              <a:rPr lang="tr-TR" sz="2400" dirty="0" smtClean="0"/>
              <a:t> mekanik parçaları olmadığı için performansı daha iyi ve güç gereksinimi daha düşüktür. </a:t>
            </a:r>
            <a:endParaRPr lang="tr-TR" sz="2400" dirty="0" smtClean="0"/>
          </a:p>
          <a:p>
            <a:pPr algn="just">
              <a:lnSpc>
                <a:spcPct val="150000"/>
              </a:lnSpc>
              <a:buNone/>
            </a:pPr>
            <a:r>
              <a:rPr lang="tr-TR" sz="2400" dirty="0" smtClean="0"/>
              <a:t>Veri </a:t>
            </a:r>
            <a:r>
              <a:rPr lang="tr-TR" sz="2400" dirty="0" smtClean="0"/>
              <a:t>kurtarma olanakları HDD ye göre daha düşüktür. </a:t>
            </a:r>
            <a:endParaRPr lang="tr-TR" sz="2400" dirty="0" smtClean="0"/>
          </a:p>
          <a:p>
            <a:pPr algn="just">
              <a:lnSpc>
                <a:spcPct val="150000"/>
              </a:lnSpc>
              <a:buNone/>
            </a:pPr>
            <a:r>
              <a:rPr lang="tr-TR" sz="2400" dirty="0" smtClean="0"/>
              <a:t>Mekanik </a:t>
            </a:r>
            <a:r>
              <a:rPr lang="tr-TR" sz="2400" dirty="0" smtClean="0"/>
              <a:t>yapıları olmadığı için sessiz çalışırlar. </a:t>
            </a:r>
          </a:p>
          <a:p>
            <a:pPr algn="just">
              <a:lnSpc>
                <a:spcPct val="150000"/>
              </a:lnSpc>
            </a:pPr>
            <a:endParaRPr lang="tr-TR" sz="2400" dirty="0"/>
          </a:p>
        </p:txBody>
      </p:sp>
      <p:pic>
        <p:nvPicPr>
          <p:cNvPr id="2051" name="Picture 3"/>
          <p:cNvPicPr>
            <a:picLocks noChangeAspect="1" noChangeArrowheads="1"/>
          </p:cNvPicPr>
          <p:nvPr/>
        </p:nvPicPr>
        <p:blipFill>
          <a:blip r:embed="rId2" cstate="print"/>
          <a:srcRect/>
          <a:stretch>
            <a:fillRect/>
          </a:stretch>
        </p:blipFill>
        <p:spPr bwMode="auto">
          <a:xfrm>
            <a:off x="3563888" y="4293096"/>
            <a:ext cx="5219700" cy="23145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HHD (</a:t>
            </a:r>
            <a:r>
              <a:rPr lang="tr-TR" sz="2000" b="1" dirty="0" err="1" smtClean="0"/>
              <a:t>Hybrid</a:t>
            </a:r>
            <a:r>
              <a:rPr lang="tr-TR" sz="2000" b="1" dirty="0" smtClean="0"/>
              <a:t> Hard </a:t>
            </a:r>
            <a:r>
              <a:rPr lang="tr-TR" sz="2000" b="1" dirty="0" err="1" smtClean="0"/>
              <a:t>Drive</a:t>
            </a:r>
            <a:r>
              <a:rPr lang="tr-TR" sz="2000" b="1" dirty="0" smtClean="0"/>
              <a:t>)</a:t>
            </a:r>
            <a:endParaRPr lang="tr-TR" sz="2000" dirty="0" smtClean="0"/>
          </a:p>
          <a:p>
            <a:pPr algn="just">
              <a:lnSpc>
                <a:spcPct val="150000"/>
              </a:lnSpc>
              <a:buNone/>
            </a:pPr>
            <a:r>
              <a:rPr lang="tr-TR" sz="2000" dirty="0" smtClean="0"/>
              <a:t>Fiziksel olarak </a:t>
            </a:r>
            <a:r>
              <a:rPr lang="tr-TR" sz="2000" dirty="0" err="1" smtClean="0"/>
              <a:t>HDD’ye</a:t>
            </a:r>
            <a:r>
              <a:rPr lang="tr-TR" sz="2000" dirty="0" smtClean="0"/>
              <a:t> </a:t>
            </a:r>
            <a:r>
              <a:rPr lang="tr-TR" sz="2000" dirty="0" smtClean="0"/>
              <a:t>benzerler.</a:t>
            </a:r>
          </a:p>
          <a:p>
            <a:pPr algn="just">
              <a:lnSpc>
                <a:spcPct val="150000"/>
              </a:lnSpc>
              <a:buNone/>
            </a:pPr>
            <a:r>
              <a:rPr lang="tr-TR" sz="2000" dirty="0" smtClean="0"/>
              <a:t>Hem </a:t>
            </a:r>
            <a:r>
              <a:rPr lang="tr-TR" sz="2000" dirty="0" smtClean="0"/>
              <a:t>disk hem de </a:t>
            </a:r>
            <a:r>
              <a:rPr lang="tr-TR" sz="2000" dirty="0" err="1" smtClean="0"/>
              <a:t>flash</a:t>
            </a:r>
            <a:r>
              <a:rPr lang="tr-TR" sz="2000" dirty="0" smtClean="0"/>
              <a:t> hafızaya sahiptirler. Dolayısıyla SSD ve HDD karışımı melez yapıya sahiptirler. </a:t>
            </a:r>
            <a:endParaRPr lang="tr-TR" sz="2000" dirty="0" smtClean="0"/>
          </a:p>
          <a:p>
            <a:pPr algn="just">
              <a:lnSpc>
                <a:spcPct val="150000"/>
              </a:lnSpc>
              <a:buNone/>
            </a:pPr>
            <a:r>
              <a:rPr lang="tr-TR" sz="2000" dirty="0" err="1" smtClean="0"/>
              <a:t>Flash</a:t>
            </a:r>
            <a:r>
              <a:rPr lang="tr-TR" sz="2000" dirty="0" smtClean="0"/>
              <a:t> </a:t>
            </a:r>
            <a:r>
              <a:rPr lang="tr-TR" sz="2000" dirty="0" smtClean="0"/>
              <a:t>hafıza içeren yüksek boyutta tampon belleğe sahiptirler.</a:t>
            </a:r>
            <a:endParaRPr lang="tr-TR" sz="2000" dirty="0"/>
          </a:p>
        </p:txBody>
      </p:sp>
      <p:pic>
        <p:nvPicPr>
          <p:cNvPr id="3074" name="Picture 2"/>
          <p:cNvPicPr>
            <a:picLocks noChangeAspect="1" noChangeArrowheads="1"/>
          </p:cNvPicPr>
          <p:nvPr/>
        </p:nvPicPr>
        <p:blipFill>
          <a:blip r:embed="rId2" cstate="print"/>
          <a:srcRect/>
          <a:stretch>
            <a:fillRect/>
          </a:stretch>
        </p:blipFill>
        <p:spPr bwMode="auto">
          <a:xfrm>
            <a:off x="3069316" y="4293096"/>
            <a:ext cx="5909336" cy="238467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800" b="1" dirty="0" smtClean="0"/>
              <a:t>Disk parametreleri</a:t>
            </a:r>
            <a:endParaRPr lang="tr-TR" sz="2800" dirty="0" smtClean="0"/>
          </a:p>
          <a:p>
            <a:pPr algn="just">
              <a:lnSpc>
                <a:spcPct val="150000"/>
              </a:lnSpc>
            </a:pPr>
            <a:r>
              <a:rPr lang="tr-TR" sz="2800" b="1" dirty="0" smtClean="0"/>
              <a:t>Boyut: </a:t>
            </a:r>
            <a:r>
              <a:rPr lang="tr-TR" sz="2800" dirty="0" smtClean="0"/>
              <a:t>Masaüstü bilgisayarlardaki kullanılan disk boyutu ile diz üstü bir bilgisayar için kullanılan disk boyutu </a:t>
            </a:r>
            <a:r>
              <a:rPr lang="tr-TR" sz="2800" dirty="0" smtClean="0"/>
              <a:t>farklıdır.</a:t>
            </a:r>
          </a:p>
          <a:p>
            <a:pPr algn="just">
              <a:lnSpc>
                <a:spcPct val="150000"/>
              </a:lnSpc>
            </a:pPr>
            <a:endParaRPr lang="tr-TR" sz="2800" dirty="0"/>
          </a:p>
        </p:txBody>
      </p:sp>
      <p:graphicFrame>
        <p:nvGraphicFramePr>
          <p:cNvPr id="4" name="3 Tablo"/>
          <p:cNvGraphicFramePr>
            <a:graphicFrameLocks noGrp="1"/>
          </p:cNvGraphicFramePr>
          <p:nvPr/>
        </p:nvGraphicFramePr>
        <p:xfrm>
          <a:off x="2411761" y="4653137"/>
          <a:ext cx="6353675" cy="1875655"/>
        </p:xfrm>
        <a:graphic>
          <a:graphicData uri="http://schemas.openxmlformats.org/drawingml/2006/table">
            <a:tbl>
              <a:tblPr/>
              <a:tblGrid>
                <a:gridCol w="1270459"/>
                <a:gridCol w="1270459"/>
                <a:gridCol w="1270459"/>
                <a:gridCol w="1271149"/>
                <a:gridCol w="1271149"/>
              </a:tblGrid>
              <a:tr h="750262">
                <a:tc>
                  <a:txBody>
                    <a:bodyPr/>
                    <a:lstStyle/>
                    <a:p>
                      <a:pPr marL="457200" algn="just">
                        <a:lnSpc>
                          <a:spcPct val="150000"/>
                        </a:lnSpc>
                        <a:spcAft>
                          <a:spcPts val="0"/>
                        </a:spcAft>
                      </a:pPr>
                      <a:r>
                        <a:rPr lang="tr-TR" sz="1200" b="1">
                          <a:latin typeface="Times New Roman"/>
                          <a:ea typeface="Times New Roman"/>
                          <a:cs typeface="Times New Roman"/>
                        </a:rPr>
                        <a:t>Form faktor</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200" b="1">
                          <a:latin typeface="Times New Roman"/>
                          <a:ea typeface="Times New Roman"/>
                          <a:cs typeface="Times New Roman"/>
                        </a:rPr>
                        <a:t>Genişlik</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200" b="1">
                          <a:latin typeface="Times New Roman"/>
                          <a:ea typeface="Times New Roman"/>
                          <a:cs typeface="Times New Roman"/>
                        </a:rPr>
                        <a:t>Yükseklik</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200" b="1">
                          <a:latin typeface="Times New Roman"/>
                          <a:ea typeface="Times New Roman"/>
                          <a:cs typeface="Times New Roman"/>
                        </a:rPr>
                        <a:t>Max kapasite</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200" b="1">
                          <a:latin typeface="Times New Roman"/>
                          <a:ea typeface="Times New Roman"/>
                          <a:cs typeface="Times New Roman"/>
                        </a:rPr>
                        <a:t>Max disk</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31">
                <a:tc>
                  <a:txBody>
                    <a:bodyPr/>
                    <a:lstStyle/>
                    <a:p>
                      <a:pPr marL="457200" algn="ctr">
                        <a:lnSpc>
                          <a:spcPct val="150000"/>
                        </a:lnSpc>
                        <a:spcAft>
                          <a:spcPts val="0"/>
                        </a:spcAft>
                      </a:pPr>
                      <a:r>
                        <a:rPr lang="tr-TR" sz="1200">
                          <a:latin typeface="Times New Roman"/>
                          <a:ea typeface="Times New Roman"/>
                          <a:cs typeface="Times New Roman"/>
                        </a:rPr>
                        <a:t>3.5”</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102mm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25.4mm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3 TB</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5</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31">
                <a:tc>
                  <a:txBody>
                    <a:bodyPr/>
                    <a:lstStyle/>
                    <a:p>
                      <a:pPr marL="457200" algn="ctr">
                        <a:lnSpc>
                          <a:spcPct val="150000"/>
                        </a:lnSpc>
                        <a:spcAft>
                          <a:spcPts val="0"/>
                        </a:spcAft>
                      </a:pPr>
                      <a:r>
                        <a:rPr lang="tr-TR" sz="1200">
                          <a:latin typeface="Times New Roman"/>
                          <a:ea typeface="Times New Roman"/>
                          <a:cs typeface="Times New Roman"/>
                        </a:rPr>
                        <a:t>2.5”</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69.9mm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7-15mm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1.5 TB</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4</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31">
                <a:tc>
                  <a:txBody>
                    <a:bodyPr/>
                    <a:lstStyle/>
                    <a:p>
                      <a:pPr marL="457200" algn="ctr">
                        <a:lnSpc>
                          <a:spcPct val="150000"/>
                        </a:lnSpc>
                        <a:spcAft>
                          <a:spcPts val="0"/>
                        </a:spcAft>
                      </a:pPr>
                      <a:r>
                        <a:rPr lang="tr-TR" sz="1200">
                          <a:latin typeface="Times New Roman"/>
                          <a:ea typeface="Times New Roman"/>
                          <a:cs typeface="Times New Roman"/>
                        </a:rPr>
                        <a:t>1.8”</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54mm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8mm</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a:latin typeface="Times New Roman"/>
                          <a:ea typeface="Times New Roman"/>
                          <a:cs typeface="Times New Roman"/>
                        </a:rPr>
                        <a:t>320 GB</a:t>
                      </a:r>
                      <a:endParaRPr lang="tr-TR" sz="105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200" dirty="0">
                          <a:latin typeface="Times New Roman"/>
                          <a:ea typeface="Times New Roman"/>
                          <a:cs typeface="Times New Roman"/>
                        </a:rPr>
                        <a:t>3</a:t>
                      </a:r>
                      <a:endParaRPr lang="tr-TR" sz="105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lnSpc>
                <a:spcPct val="160000"/>
              </a:lnSpc>
            </a:pPr>
            <a:r>
              <a:rPr lang="tr-TR" b="1" dirty="0" smtClean="0"/>
              <a:t>Disk dönüş hızı (RPM= </a:t>
            </a:r>
            <a:r>
              <a:rPr lang="tr-TR" b="1" dirty="0" err="1" smtClean="0"/>
              <a:t>Rotate</a:t>
            </a:r>
            <a:r>
              <a:rPr lang="tr-TR" b="1" dirty="0" smtClean="0"/>
              <a:t> Per </a:t>
            </a:r>
            <a:r>
              <a:rPr lang="tr-TR" b="1" dirty="0" err="1" smtClean="0"/>
              <a:t>Minute</a:t>
            </a:r>
            <a:r>
              <a:rPr lang="tr-TR" b="1" dirty="0" smtClean="0"/>
              <a:t>): </a:t>
            </a:r>
            <a:r>
              <a:rPr lang="tr-TR" dirty="0" smtClean="0"/>
              <a:t>HDD ve HHD için geçerli bir parametredir. Diskin kendi ekseni etrafında dakikada dönüş sayısın gösteren bir parametredir</a:t>
            </a:r>
            <a:r>
              <a:rPr lang="tr-TR" dirty="0" smtClean="0"/>
              <a:t>.</a:t>
            </a:r>
          </a:p>
          <a:p>
            <a:pPr algn="just">
              <a:lnSpc>
                <a:spcPct val="160000"/>
              </a:lnSpc>
            </a:pPr>
            <a:r>
              <a:rPr lang="tr-TR" b="1" dirty="0" smtClean="0"/>
              <a:t>Tampon Bellek(</a:t>
            </a:r>
            <a:r>
              <a:rPr lang="tr-TR" b="1" dirty="0" err="1" smtClean="0"/>
              <a:t>Cache</a:t>
            </a:r>
            <a:r>
              <a:rPr lang="tr-TR" b="1" dirty="0" smtClean="0"/>
              <a:t> veya </a:t>
            </a:r>
            <a:r>
              <a:rPr lang="tr-TR" b="1" dirty="0" err="1" smtClean="0"/>
              <a:t>Buffer</a:t>
            </a:r>
            <a:r>
              <a:rPr lang="tr-TR" b="1" dirty="0" smtClean="0"/>
              <a:t>):</a:t>
            </a:r>
            <a:r>
              <a:rPr lang="tr-TR" dirty="0" smtClean="0"/>
              <a:t> Disk erişimi bellek erişiminden daha yavaş olduğu için disk performansını artırmak için HDD üzerine bellek hafıza birimleri yerleştirilmiştir. Amaç erişilmesi öngörülen verileri bellekte hazır bekletmektir. Eğer istenen veri bellekte varsa disk erişimi olmadan veriler doğrudan bellek üzerinden gönderilir.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lnSpc>
                <a:spcPct val="150000"/>
              </a:lnSpc>
            </a:pPr>
            <a:r>
              <a:rPr lang="tr-TR" b="1" dirty="0" smtClean="0"/>
              <a:t>Konumlanma Süresi(</a:t>
            </a:r>
            <a:r>
              <a:rPr lang="tr-TR" b="1" dirty="0" err="1" smtClean="0"/>
              <a:t>Seek</a:t>
            </a:r>
            <a:r>
              <a:rPr lang="tr-TR" b="1" dirty="0" smtClean="0"/>
              <a:t> Time):</a:t>
            </a:r>
            <a:r>
              <a:rPr lang="tr-TR" dirty="0" smtClean="0"/>
              <a:t> Disk üzerinde okuma yazma kafasının, istenen adrese yazma veya okuma amaçlı ulaşmak için harcadığı süredir</a:t>
            </a:r>
            <a:r>
              <a:rPr lang="tr-TR" dirty="0" smtClean="0"/>
              <a:t>.</a:t>
            </a:r>
          </a:p>
          <a:p>
            <a:pPr algn="just">
              <a:lnSpc>
                <a:spcPct val="150000"/>
              </a:lnSpc>
            </a:pPr>
            <a:r>
              <a:rPr lang="tr-TR" b="1" dirty="0" smtClean="0"/>
              <a:t>Kapasite:</a:t>
            </a:r>
            <a:r>
              <a:rPr lang="tr-TR" dirty="0" smtClean="0"/>
              <a:t> Depolayacağı veri miktarını gösterir. Günümüzde 750 GB, 1TB ve hatta 4TB kapasiteli diskler bulunmaktadır.</a:t>
            </a:r>
          </a:p>
          <a:p>
            <a:pPr algn="just">
              <a:lnSpc>
                <a:spcPct val="150000"/>
              </a:lnSpc>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TEŞEKKÜRLER</a:t>
            </a:r>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BİLGİSAYARIN DONANIM PARÇALARI</a:t>
            </a:r>
            <a:endParaRPr lang="tr-TR" sz="2800" dirty="0"/>
          </a:p>
        </p:txBody>
      </p:sp>
      <p:sp>
        <p:nvSpPr>
          <p:cNvPr id="3" name="2 İçerik Yer Tutucusu"/>
          <p:cNvSpPr>
            <a:spLocks noGrp="1"/>
          </p:cNvSpPr>
          <p:nvPr>
            <p:ph idx="1"/>
          </p:nvPr>
        </p:nvSpPr>
        <p:spPr/>
        <p:txBody>
          <a:bodyPr>
            <a:normAutofit/>
          </a:bodyPr>
          <a:lstStyle/>
          <a:p>
            <a:pPr lvl="0" algn="just">
              <a:lnSpc>
                <a:spcPct val="150000"/>
              </a:lnSpc>
              <a:buNone/>
            </a:pPr>
            <a:r>
              <a:rPr lang="tr-TR" sz="1800" b="1" dirty="0" smtClean="0"/>
              <a:t>Sabit Diskler (</a:t>
            </a:r>
            <a:r>
              <a:rPr lang="tr-TR" sz="1800" b="1" dirty="0" err="1" smtClean="0"/>
              <a:t>Drivers</a:t>
            </a:r>
            <a:r>
              <a:rPr lang="tr-TR" sz="1800" b="1" dirty="0" smtClean="0"/>
              <a:t>/Sürücüler)</a:t>
            </a:r>
            <a:endParaRPr lang="tr-TR" sz="1800" dirty="0" smtClean="0"/>
          </a:p>
          <a:p>
            <a:pPr algn="just">
              <a:lnSpc>
                <a:spcPct val="150000"/>
              </a:lnSpc>
            </a:pPr>
            <a:r>
              <a:rPr lang="tr-TR" sz="1800" dirty="0" smtClean="0"/>
              <a:t>Verilerin kalıcı olarak depolandığı donanım birimleridir. </a:t>
            </a:r>
            <a:endParaRPr lang="tr-TR" sz="1800" dirty="0" smtClean="0"/>
          </a:p>
          <a:p>
            <a:pPr algn="just">
              <a:lnSpc>
                <a:spcPct val="150000"/>
              </a:lnSpc>
            </a:pPr>
            <a:r>
              <a:rPr lang="tr-TR" sz="1800" dirty="0" err="1" smtClean="0"/>
              <a:t>Ram'den</a:t>
            </a:r>
            <a:r>
              <a:rPr lang="tr-TR" sz="1800" dirty="0" smtClean="0"/>
              <a:t> </a:t>
            </a:r>
            <a:r>
              <a:rPr lang="tr-TR" sz="1800" dirty="0" smtClean="0"/>
              <a:t>farklı olarak elektrik kesilse bile bilgilerin halen saklandığı, farklı hızlarda ve farklı boyutlarda bulunan manyetik bir ortamda verilerinizin saklanabilmesini sağlayan, bilgisayarların hafıza türlerinden birisidir.</a:t>
            </a:r>
          </a:p>
          <a:p>
            <a:pPr algn="just">
              <a:lnSpc>
                <a:spcPct val="150000"/>
              </a:lnSpc>
            </a:pPr>
            <a:endParaRPr lang="tr-TR" sz="1800" dirty="0"/>
          </a:p>
        </p:txBody>
      </p:sp>
      <p:pic>
        <p:nvPicPr>
          <p:cNvPr id="4" name="3 Resim" descr="http://ademocut.com/wp-content/uploads/2016/02/hard-disk-boyutu.jpg"/>
          <p:cNvPicPr/>
          <p:nvPr/>
        </p:nvPicPr>
        <p:blipFill>
          <a:blip r:embed="rId2" cstate="print"/>
          <a:srcRect/>
          <a:stretch>
            <a:fillRect/>
          </a:stretch>
        </p:blipFill>
        <p:spPr bwMode="auto">
          <a:xfrm>
            <a:off x="4751516" y="3666316"/>
            <a:ext cx="4284980" cy="3147060"/>
          </a:xfrm>
          <a:prstGeom prst="rect">
            <a:avLst/>
          </a:prstGeom>
          <a:noFill/>
          <a:ln w="9525">
            <a:solidFill>
              <a:schemeClr val="tx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800" dirty="0" smtClean="0"/>
              <a:t>Üç </a:t>
            </a:r>
            <a:r>
              <a:rPr lang="tr-TR" sz="2800" dirty="0" smtClean="0"/>
              <a:t>farklı yapıda sabit disk vardır. </a:t>
            </a:r>
          </a:p>
          <a:p>
            <a:pPr algn="just">
              <a:lnSpc>
                <a:spcPct val="150000"/>
              </a:lnSpc>
            </a:pPr>
            <a:r>
              <a:rPr lang="tr-TR" sz="2800" dirty="0" smtClean="0"/>
              <a:t>HDD(Hard </a:t>
            </a:r>
            <a:r>
              <a:rPr lang="tr-TR" sz="2800" dirty="0" err="1" smtClean="0"/>
              <a:t>Disc</a:t>
            </a:r>
            <a:r>
              <a:rPr lang="tr-TR" sz="2800" dirty="0" smtClean="0"/>
              <a:t> </a:t>
            </a:r>
            <a:r>
              <a:rPr lang="tr-TR" sz="2800" dirty="0" err="1" smtClean="0"/>
              <a:t>Driver</a:t>
            </a:r>
            <a:r>
              <a:rPr lang="tr-TR" sz="2800" dirty="0" smtClean="0"/>
              <a:t>) </a:t>
            </a:r>
          </a:p>
          <a:p>
            <a:pPr algn="just">
              <a:lnSpc>
                <a:spcPct val="150000"/>
              </a:lnSpc>
            </a:pPr>
            <a:r>
              <a:rPr lang="tr-TR" sz="2800" dirty="0" smtClean="0"/>
              <a:t>SSD(</a:t>
            </a:r>
            <a:r>
              <a:rPr lang="tr-TR" sz="2800" dirty="0" err="1" smtClean="0"/>
              <a:t>Solid</a:t>
            </a:r>
            <a:r>
              <a:rPr lang="tr-TR" sz="2800" dirty="0" smtClean="0"/>
              <a:t> </a:t>
            </a:r>
            <a:r>
              <a:rPr lang="tr-TR" sz="2800" dirty="0" err="1" smtClean="0"/>
              <a:t>State</a:t>
            </a:r>
            <a:r>
              <a:rPr lang="tr-TR" sz="2800" dirty="0" smtClean="0"/>
              <a:t> </a:t>
            </a:r>
            <a:r>
              <a:rPr lang="tr-TR" sz="2800" dirty="0" err="1" smtClean="0"/>
              <a:t>Driver</a:t>
            </a:r>
            <a:r>
              <a:rPr lang="tr-TR" sz="2800" dirty="0" smtClean="0"/>
              <a:t> </a:t>
            </a:r>
          </a:p>
          <a:p>
            <a:pPr algn="just">
              <a:lnSpc>
                <a:spcPct val="150000"/>
              </a:lnSpc>
            </a:pPr>
            <a:r>
              <a:rPr lang="tr-TR" sz="2800" dirty="0" smtClean="0"/>
              <a:t>HHD(</a:t>
            </a:r>
            <a:r>
              <a:rPr lang="tr-TR" sz="2800" dirty="0" err="1" smtClean="0"/>
              <a:t>Hybrid</a:t>
            </a:r>
            <a:r>
              <a:rPr lang="tr-TR" sz="2800" dirty="0" smtClean="0"/>
              <a:t> </a:t>
            </a:r>
            <a:r>
              <a:rPr lang="tr-TR" sz="2800" dirty="0" smtClean="0"/>
              <a:t>Hard </a:t>
            </a:r>
            <a:r>
              <a:rPr lang="tr-TR" sz="2800" dirty="0" err="1" smtClean="0"/>
              <a:t>Driver</a:t>
            </a:r>
            <a:endParaRPr lang="tr-TR" sz="2800" dirty="0" smtClean="0"/>
          </a:p>
          <a:p>
            <a:pPr algn="just">
              <a:lnSpc>
                <a:spcPct val="150000"/>
              </a:lnSpc>
            </a:pPr>
            <a:endParaRPr lang="tr-TR" sz="2800" dirty="0"/>
          </a:p>
        </p:txBody>
      </p:sp>
      <p:pic>
        <p:nvPicPr>
          <p:cNvPr id="4" name="3 Resim"/>
          <p:cNvPicPr/>
          <p:nvPr/>
        </p:nvPicPr>
        <p:blipFill>
          <a:blip r:embed="rId2" cstate="print"/>
          <a:srcRect/>
          <a:stretch>
            <a:fillRect/>
          </a:stretch>
        </p:blipFill>
        <p:spPr bwMode="auto">
          <a:xfrm>
            <a:off x="3059832" y="4293096"/>
            <a:ext cx="5760720" cy="2369801"/>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800" b="1" dirty="0" smtClean="0"/>
              <a:t>HDD (Hard </a:t>
            </a:r>
            <a:r>
              <a:rPr lang="tr-TR" sz="2800" b="1" dirty="0" err="1" smtClean="0"/>
              <a:t>Disc</a:t>
            </a:r>
            <a:r>
              <a:rPr lang="tr-TR" sz="2800" b="1" dirty="0" smtClean="0"/>
              <a:t> </a:t>
            </a:r>
            <a:r>
              <a:rPr lang="tr-TR" sz="2800" b="1" dirty="0" err="1" smtClean="0"/>
              <a:t>Driver</a:t>
            </a:r>
            <a:r>
              <a:rPr lang="tr-TR" sz="2800" b="1" dirty="0" smtClean="0"/>
              <a:t>)</a:t>
            </a:r>
            <a:endParaRPr lang="tr-TR" sz="2800" dirty="0" smtClean="0"/>
          </a:p>
          <a:p>
            <a:pPr algn="just">
              <a:lnSpc>
                <a:spcPct val="150000"/>
              </a:lnSpc>
              <a:buNone/>
            </a:pPr>
            <a:r>
              <a:rPr lang="tr-TR" sz="2800" dirty="0" smtClean="0"/>
              <a:t>	Verileri </a:t>
            </a:r>
            <a:r>
              <a:rPr lang="tr-TR" sz="2800" dirty="0" smtClean="0"/>
              <a:t>bir eksen etrafında dönebilen manyetik disk üzerinde tutan yapıya sahiptirler. Yapısında elektronik ve elektrik bileşenlerin yanında mekanik bileşenler de vardır.</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000" dirty="0" smtClean="0"/>
              <a:t>Disk bileşenleri</a:t>
            </a:r>
          </a:p>
          <a:p>
            <a:pPr lvl="0" algn="just">
              <a:lnSpc>
                <a:spcPct val="150000"/>
              </a:lnSpc>
            </a:pPr>
            <a:r>
              <a:rPr lang="tr-TR" sz="2000" dirty="0" smtClean="0"/>
              <a:t>Disk plakaları</a:t>
            </a:r>
          </a:p>
          <a:p>
            <a:pPr algn="just">
              <a:lnSpc>
                <a:spcPct val="150000"/>
              </a:lnSpc>
              <a:buNone/>
            </a:pPr>
            <a:r>
              <a:rPr lang="tr-TR" sz="2000" dirty="0" smtClean="0"/>
              <a:t>	</a:t>
            </a:r>
            <a:r>
              <a:rPr lang="tr-TR" sz="2000" dirty="0" smtClean="0"/>
              <a:t> Seramik ya da alüminyum katkılı camdan üretilmiş sert malzeme üzerine çeşitli tabakaların eklenmesiyle oluşturulmuş yapılardır. Diskin iki yüzü de veri saklamak için kullanılır. </a:t>
            </a:r>
            <a:endParaRPr lang="tr-TR" sz="2000" dirty="0"/>
          </a:p>
        </p:txBody>
      </p:sp>
      <p:pic>
        <p:nvPicPr>
          <p:cNvPr id="1026" name="Picture 2"/>
          <p:cNvPicPr>
            <a:picLocks noChangeAspect="1" noChangeArrowheads="1"/>
          </p:cNvPicPr>
          <p:nvPr/>
        </p:nvPicPr>
        <p:blipFill>
          <a:blip r:embed="rId2" cstate="print"/>
          <a:srcRect/>
          <a:stretch>
            <a:fillRect/>
          </a:stretch>
        </p:blipFill>
        <p:spPr bwMode="auto">
          <a:xfrm>
            <a:off x="6444208" y="3900362"/>
            <a:ext cx="2699792" cy="295763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lnSpc>
                <a:spcPct val="150000"/>
              </a:lnSpc>
              <a:buNone/>
            </a:pPr>
            <a:r>
              <a:rPr lang="tr-TR" sz="2400" b="1" dirty="0" smtClean="0"/>
              <a:t>İz(</a:t>
            </a:r>
            <a:r>
              <a:rPr lang="tr-TR" sz="2400" b="1" dirty="0" err="1" smtClean="0"/>
              <a:t>Track</a:t>
            </a:r>
            <a:r>
              <a:rPr lang="tr-TR" sz="2400" dirty="0" smtClean="0"/>
              <a:t>):Verilerin </a:t>
            </a:r>
            <a:r>
              <a:rPr lang="tr-TR" sz="2400" dirty="0" smtClean="0"/>
              <a:t>kaydedilmesi amacıyla iç içe halkalar şeklinde disk üzerinde oluşturulmuş veri kayıt bölümleridir. Merkeze aynı uzaklıkta iç içe dairesel halkalardan oluşur</a:t>
            </a:r>
            <a:r>
              <a:rPr lang="tr-TR" sz="2400" dirty="0" smtClean="0"/>
              <a:t>.</a:t>
            </a:r>
          </a:p>
          <a:p>
            <a:pPr algn="just">
              <a:lnSpc>
                <a:spcPct val="150000"/>
              </a:lnSpc>
              <a:buNone/>
            </a:pPr>
            <a:r>
              <a:rPr lang="tr-TR" sz="2400" b="1" dirty="0" smtClean="0"/>
              <a:t>Sektör:</a:t>
            </a:r>
            <a:r>
              <a:rPr lang="tr-TR" sz="2400" dirty="0" smtClean="0"/>
              <a:t> 256, 512Byte gibi büyüklüklere sahip ardışık veri depolama kümeleridir.</a:t>
            </a:r>
          </a:p>
          <a:p>
            <a:pPr algn="just">
              <a:lnSpc>
                <a:spcPct val="150000"/>
              </a:lnSpc>
              <a:buNone/>
            </a:pPr>
            <a:r>
              <a:rPr lang="tr-TR" sz="2400" b="1" dirty="0" smtClean="0"/>
              <a:t>Kümeler(</a:t>
            </a:r>
            <a:r>
              <a:rPr lang="tr-TR" sz="2400" b="1" dirty="0" err="1" smtClean="0"/>
              <a:t>Cluster</a:t>
            </a:r>
            <a:r>
              <a:rPr lang="tr-TR" sz="2400" b="1" dirty="0" smtClean="0"/>
              <a:t>): </a:t>
            </a:r>
            <a:r>
              <a:rPr lang="tr-TR" sz="2400" dirty="0" smtClean="0"/>
              <a:t>Disk üzerinde varsayılan bir büyüklüktür. İşletim sisteminin disk yönetimi ile alakalıdır. Dosya ve dizinlerin yerleştirildiği en küçük disk alanına denir.</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3 Resim" descr="https://4.bp.blogspot.com/-Zggx44Kx8Oo/VFnuDy0JUNI/AAAAAAAAAno/QjMbtI1yg3s/s1600/hdd%2Bcluster.jpg"/>
          <p:cNvPicPr/>
          <p:nvPr/>
        </p:nvPicPr>
        <p:blipFill>
          <a:blip r:embed="rId2" cstate="print"/>
          <a:srcRect/>
          <a:stretch>
            <a:fillRect/>
          </a:stretch>
        </p:blipFill>
        <p:spPr bwMode="auto">
          <a:xfrm>
            <a:off x="2280602" y="1628800"/>
            <a:ext cx="5963806" cy="4238332"/>
          </a:xfrm>
          <a:prstGeom prst="rect">
            <a:avLst/>
          </a:prstGeom>
          <a:noFill/>
          <a:ln w="9525">
            <a:solidFill>
              <a:schemeClr val="tx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Silindir (</a:t>
            </a:r>
            <a:r>
              <a:rPr lang="tr-TR" sz="2400" b="1" dirty="0" err="1" smtClean="0"/>
              <a:t>Cylinder</a:t>
            </a:r>
            <a:r>
              <a:rPr lang="tr-TR" sz="2400" b="1" dirty="0" smtClean="0"/>
              <a:t>)</a:t>
            </a:r>
            <a:endParaRPr lang="tr-TR" sz="2400" dirty="0" smtClean="0"/>
          </a:p>
          <a:p>
            <a:pPr algn="just">
              <a:lnSpc>
                <a:spcPct val="150000"/>
              </a:lnSpc>
              <a:buNone/>
            </a:pPr>
            <a:r>
              <a:rPr lang="tr-TR" sz="2400" dirty="0" smtClean="0"/>
              <a:t>	Birden </a:t>
            </a:r>
            <a:r>
              <a:rPr lang="tr-TR" sz="2400" dirty="0" smtClean="0"/>
              <a:t>fazla disk tabakası için düşeyde aynı hizadaki tüm izleri içine alan silindir şeklindeki tanımlamadır. Okuma yazma kafaları hep birlikte hareket ederler.</a:t>
            </a:r>
            <a:endParaRPr lang="tr-TR" sz="2400" dirty="0"/>
          </a:p>
        </p:txBody>
      </p:sp>
      <p:pic>
        <p:nvPicPr>
          <p:cNvPr id="4" name="3 Resim" descr="http://yunus.hacettepe.edu.tr/~burhanyilmaz/donanim/img/kume.jpg"/>
          <p:cNvPicPr/>
          <p:nvPr/>
        </p:nvPicPr>
        <p:blipFill>
          <a:blip r:embed="rId2" cstate="print"/>
          <a:srcRect/>
          <a:stretch>
            <a:fillRect/>
          </a:stretch>
        </p:blipFill>
        <p:spPr bwMode="auto">
          <a:xfrm>
            <a:off x="4860032" y="3861048"/>
            <a:ext cx="3848472" cy="2659122"/>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Okuma/Yazma kafası</a:t>
            </a:r>
            <a:endParaRPr lang="tr-TR" sz="2400" dirty="0" smtClean="0"/>
          </a:p>
          <a:p>
            <a:pPr algn="just">
              <a:lnSpc>
                <a:spcPct val="150000"/>
              </a:lnSpc>
              <a:buNone/>
            </a:pPr>
            <a:r>
              <a:rPr lang="tr-TR" sz="2400" dirty="0" smtClean="0"/>
              <a:t>	Disklerin </a:t>
            </a:r>
            <a:r>
              <a:rPr lang="tr-TR" sz="2400" dirty="0" smtClean="0"/>
              <a:t>üzerinde değmeden gezen ve istenen adrese verileri yazıp, istenen adresten de verileri okuyan kafadır.</a:t>
            </a:r>
            <a:endParaRPr lang="tr-TR" sz="2400" dirty="0"/>
          </a:p>
        </p:txBody>
      </p:sp>
      <p:pic>
        <p:nvPicPr>
          <p:cNvPr id="4" name="3 Resim" descr="http://www.bilisimokulu.net/sites/default/files/diskplaka.jpg"/>
          <p:cNvPicPr/>
          <p:nvPr/>
        </p:nvPicPr>
        <p:blipFill>
          <a:blip r:embed="rId2" cstate="print"/>
          <a:srcRect/>
          <a:stretch>
            <a:fillRect/>
          </a:stretch>
        </p:blipFill>
        <p:spPr bwMode="auto">
          <a:xfrm>
            <a:off x="2339752" y="4149080"/>
            <a:ext cx="6552808" cy="2390264"/>
          </a:xfrm>
          <a:prstGeom prst="rect">
            <a:avLst/>
          </a:prstGeom>
          <a:noFill/>
          <a:ln w="9525">
            <a:solidFill>
              <a:schemeClr val="tx1"/>
            </a:solid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400</Words>
  <Application>Microsoft Office PowerPoint</Application>
  <PresentationFormat>Ekran Gösterisi (4:3)</PresentationFormat>
  <Paragraphs>63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Gündönümü</vt:lpstr>
      <vt:lpstr>BİLGİSAYAR DONANIMI DERSİ (8.HAFTA)</vt:lpstr>
      <vt:lpstr>BİLGİSAYARIN DONANIM PARÇALARI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(8.HAFTA)</dc:title>
  <dc:creator>ayata</dc:creator>
  <cp:lastModifiedBy>ayata</cp:lastModifiedBy>
  <cp:revision>3</cp:revision>
  <dcterms:created xsi:type="dcterms:W3CDTF">2016-10-06T13:28:03Z</dcterms:created>
  <dcterms:modified xsi:type="dcterms:W3CDTF">2016-10-06T13:53:52Z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28C7AE5F-D5FD-4102-A107-FAEB3F6C9F6B</vt:lpwstr>
  </property>
  <property fmtid="{D5CDD505-2E9C-101B-9397-08002B2CF9AE}" pid="3" name="ArticulatePath">
    <vt:lpwstr>Sunu6</vt:lpwstr>
  </property>
</Properties>
</file>