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3A23EA-2615-4EC6-8B8C-134EC68D5051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78E9FC-4BDF-4D54-9108-5F24C3719B68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17122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cap="small" dirty="0"/>
              <a:t>AMAÇ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	Kablosuz ağ teknolojilerini öğrenebilmek.</a:t>
            </a:r>
          </a:p>
          <a:p>
            <a:pPr algn="just">
              <a:lnSpc>
                <a:spcPct val="150000"/>
              </a:lnSpc>
            </a:pPr>
            <a:r>
              <a:rPr lang="tr-TR" b="1" cap="small" dirty="0"/>
              <a:t>ARAŞTIRMA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b="1" cap="small" dirty="0"/>
              <a:t>	</a:t>
            </a:r>
            <a:r>
              <a:rPr lang="tr-TR" dirty="0"/>
              <a:t>Kablosuz ağlar hakkında bilgi toplayınız.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AĞ </a:t>
            </a:r>
            <a:r>
              <a:rPr lang="tr-TR" sz="4000" dirty="0" smtClean="0"/>
              <a:t>TEMELLERİ DERSİ </a:t>
            </a:r>
            <a:r>
              <a:rPr lang="tr-TR" sz="2000" dirty="0" smtClean="0"/>
              <a:t>(12 </a:t>
            </a:r>
            <a:r>
              <a:rPr lang="tr-TR" sz="2000" dirty="0" smtClean="0"/>
              <a:t>HAFTA)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5222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b="1" dirty="0" err="1"/>
              <a:t>HomeRF</a:t>
            </a:r>
            <a:r>
              <a:rPr lang="tr-TR" b="1" dirty="0"/>
              <a:t>: </a:t>
            </a:r>
            <a:r>
              <a:rPr lang="tr-TR" dirty="0"/>
              <a:t>Küçük ofis gereksinimleri için düşünülmüş kablosuz bir erişim standardıdır. </a:t>
            </a: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 smtClean="0"/>
              <a:t>2,4 </a:t>
            </a:r>
            <a:r>
              <a:rPr lang="tr-TR" dirty="0"/>
              <a:t>GHz ISM bandında </a:t>
            </a:r>
            <a:r>
              <a:rPr lang="tr-TR" dirty="0" smtClean="0"/>
              <a:t>çalışmaktadır.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 smtClean="0"/>
              <a:t>802.11x </a:t>
            </a:r>
            <a:r>
              <a:rPr lang="tr-TR" dirty="0" err="1"/>
              <a:t>standartına</a:t>
            </a:r>
            <a:r>
              <a:rPr lang="tr-TR" dirty="0"/>
              <a:t> göre daha hızlı veri aktarımı sağlar.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3335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tr-TR" b="1" dirty="0"/>
              <a:t>Noktadan noktaya kablosuz bağlantı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Veri Bağlama Katmanı (Data Link </a:t>
            </a:r>
            <a:r>
              <a:rPr lang="tr-TR" dirty="0" err="1"/>
              <a:t>Layer</a:t>
            </a:r>
            <a:r>
              <a:rPr lang="tr-TR" dirty="0"/>
              <a:t>) protokolüdür ve veri alışverişi yapmak isteyen iki noktanın, telefon hattı gibi seri bir hat üzerinden bağlantısını sağlayarak çift yönlü iletim (</a:t>
            </a:r>
            <a:r>
              <a:rPr lang="tr-TR" dirty="0" err="1"/>
              <a:t>full-duplex</a:t>
            </a:r>
            <a:r>
              <a:rPr lang="tr-TR" dirty="0"/>
              <a:t>) </a:t>
            </a:r>
            <a:r>
              <a:rPr lang="tr-TR" dirty="0" smtClean="0"/>
              <a:t>sağlar</a:t>
            </a:r>
            <a:r>
              <a:rPr lang="tr-TR" dirty="0"/>
              <a:t>. </a:t>
            </a: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PPP’nin temel amacı seri bir iletim ortamı üzerinden paketlerin aktarılmasıdır.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857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tr-TR" b="1" dirty="0"/>
              <a:t>Kablosuz mobil iletişim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Cep telefonu gibi hareketli sayısal sistemlerin haberleşmesini sağlamak üzere geliştirilmişlerdir. </a:t>
            </a: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b="1" dirty="0"/>
              <a:t>GSM</a:t>
            </a:r>
            <a:r>
              <a:rPr lang="tr-TR" dirty="0"/>
              <a:t>: Mobil haberleşme için kabul edilmiş ikinci nesil, sayısal hücresel bir sistemdir. </a:t>
            </a: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b="1" dirty="0"/>
              <a:t>GPRS:</a:t>
            </a:r>
            <a:r>
              <a:rPr lang="tr-TR" dirty="0"/>
              <a:t> GSM, PCS, DCS gibi sayısal hücresel ağlar için tasarlanmış bir hizmet şeklidir.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0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tr-TR" b="1" dirty="0"/>
              <a:t>LMDS ve Kablosuz uzak bağlantı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LMDS geniş bant, noktadan çok noktaya ve 20 GHz üzerinde frekanslarda işletilen haberleşme sistemleridir. </a:t>
            </a: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 smtClean="0"/>
              <a:t>Kullanılan </a:t>
            </a:r>
            <a:r>
              <a:rPr lang="tr-TR" dirty="0"/>
              <a:t>frekans bandı sistemin kurulduğu ülkedeki lisanslama modeline göre belirlenir. </a:t>
            </a:r>
            <a:endParaRPr lang="tr-TR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 smtClean="0"/>
              <a:t>Bu </a:t>
            </a:r>
            <a:r>
              <a:rPr lang="tr-TR" dirty="0"/>
              <a:t>tür sistemler ses, görüntü ve veri iletimi için geniş bant genişliği sunar.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2742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b="1" dirty="0"/>
              <a:t>WAP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Kablosuz ağlar için uygulama protokolünün kısaltmasıdır. Genel olarak PDA ve cep telefonları gibi sayısal bilgi cihazlarının, web benzeri bir ara yüzle çevrimiçi bilgi hizmetlerine erişimini sağlar.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840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TEŞEKKÜRLER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24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KABLOSUZ AĞ TEKNOLOJİSİ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Kablosuz iletişimde ilk örnek uygulama için TV yayını verilebilir.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dirty="0"/>
              <a:t>Günümüzde kablosuz ağ denildiğinde ilk akla gelen sözcükler WLAN, </a:t>
            </a:r>
            <a:r>
              <a:rPr lang="tr-TR" sz="2400" dirty="0" err="1"/>
              <a:t>HipeLAN</a:t>
            </a:r>
            <a:r>
              <a:rPr lang="tr-TR" sz="2400" dirty="0"/>
              <a:t>, Bluetooth, GSM, GPRS, WAP, LMDS, EDGE, </a:t>
            </a:r>
            <a:r>
              <a:rPr lang="tr-TR" sz="2400" dirty="0" smtClean="0"/>
              <a:t>3G ve 4,5G’dir</a:t>
            </a:r>
            <a:r>
              <a:rPr lang="tr-TR" sz="2400" dirty="0"/>
              <a:t>.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tr-TR" sz="2400" dirty="0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2043" y="4325446"/>
            <a:ext cx="5592445" cy="24879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138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5040560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60000"/>
              </a:lnSpc>
              <a:buNone/>
            </a:pPr>
            <a:r>
              <a:rPr lang="tr-TR" sz="2400" dirty="0"/>
              <a:t>Ağ uygulamalarında kablosuz çeşitli şekillerde olmaktadır ve her biri farklı uygulama gereksinimine çözüm sunar:</a:t>
            </a:r>
          </a:p>
          <a:p>
            <a:pPr lvl="0" algn="just">
              <a:lnSpc>
                <a:spcPct val="160000"/>
              </a:lnSpc>
            </a:pPr>
            <a:r>
              <a:rPr lang="tr-TR" sz="2400" dirty="0"/>
              <a:t>Kablosuz LAN( WLAN, Wireless LAN)</a:t>
            </a:r>
          </a:p>
          <a:p>
            <a:pPr lvl="0" algn="just">
              <a:lnSpc>
                <a:spcPct val="160000"/>
              </a:lnSpc>
            </a:pPr>
            <a:r>
              <a:rPr lang="tr-TR" sz="2400" dirty="0"/>
              <a:t>Noktadan Noktaya İletişim (Point-</a:t>
            </a:r>
            <a:r>
              <a:rPr lang="tr-TR" sz="2400" dirty="0" err="1"/>
              <a:t>to</a:t>
            </a:r>
            <a:r>
              <a:rPr lang="tr-TR" sz="2400" dirty="0"/>
              <a:t>-Point </a:t>
            </a:r>
            <a:r>
              <a:rPr lang="tr-TR" sz="2400" dirty="0" err="1"/>
              <a:t>Communication</a:t>
            </a:r>
            <a:r>
              <a:rPr lang="tr-TR" sz="2400" dirty="0"/>
              <a:t>)</a:t>
            </a:r>
          </a:p>
          <a:p>
            <a:pPr lvl="0" algn="just">
              <a:lnSpc>
                <a:spcPct val="160000"/>
              </a:lnSpc>
            </a:pPr>
            <a:r>
              <a:rPr lang="tr-TR" sz="2400" dirty="0"/>
              <a:t>Bir noktadan çok noktaya (</a:t>
            </a:r>
            <a:r>
              <a:rPr lang="tr-TR" sz="2400" dirty="0" err="1"/>
              <a:t>point-to-multipoint</a:t>
            </a:r>
            <a:r>
              <a:rPr lang="tr-TR" sz="2400" dirty="0"/>
              <a:t>)</a:t>
            </a:r>
          </a:p>
          <a:p>
            <a:pPr lvl="0" algn="just">
              <a:lnSpc>
                <a:spcPct val="160000"/>
              </a:lnSpc>
            </a:pPr>
            <a:r>
              <a:rPr lang="tr-TR" sz="2400" dirty="0"/>
              <a:t>Eş düzey (</a:t>
            </a:r>
            <a:r>
              <a:rPr lang="tr-TR" sz="2400" dirty="0" err="1"/>
              <a:t>peering</a:t>
            </a:r>
            <a:r>
              <a:rPr lang="tr-TR" sz="2400" dirty="0"/>
              <a:t>)</a:t>
            </a:r>
          </a:p>
          <a:p>
            <a:pPr lvl="0" algn="just">
              <a:lnSpc>
                <a:spcPct val="160000"/>
              </a:lnSpc>
            </a:pPr>
            <a:r>
              <a:rPr lang="tr-TR" sz="2400" dirty="0"/>
              <a:t>Kablosuz Mobil iletişim</a:t>
            </a:r>
          </a:p>
          <a:p>
            <a:pPr algn="just">
              <a:lnSpc>
                <a:spcPct val="16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1194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000" b="1" dirty="0"/>
              <a:t>Kablosuz LAN (WLAN)</a:t>
            </a:r>
            <a:endParaRPr lang="tr-TR" sz="20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000" dirty="0"/>
              <a:t>Bilgisayar sistemlerinin var olan LAN teknolojilerine bağlı kalınarak kablosuz olarak iletişimde bulunmalarıdır. </a:t>
            </a:r>
            <a:endParaRPr lang="tr-TR" sz="2000" dirty="0" smtClean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000" dirty="0"/>
              <a:t>Kablosuz yerel alan ağları genellikle kablolu yerel alan ağın sınırlarını genişletmek için kullanılır. Bu ağlar IEEE 802.11 standartlarına göre çalışır.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tr-TR" sz="2000" dirty="0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856" y="4005064"/>
            <a:ext cx="5040640" cy="27809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9443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/>
              <a:t>802.11x (IEEE): Kablosuz uygulamalar için tanımlanmış standartlar kümesidir. </a:t>
            </a:r>
            <a:endParaRPr lang="tr-TR" dirty="0"/>
          </a:p>
        </p:txBody>
      </p:sp>
      <p:pic>
        <p:nvPicPr>
          <p:cNvPr id="5" name="Resim 4" descr="http://i49.tinypic.com/6eota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4698" y="3068960"/>
            <a:ext cx="720979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29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b="1" dirty="0" err="1"/>
              <a:t>HiperLAN</a:t>
            </a:r>
            <a:r>
              <a:rPr lang="tr-TR" b="1" dirty="0"/>
              <a:t>: </a:t>
            </a:r>
            <a:r>
              <a:rPr lang="tr-TR" dirty="0"/>
              <a:t>ETSI tarafından tanımlanmış, 5GHz bandında işletilen kablosuz veri iletim standardıdır. Çalışma sistemi 802.11’e benzemektedir ancak çok daha ileri özelliklere sahiptir.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494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WLAN kullanım alanları</a:t>
            </a: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060848"/>
            <a:ext cx="6696744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74884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b="1" dirty="0"/>
              <a:t>Kişisel alan ağları</a:t>
            </a:r>
            <a:endParaRPr lang="tr-T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dirty="0"/>
              <a:t>Kişisel sayısal cihazların kablosuz olarak birbirini görmesiyle ortaya çıkan bir kavramdır. Amaç yakın yakın mesafedeki cihazların birbiriyle etkileşimde bulunmalarını sağlamaktır.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5860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tr-TR" sz="2800" dirty="0"/>
              <a:t>Kişisel alan ağları denildiğinde ilk akla gelen Bluetooth ve </a:t>
            </a:r>
            <a:r>
              <a:rPr lang="tr-TR" sz="2800" dirty="0" err="1"/>
              <a:t>HomeRF’dir</a:t>
            </a:r>
            <a:r>
              <a:rPr lang="tr-TR" sz="2800" dirty="0" smtClean="0"/>
              <a:t>.</a:t>
            </a:r>
            <a:endParaRPr lang="tr-TR" sz="2800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tr-TR" sz="2800" b="1" dirty="0"/>
              <a:t>Bluetooth: </a:t>
            </a:r>
            <a:r>
              <a:rPr lang="tr-TR" sz="2800" dirty="0"/>
              <a:t>Kısa mesafedeki aygıtları birbirine bağlayan bir kablosuz teknolojidir 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pic>
        <p:nvPicPr>
          <p:cNvPr id="4" name="Resim 3" descr="http://image.slidesharecdn.com/othertypesofnetworks2015-3-150305234612-conversion-gate01/95/other-types-of-networks-bluetooth-zigbee-nfc-6-638.jpg?cb=1425599695"/>
          <p:cNvPicPr/>
          <p:nvPr/>
        </p:nvPicPr>
        <p:blipFill>
          <a:blip r:embed="rId2" cstate="print"/>
          <a:srcRect l="4465" b="7371"/>
          <a:stretch>
            <a:fillRect/>
          </a:stretch>
        </p:blipFill>
        <p:spPr bwMode="auto">
          <a:xfrm>
            <a:off x="4283968" y="4005064"/>
            <a:ext cx="4717172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41087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409</Words>
  <Application>Microsoft Office PowerPoint</Application>
  <PresentationFormat>Ekran Gösterisi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Gündönümü</vt:lpstr>
      <vt:lpstr>AĞ TEMELLERİ DERSİ (12 HAFTA)</vt:lpstr>
      <vt:lpstr>KABLOSUZ AĞ TEKNOLOJİSİ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 TEMELLERİ DERSİ (12 HAFTA)</dc:title>
  <dc:creator>MelihKadir</dc:creator>
  <cp:lastModifiedBy>MelihKadir</cp:lastModifiedBy>
  <cp:revision>3</cp:revision>
  <dcterms:created xsi:type="dcterms:W3CDTF">2016-10-02T13:20:41Z</dcterms:created>
  <dcterms:modified xsi:type="dcterms:W3CDTF">2016-10-02T13:41:42Z</dcterms:modified>
</cp:coreProperties>
</file>