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B8BFA8-F5CD-4CD9-AF6B-C997005BB314}" type="datetimeFigureOut">
              <a:rPr lang="tr-TR" smtClean="0"/>
              <a:t>02.10.2016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B70D2B-E51B-4D74-A60C-638F8DF07024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6671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b="1" cap="small" dirty="0"/>
              <a:t>AMAÇ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	Bilgisayarın temel parçalarını öğrenebilmek.</a:t>
            </a:r>
          </a:p>
          <a:p>
            <a:pPr algn="just">
              <a:lnSpc>
                <a:spcPct val="150000"/>
              </a:lnSpc>
            </a:pPr>
            <a:r>
              <a:rPr lang="tr-TR" b="1" cap="small" dirty="0"/>
              <a:t>ARAŞTIRMA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b="1" cap="small" dirty="0"/>
              <a:t>	</a:t>
            </a:r>
            <a:r>
              <a:rPr lang="tr-TR" dirty="0"/>
              <a:t>Bilgisayarın temel parçaları hakkında bilgi toplayınız.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/>
              <a:t>AĞ </a:t>
            </a:r>
            <a:r>
              <a:rPr lang="tr-TR" sz="4000" dirty="0" smtClean="0"/>
              <a:t>TEMELLERİ DERSİ </a:t>
            </a:r>
            <a:r>
              <a:rPr lang="tr-TR" sz="2000" dirty="0" smtClean="0"/>
              <a:t>(8. </a:t>
            </a:r>
            <a:r>
              <a:rPr lang="tr-TR" sz="2000" dirty="0" smtClean="0"/>
              <a:t>HAFTA)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7238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400" b="1" dirty="0"/>
              <a:t>Ram Bellek</a:t>
            </a:r>
            <a:endParaRPr lang="tr-TR" sz="24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RAM bellek bilgisayarınızı kapattığınız zaman kaydetmemiş olduğunuz bilgilerin silinebileceği bellek alanıdır; yani hiçbir bilgi garantili olarak RAM bellekte bulunmaz. Bunun sebebi geçici(ikincil) bellek olmasıdır. </a:t>
            </a:r>
            <a:endParaRPr lang="tr-TR" sz="2400" dirty="0"/>
          </a:p>
        </p:txBody>
      </p:sp>
      <p:pic>
        <p:nvPicPr>
          <p:cNvPr id="4" name="Resim 3" descr="http://www.sefik.net/upload/resimler/btt/bellekler/ramcesitleri.jpg"/>
          <p:cNvPicPr/>
          <p:nvPr/>
        </p:nvPicPr>
        <p:blipFill>
          <a:blip r:embed="rId2" cstate="print"/>
          <a:srcRect b="8295"/>
          <a:stretch>
            <a:fillRect/>
          </a:stretch>
        </p:blipFill>
        <p:spPr bwMode="auto">
          <a:xfrm>
            <a:off x="1976625" y="4293096"/>
            <a:ext cx="69878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807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2296" indent="0">
              <a:lnSpc>
                <a:spcPct val="170000"/>
              </a:lnSpc>
              <a:buNone/>
            </a:pPr>
            <a:r>
              <a:rPr lang="tr-TR" dirty="0" smtClean="0"/>
              <a:t>Dört </a:t>
            </a:r>
            <a:r>
              <a:rPr lang="tr-TR" dirty="0"/>
              <a:t>farklı RAM çeşidi vardır;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SRAM: Her bir hafıza hücresi için en az 4 en fazla 6 olacak şekilde çoklu </a:t>
            </a:r>
            <a:r>
              <a:rPr lang="tr-TR" dirty="0" err="1"/>
              <a:t>transistör</a:t>
            </a:r>
            <a:r>
              <a:rPr lang="tr-TR" dirty="0"/>
              <a:t> kullanmaktadır ve </a:t>
            </a:r>
            <a:r>
              <a:rPr lang="tr-TR" dirty="0" err="1"/>
              <a:t>kapasitör</a:t>
            </a:r>
            <a:r>
              <a:rPr lang="tr-TR" dirty="0"/>
              <a:t> bulundurmamaktadır.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DRAM: Bir adet </a:t>
            </a:r>
            <a:r>
              <a:rPr lang="tr-TR" dirty="0" err="1"/>
              <a:t>transistör</a:t>
            </a:r>
            <a:r>
              <a:rPr lang="tr-TR" dirty="0"/>
              <a:t> ve </a:t>
            </a:r>
            <a:r>
              <a:rPr lang="tr-TR" dirty="0" err="1"/>
              <a:t>kapasitör</a:t>
            </a:r>
            <a:r>
              <a:rPr lang="tr-TR" dirty="0"/>
              <a:t> çiftinden oluşan hafıza hücrelerine sahiptirler ve sürekli tazeleme işlemine ihtiyaç duymaktadırlar.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EDO DRAM: Bir seferde tek bir veri bloğuna ulaşabilen Standart DRAM belleğin aksine bir önceki veri bloğunu işlemciye gönderirken aynı anda bir sonraki veriyi almaya başlayabilen hafızalardır.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VRAM: Video ve ekran kartları için üretilmişlerdir. Gerçek anlamda DRAM den bir farkı yoktur.</a:t>
            </a:r>
          </a:p>
          <a:p>
            <a:pPr>
              <a:lnSpc>
                <a:spcPct val="17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189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/>
              <a:t>ROM Bellek</a:t>
            </a:r>
            <a:endParaRPr lang="tr-TR" sz="24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Sadece okunabilir bellekler için kullanılan genel bir ifadedir. Bu tipteki hafıza birimleri elektrik kesildiğinde dahi bilgilerin saklanması gerektiği durumlarda kullanılmaktadır. </a:t>
            </a:r>
            <a:endParaRPr lang="tr-TR" sz="2400" dirty="0"/>
          </a:p>
        </p:txBody>
      </p:sp>
      <p:pic>
        <p:nvPicPr>
          <p:cNvPr id="4" name="Resim 3" descr="http://doit.ort.org/course/procmem/images/37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81175"/>
            <a:ext cx="4320480" cy="2388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4731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82296" indent="0" algn="just">
              <a:lnSpc>
                <a:spcPct val="170000"/>
              </a:lnSpc>
              <a:buNone/>
            </a:pPr>
            <a:r>
              <a:rPr lang="tr-TR" dirty="0"/>
              <a:t>Dört farklı ROM çeşidi vardır;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PROM: Kullanıcı tarafından ROM programlayıcı adı verilen özel bir devre ile sadece bir defa programlanabilen ROM türüdür.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MPROM: Özel bir program veya veriyi maskelemek amacıyla kullanılan üretici tarafından programlanan ROM çeşididir.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EPROM: Morötesi ışık ile silinebilen, içerisindeki bilgiyi yıllarca koruyabilen ROM çeşididir.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EEPROM: Devrede iken elektriksel yolla bir kısmı ya da tamamı değiştirilebilen, silinebilen ve yeniden veri yüklenebilen bir ROM türüdür.</a:t>
            </a:r>
          </a:p>
          <a:p>
            <a:pPr algn="just">
              <a:lnSpc>
                <a:spcPct val="17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191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/>
              <a:t>BIOS</a:t>
            </a:r>
            <a:endParaRPr lang="tr-TR" sz="24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Bilgisayara bağlı olan tüm giriş çıkış birimlerinin birlikte koordineli çalışmalarını sağlayan donanım birimidir. </a:t>
            </a:r>
            <a:endParaRPr lang="tr-TR" sz="2400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 smtClean="0"/>
              <a:t>İçerisinde </a:t>
            </a:r>
            <a:r>
              <a:rPr lang="tr-TR" sz="2400" dirty="0"/>
              <a:t>iki çeşit yazılım birimi bulundurur; işletim sistemi ve uygulama yazılımları. </a:t>
            </a:r>
            <a:endParaRPr lang="tr-TR" sz="2400" dirty="0"/>
          </a:p>
        </p:txBody>
      </p:sp>
      <p:pic>
        <p:nvPicPr>
          <p:cNvPr id="4" name="Resim 3" descr="http://2.bp.blogspot.com/_5R5dQL7afpk/THEm-r3QnEI/AAAAAAAAAHY/LoDqaOfzX08/s1600/bi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4"/>
            <a:ext cx="3760862" cy="2445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672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000" b="1" dirty="0" err="1"/>
              <a:t>Fax</a:t>
            </a:r>
            <a:r>
              <a:rPr lang="tr-TR" sz="2000" b="1" dirty="0"/>
              <a:t> Modem Kartı</a:t>
            </a:r>
            <a:endParaRPr lang="tr-TR" sz="20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000" dirty="0"/>
              <a:t>İnternete bağlanmanızı ve </a:t>
            </a:r>
            <a:r>
              <a:rPr lang="tr-TR" sz="2000" dirty="0" err="1"/>
              <a:t>fax</a:t>
            </a:r>
            <a:r>
              <a:rPr lang="tr-TR" sz="2000" dirty="0"/>
              <a:t> çekmenizi sağlayan birimdir. </a:t>
            </a:r>
            <a:endParaRPr lang="tr-TR" sz="2000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000" dirty="0" smtClean="0"/>
              <a:t>Günümüz </a:t>
            </a:r>
            <a:r>
              <a:rPr lang="tr-TR" sz="2000" dirty="0"/>
              <a:t>teknolojisinde pek fazla kullanılmamaktadır. </a:t>
            </a:r>
            <a:endParaRPr lang="tr-TR" sz="2000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000" dirty="0" smtClean="0"/>
              <a:t>Telefon </a:t>
            </a:r>
            <a:r>
              <a:rPr lang="tr-TR" sz="2000" dirty="0"/>
              <a:t>hattından çekilen sinyalleri bilgisayar diline bilgisayar dilinden de aynı şekilde telefon diline çeviren aygıttır. </a:t>
            </a:r>
            <a:endParaRPr lang="tr-TR" sz="2000" dirty="0"/>
          </a:p>
        </p:txBody>
      </p:sp>
      <p:pic>
        <p:nvPicPr>
          <p:cNvPr id="4" name="Resim 3"/>
          <p:cNvPicPr/>
          <p:nvPr/>
        </p:nvPicPr>
        <p:blipFill>
          <a:blip r:embed="rId2" cstate="print"/>
          <a:srcRect l="1931" t="2654"/>
          <a:stretch>
            <a:fillRect/>
          </a:stretch>
        </p:blipFill>
        <p:spPr bwMode="auto">
          <a:xfrm>
            <a:off x="6224716" y="4019376"/>
            <a:ext cx="2811780" cy="27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205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r>
              <a:rPr lang="tr-TR" b="1" dirty="0"/>
              <a:t>Modem </a:t>
            </a:r>
            <a:endParaRPr lang="tr-TR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Telefon hatlarını kullanarak bilgisayarları birbirine bağlayan harici donanım birimidir. </a:t>
            </a:r>
            <a:endParaRPr lang="tr-TR" dirty="0" smtClean="0"/>
          </a:p>
          <a:p>
            <a:pPr marL="82296" indent="0" algn="just">
              <a:lnSpc>
                <a:spcPct val="150000"/>
              </a:lnSpc>
              <a:buNone/>
            </a:pPr>
            <a:endParaRPr lang="tr-TR" dirty="0"/>
          </a:p>
        </p:txBody>
      </p:sp>
      <p:pic>
        <p:nvPicPr>
          <p:cNvPr id="4" name="Resim 3" descr="http://i.kinja-img.com/gawker-media/image/upload/s--k2Ebt2dL--/181gdhhbdou7q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940494"/>
            <a:ext cx="5120640" cy="2886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032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/>
              <a:t>Ethernet Kartı</a:t>
            </a:r>
            <a:endParaRPr lang="tr-TR" sz="24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Birbirine yakın mesafede bulunan iki bilgisayar arasında veri alışverişini sağlayan birimdir. </a:t>
            </a:r>
            <a:endParaRPr lang="tr-TR" sz="2400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Bilgisayarları birbirine bağlamanın temel amacı her bilgisayarda kayıtlı bulunan işlem ve verilere rahat ve hızlı ulaşabilmektir. </a:t>
            </a:r>
            <a:endParaRPr lang="tr-TR" sz="2400" dirty="0"/>
          </a:p>
        </p:txBody>
      </p:sp>
      <p:pic>
        <p:nvPicPr>
          <p:cNvPr id="4" name="Resim 3" descr="http://b130606054.weebly.com/uploads/2/4/1/5/24158122/7102900_orig.jpg?28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6384" y="4365104"/>
            <a:ext cx="2860040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788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/>
              <a:t>Ses Kartı</a:t>
            </a:r>
            <a:endParaRPr lang="tr-TR" sz="24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Ses kartları bilgisayarlarda dijital olarak oluşturulan seslerin hoparlöre aktarılarak ses sinyallerine dönüştürülmesini sağlarlar. Ya da analog olarak dış ortamdan alınan ses sinyallerini dijital ses sinyallerine çevirirler. Bir modülatör görevindedir. 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tr-TR" sz="2400" dirty="0"/>
          </a:p>
        </p:txBody>
      </p:sp>
      <p:pic>
        <p:nvPicPr>
          <p:cNvPr id="4" name="Resim 3" descr="http://3.bp.blogspot.com/-TdTPreJYQLU/UKu_XxUHOgI/AAAAAAAAADE/xAZ-jUDixlc/s640/Ads%C4%B1z.png"/>
          <p:cNvPicPr/>
          <p:nvPr/>
        </p:nvPicPr>
        <p:blipFill>
          <a:blip r:embed="rId2" cstate="print"/>
          <a:srcRect b="6389"/>
          <a:stretch>
            <a:fillRect/>
          </a:stretch>
        </p:blipFill>
        <p:spPr bwMode="auto">
          <a:xfrm>
            <a:off x="4644008" y="4293096"/>
            <a:ext cx="439248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429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/>
              <a:t>Ekran Kartı</a:t>
            </a:r>
            <a:endParaRPr lang="tr-TR" sz="24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İşlemcinin işlemiş olduğu görüntü bilgilerini monitöre gönderen birimdir. </a:t>
            </a:r>
            <a:endParaRPr lang="tr-TR" sz="2400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 smtClean="0"/>
              <a:t>İşlemcideki </a:t>
            </a:r>
            <a:r>
              <a:rPr lang="tr-TR" sz="2400" dirty="0"/>
              <a:t>dijital bilgiyi bilgisayarın anlayacağı analog sinyallere çevirir ve monitöre o şekilde gönderir. </a:t>
            </a:r>
            <a:endParaRPr lang="tr-TR" sz="2400" dirty="0"/>
          </a:p>
        </p:txBody>
      </p:sp>
      <p:pic>
        <p:nvPicPr>
          <p:cNvPr id="4" name="Resim 3" descr="http://e-bergi.com/media/images/2008-Temmuz-ek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306" y="4325446"/>
            <a:ext cx="3806190" cy="2487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896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BİLGİSAYARIN TEMEL PARÇALARI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 algn="just">
              <a:lnSpc>
                <a:spcPct val="170000"/>
              </a:lnSpc>
              <a:buNone/>
            </a:pPr>
            <a:r>
              <a:rPr lang="tr-TR" b="1" dirty="0"/>
              <a:t>Kişisel Bilgisayarın </a:t>
            </a:r>
            <a:r>
              <a:rPr lang="tr-TR" b="1" dirty="0" smtClean="0"/>
              <a:t>Parçaları</a:t>
            </a:r>
            <a:endParaRPr lang="tr-TR" dirty="0" smtClean="0"/>
          </a:p>
          <a:p>
            <a:pPr algn="just">
              <a:lnSpc>
                <a:spcPct val="170000"/>
              </a:lnSpc>
            </a:pPr>
            <a:r>
              <a:rPr lang="tr-TR" dirty="0"/>
              <a:t>Bilgisayarlarımızın elle tutulabilen, fiziksel kısımlarına donanım diyoruz. Donanım parçalarını beş ana başlık altında toplayabiliriz.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Giriş Birimleri: Fare, Klavye, Tarayıcı.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İşlem Birimleri: Mikroişlemci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Bellek ve Depolama Birimleri: Ram – Rom, </a:t>
            </a:r>
            <a:r>
              <a:rPr lang="tr-TR" dirty="0" err="1"/>
              <a:t>Harddisk</a:t>
            </a:r>
            <a:endParaRPr lang="tr-TR" dirty="0"/>
          </a:p>
          <a:p>
            <a:pPr lvl="0" algn="just">
              <a:lnSpc>
                <a:spcPct val="170000"/>
              </a:lnSpc>
            </a:pPr>
            <a:r>
              <a:rPr lang="tr-TR" dirty="0"/>
              <a:t>Çıkış Birimleri: Monitör, Yazıcı, Hoparlör</a:t>
            </a:r>
          </a:p>
          <a:p>
            <a:pPr lvl="0" algn="just">
              <a:lnSpc>
                <a:spcPct val="170000"/>
              </a:lnSpc>
            </a:pPr>
            <a:r>
              <a:rPr lang="tr-TR" dirty="0"/>
              <a:t>İletişim Birimleri: Modem.</a:t>
            </a:r>
          </a:p>
          <a:p>
            <a:pPr marL="82296" indent="0" algn="just">
              <a:lnSpc>
                <a:spcPct val="170000"/>
              </a:lnSpc>
              <a:buNone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834711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b="1" dirty="0"/>
              <a:t>CD / DVD Sürücüsü</a:t>
            </a:r>
            <a:endParaRPr lang="tr-TR" sz="2400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/>
              <a:t>Bilgisayarımıza bilgi almayı ya da onlara bilgisayarımızdan bilgi aktarmayı sağlayan birimdir. </a:t>
            </a:r>
            <a:endParaRPr lang="tr-TR" sz="2400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sz="2400" dirty="0" smtClean="0"/>
              <a:t>Veriler </a:t>
            </a:r>
            <a:r>
              <a:rPr lang="tr-TR" sz="2400" dirty="0"/>
              <a:t>CD </a:t>
            </a:r>
            <a:r>
              <a:rPr lang="tr-TR" sz="2400" dirty="0" err="1"/>
              <a:t>Rom’a</a:t>
            </a:r>
            <a:r>
              <a:rPr lang="tr-TR" sz="2400" dirty="0"/>
              <a:t> optik mantığına göre kaydedilir. </a:t>
            </a:r>
            <a:endParaRPr lang="tr-TR" sz="2400" dirty="0"/>
          </a:p>
        </p:txBody>
      </p:sp>
      <p:pic>
        <p:nvPicPr>
          <p:cNvPr id="4" name="Resim 3" descr="http://blog.computeroverhauls.com/.a/6a00e0099938e788330162fbef0665970d-p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8" y="4029918"/>
            <a:ext cx="4284980" cy="271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724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687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tr-TR" dirty="0"/>
              <a:t>Bilgisayar kasası içerisindeki donanım bileşenlerini şu şekilde sıralayabiliriz:</a:t>
            </a:r>
          </a:p>
          <a:p>
            <a:pPr lvl="0"/>
            <a:r>
              <a:rPr lang="tr-TR" dirty="0" err="1"/>
              <a:t>Anakart</a:t>
            </a:r>
            <a:endParaRPr lang="tr-TR" dirty="0"/>
          </a:p>
          <a:p>
            <a:pPr lvl="0"/>
            <a:r>
              <a:rPr lang="tr-TR" dirty="0" err="1"/>
              <a:t>Harddisk</a:t>
            </a:r>
            <a:endParaRPr lang="tr-TR" dirty="0"/>
          </a:p>
          <a:p>
            <a:pPr lvl="0"/>
            <a:r>
              <a:rPr lang="tr-TR" dirty="0"/>
              <a:t>Merkezi İşlem Birimi(CPU)</a:t>
            </a:r>
          </a:p>
          <a:p>
            <a:pPr lvl="0"/>
            <a:r>
              <a:rPr lang="tr-TR" dirty="0"/>
              <a:t>Bellekler</a:t>
            </a:r>
          </a:p>
          <a:p>
            <a:pPr lvl="0"/>
            <a:r>
              <a:rPr lang="tr-TR" dirty="0"/>
              <a:t>BIOS</a:t>
            </a:r>
          </a:p>
          <a:p>
            <a:pPr lvl="0"/>
            <a:r>
              <a:rPr lang="tr-TR" dirty="0" err="1"/>
              <a:t>Fax</a:t>
            </a:r>
            <a:r>
              <a:rPr lang="tr-TR" dirty="0"/>
              <a:t> Modem Kartı</a:t>
            </a:r>
          </a:p>
          <a:p>
            <a:pPr lvl="0"/>
            <a:r>
              <a:rPr lang="tr-TR" dirty="0"/>
              <a:t>Modem</a:t>
            </a:r>
          </a:p>
          <a:p>
            <a:pPr lvl="0"/>
            <a:r>
              <a:rPr lang="tr-TR" dirty="0"/>
              <a:t>Ethernet Kartı</a:t>
            </a:r>
          </a:p>
          <a:p>
            <a:pPr lvl="0"/>
            <a:r>
              <a:rPr lang="tr-TR" dirty="0"/>
              <a:t>Ses Kartı</a:t>
            </a:r>
          </a:p>
          <a:p>
            <a:pPr lvl="0"/>
            <a:r>
              <a:rPr lang="tr-TR" dirty="0"/>
              <a:t>Ekran Kartı</a:t>
            </a:r>
          </a:p>
          <a:p>
            <a:pPr lvl="0"/>
            <a:r>
              <a:rPr lang="tr-TR" dirty="0"/>
              <a:t>CD Sürücü</a:t>
            </a:r>
          </a:p>
          <a:p>
            <a:pPr marL="8229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592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tr-TR" b="1" dirty="0" err="1"/>
              <a:t>Anakart</a:t>
            </a:r>
            <a:endParaRPr lang="tr-TR" dirty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/>
              <a:t>Donanım parçalarının üzerine yerleştirildiği, fiberglastan yapılmış levhaya </a:t>
            </a:r>
            <a:r>
              <a:rPr lang="tr-TR" dirty="0" err="1"/>
              <a:t>anakart</a:t>
            </a:r>
            <a:r>
              <a:rPr lang="tr-TR" dirty="0"/>
              <a:t> (</a:t>
            </a:r>
            <a:r>
              <a:rPr lang="tr-TR" dirty="0" err="1"/>
              <a:t>mainboard</a:t>
            </a:r>
            <a:r>
              <a:rPr lang="tr-TR" dirty="0"/>
              <a:t>) denir. </a:t>
            </a:r>
            <a:endParaRPr lang="tr-TR" dirty="0" smtClean="0"/>
          </a:p>
          <a:p>
            <a:pPr marL="82296" indent="0" algn="just">
              <a:lnSpc>
                <a:spcPct val="150000"/>
              </a:lnSpc>
              <a:buNone/>
            </a:pPr>
            <a:r>
              <a:rPr lang="tr-TR" dirty="0" err="1"/>
              <a:t>Anakart</a:t>
            </a:r>
            <a:r>
              <a:rPr lang="tr-TR" dirty="0"/>
              <a:t> üzerinde mikroişlemci, yardımcı işlemciler, RAM soketleri, ROM yongaları, genişleme yuvaları, veri ve adres yolları, dâhili ve harici kapılar (port) yer almaktadır.</a:t>
            </a:r>
          </a:p>
          <a:p>
            <a:pPr marL="82296" indent="0" algn="just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771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8" y="898525"/>
            <a:ext cx="8922385" cy="506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370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lnSpc>
                <a:spcPct val="160000"/>
              </a:lnSpc>
            </a:pPr>
            <a:r>
              <a:rPr lang="tr-TR" b="1" dirty="0" err="1"/>
              <a:t>Harddisk</a:t>
            </a:r>
            <a:endParaRPr lang="tr-TR" dirty="0"/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dirty="0"/>
              <a:t>Bilgisayarların bilgi depolama ünitesidir. </a:t>
            </a:r>
            <a:endParaRPr lang="tr-TR" dirty="0" smtClean="0"/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dirty="0" smtClean="0"/>
              <a:t>Sabit </a:t>
            </a:r>
            <a:r>
              <a:rPr lang="tr-TR" dirty="0"/>
              <a:t>diskler büyük miktarda bilgiyi uzun süreli olarak saklamak için kullanılan manyetik disklerdir. </a:t>
            </a:r>
            <a:endParaRPr lang="tr-TR" dirty="0" smtClean="0"/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dirty="0" smtClean="0"/>
              <a:t>Genellikle </a:t>
            </a:r>
            <a:r>
              <a:rPr lang="tr-TR" dirty="0"/>
              <a:t>taşınabilir olma özelliği yoktur. Zaten bu yüzden de sabit disk adını almışlardır. </a:t>
            </a:r>
            <a:endParaRPr lang="tr-TR" dirty="0" smtClean="0"/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dirty="0" smtClean="0"/>
              <a:t>Bilgisayar </a:t>
            </a:r>
            <a:r>
              <a:rPr lang="tr-TR" dirty="0"/>
              <a:t>kasasının içinde kendileri için ayrılmış yuvalara yerleştirilirler.</a:t>
            </a:r>
          </a:p>
          <a:p>
            <a:pPr marL="82296" indent="0" algn="just">
              <a:lnSpc>
                <a:spcPct val="16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175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http://www.nenedirvikipedi.com/wp-content/uploads/2013/08/hard-disk-parcalar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957" y="1113656"/>
            <a:ext cx="6109419" cy="526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935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60000"/>
              </a:lnSpc>
            </a:pPr>
            <a:r>
              <a:rPr lang="tr-TR" sz="2400" b="1" dirty="0"/>
              <a:t>Merkezi işlem </a:t>
            </a:r>
            <a:r>
              <a:rPr lang="tr-TR" sz="2400" b="1" dirty="0" smtClean="0"/>
              <a:t>birimi</a:t>
            </a:r>
            <a:endParaRPr lang="tr-TR" sz="2400" dirty="0" smtClean="0"/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sz="2400" dirty="0"/>
              <a:t>Çalışmakta olan yazılımın içerdiği komutları işler. </a:t>
            </a:r>
            <a:endParaRPr lang="tr-TR" sz="2400" dirty="0" smtClean="0"/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sz="2400" dirty="0" smtClean="0"/>
              <a:t>Merkezi </a:t>
            </a:r>
            <a:r>
              <a:rPr lang="tr-TR" sz="2400" dirty="0"/>
              <a:t>işlem birimine genelde işlemci denmektedir. </a:t>
            </a:r>
            <a:endParaRPr lang="tr-TR" sz="2400" dirty="0" smtClean="0"/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sz="2400" dirty="0" smtClean="0"/>
              <a:t>Programların </a:t>
            </a:r>
            <a:r>
              <a:rPr lang="tr-TR" sz="2400" dirty="0"/>
              <a:t>komutlarını okumanın ve işlemenin yanında aritmetiksel ve mantıksal işlemlerden de sorumludur. </a:t>
            </a:r>
            <a:endParaRPr lang="tr-TR" sz="2400" dirty="0" smtClean="0"/>
          </a:p>
          <a:p>
            <a:pPr marL="82296" indent="0" algn="just">
              <a:lnSpc>
                <a:spcPct val="160000"/>
              </a:lnSpc>
              <a:buNone/>
            </a:pPr>
            <a:r>
              <a:rPr lang="tr-TR" sz="2400" dirty="0" smtClean="0"/>
              <a:t>Bilgisayarlarımızın </a:t>
            </a:r>
            <a:r>
              <a:rPr lang="tr-TR" sz="2400" dirty="0"/>
              <a:t>hızını belirleyen en önemli etkendir.</a:t>
            </a:r>
          </a:p>
          <a:p>
            <a:pPr marL="82296" lvl="0" indent="0" algn="just">
              <a:lnSpc>
                <a:spcPct val="160000"/>
              </a:lnSpc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2255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http://www.bilgiustam.com/resimler/2009/05/1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4392488" cy="4353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4999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635</Words>
  <Application>Microsoft Office PowerPoint</Application>
  <PresentationFormat>Ekran Gösterisi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Gündönümü</vt:lpstr>
      <vt:lpstr>AĞ TEMELLERİ DERSİ (8. HAFTA)</vt:lpstr>
      <vt:lpstr>BİLGİSAYARIN TEMEL PARÇALARI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 TOPOLOJİLERİ DERSİ (8. HAFTA)</dc:title>
  <dc:creator>MelihKadir</dc:creator>
  <cp:lastModifiedBy>MelihKadir</cp:lastModifiedBy>
  <cp:revision>4</cp:revision>
  <dcterms:created xsi:type="dcterms:W3CDTF">2016-10-02T11:40:42Z</dcterms:created>
  <dcterms:modified xsi:type="dcterms:W3CDTF">2016-10-02T12:08:05Z</dcterms:modified>
</cp:coreProperties>
</file>