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6EC809-D04F-4AEC-8695-8A0130CF19EB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8CF621-4C37-49B5-8DAE-991C86886A92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6671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cap="small" dirty="0" smtClean="0"/>
              <a:t>AMAÇ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Linux ( </a:t>
            </a:r>
            <a:r>
              <a:rPr lang="tr-TR" dirty="0" err="1" smtClean="0"/>
              <a:t>Ubuntu</a:t>
            </a:r>
            <a:r>
              <a:rPr lang="tr-TR" dirty="0" smtClean="0"/>
              <a:t>) işletim sistemi kurulum gereksinimlerini öğrenebilmek ve işletim sistemi kurulumunu gerçekleştirebilmek.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ARAŞTIRMA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	</a:t>
            </a:r>
            <a:r>
              <a:rPr lang="tr-TR" dirty="0" smtClean="0"/>
              <a:t>Linux işletim sistemi hakkında bilgi toplayınız.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YAZILIM KURULUMU VE YÖNETİMİ DERSİ</a:t>
            </a:r>
            <a:r>
              <a:rPr lang="tr-TR" sz="1800" dirty="0" smtClean="0"/>
              <a:t>(4. </a:t>
            </a:r>
            <a:r>
              <a:rPr lang="tr-TR" sz="1800" dirty="0" smtClean="0"/>
              <a:t>HAFTA)</a:t>
            </a:r>
            <a:endParaRPr lang="tr-T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 smtClean="0"/>
              <a:t>Kurulum türü </a:t>
            </a:r>
            <a:r>
              <a:rPr lang="tr-TR" b="1" dirty="0" smtClean="0"/>
              <a:t>seçimi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Eğer </a:t>
            </a:r>
            <a:r>
              <a:rPr lang="tr-TR" dirty="0" smtClean="0"/>
              <a:t>bilgisayarınızda hali hazırda Windows yüklü </a:t>
            </a:r>
            <a:r>
              <a:rPr lang="tr-TR" dirty="0" smtClean="0"/>
              <a:t>ise;</a:t>
            </a:r>
            <a:endParaRPr lang="tr-TR" dirty="0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5113610" cy="39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Eğer bilgisayarınızda herhangi bir işletim sistemi yüklü değil ise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5512519" cy="36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tr-TR" dirty="0" smtClean="0"/>
              <a:t>Burada yer alan seçenekleri şöyle açıklayabiliriz;</a:t>
            </a:r>
          </a:p>
          <a:p>
            <a:pPr lvl="0" algn="just">
              <a:lnSpc>
                <a:spcPct val="170000"/>
              </a:lnSpc>
            </a:pPr>
            <a:r>
              <a:rPr lang="tr-TR" b="1" dirty="0" err="1" smtClean="0"/>
              <a:t>Ubuntu</a:t>
            </a:r>
            <a:r>
              <a:rPr lang="tr-TR" b="1" dirty="0" smtClean="0"/>
              <a:t> dağıtımını Windows işletim sisteminin yanına kur:</a:t>
            </a:r>
            <a:r>
              <a:rPr lang="tr-TR" dirty="0" smtClean="0"/>
              <a:t> Bu seçenek hali hazırda Windows yüklü bir bilgisayarda Windows'u kaldırmadan yanına </a:t>
            </a:r>
            <a:r>
              <a:rPr lang="tr-TR" dirty="0" err="1" smtClean="0"/>
              <a:t>Ubuntu'yu</a:t>
            </a:r>
            <a:r>
              <a:rPr lang="tr-TR" dirty="0" smtClean="0"/>
              <a:t> kurup ikisini de kullanabilmek isteyen kullanıcılar içindir. </a:t>
            </a:r>
          </a:p>
          <a:p>
            <a:pPr lvl="0" algn="just">
              <a:lnSpc>
                <a:spcPct val="170000"/>
              </a:lnSpc>
            </a:pPr>
            <a:r>
              <a:rPr lang="tr-TR" b="1" dirty="0" smtClean="0"/>
              <a:t>Windows işletim sistemini </a:t>
            </a:r>
            <a:r>
              <a:rPr lang="tr-TR" b="1" dirty="0" err="1" smtClean="0"/>
              <a:t>Ubuntu</a:t>
            </a:r>
            <a:r>
              <a:rPr lang="tr-TR" b="1" dirty="0" smtClean="0"/>
              <a:t> ile değiştir:</a:t>
            </a:r>
            <a:r>
              <a:rPr lang="tr-TR" dirty="0" smtClean="0"/>
              <a:t> Bu seçenek Windows'u ve bilgisayarınızdaki belgeleri siler ve yerine </a:t>
            </a:r>
            <a:r>
              <a:rPr lang="tr-TR" dirty="0" err="1" smtClean="0"/>
              <a:t>Ubuntu'yu</a:t>
            </a:r>
            <a:r>
              <a:rPr lang="tr-TR" dirty="0" smtClean="0"/>
              <a:t> kurar.</a:t>
            </a:r>
          </a:p>
          <a:p>
            <a:pPr lvl="0" algn="just">
              <a:lnSpc>
                <a:spcPct val="170000"/>
              </a:lnSpc>
            </a:pPr>
            <a:r>
              <a:rPr lang="tr-TR" b="1" dirty="0" smtClean="0"/>
              <a:t>Yeni </a:t>
            </a:r>
            <a:r>
              <a:rPr lang="tr-TR" b="1" dirty="0" err="1" smtClean="0"/>
              <a:t>Ubuntu</a:t>
            </a:r>
            <a:r>
              <a:rPr lang="tr-TR" b="1" dirty="0" smtClean="0"/>
              <a:t> kurulumunu güvenlik için şifrele:</a:t>
            </a:r>
            <a:r>
              <a:rPr lang="tr-TR" dirty="0" smtClean="0"/>
              <a:t> Bu seçenek kuruluma şifre ekleyerek kendimiz dışındakiler için erişimi ve müdahaleyi sınırlandırabilirsiniz.</a:t>
            </a:r>
          </a:p>
          <a:p>
            <a:pPr lvl="0" algn="just">
              <a:lnSpc>
                <a:spcPct val="170000"/>
              </a:lnSpc>
            </a:pPr>
            <a:r>
              <a:rPr lang="tr-TR" b="1" dirty="0" smtClean="0"/>
              <a:t>Yeni </a:t>
            </a:r>
            <a:r>
              <a:rPr lang="tr-TR" b="1" dirty="0" err="1" smtClean="0"/>
              <a:t>Ubuntu</a:t>
            </a:r>
            <a:r>
              <a:rPr lang="tr-TR" b="1" dirty="0" smtClean="0"/>
              <a:t> kurulumu ile LVM kullan:</a:t>
            </a:r>
            <a:r>
              <a:rPr lang="tr-TR" dirty="0" smtClean="0"/>
              <a:t> Bu seçenek ile boyutu genişletilebilir şekilde yapılandırılmış diske kurulum yaparız. Bu özel bir disk gerektirmez. Bu seçimi yaparsak diskimiz ileride verilere zarar vermeden diskimizin boyutunu arttırma özelliğine uygun olarak yapılandırılır.</a:t>
            </a:r>
          </a:p>
          <a:p>
            <a:pPr lvl="0" algn="just">
              <a:lnSpc>
                <a:spcPct val="170000"/>
              </a:lnSpc>
            </a:pPr>
            <a:r>
              <a:rPr lang="tr-TR" b="1" dirty="0" smtClean="0"/>
              <a:t>Başka bir şey:</a:t>
            </a:r>
            <a:r>
              <a:rPr lang="tr-TR" dirty="0" smtClean="0"/>
              <a:t> Bu seçenek diski, kendi ihtiyaçlarınıza özel bir şekilde yapılandırmanıza imkân verir. </a:t>
            </a:r>
          </a:p>
          <a:p>
            <a:pPr algn="just">
              <a:lnSpc>
                <a:spcPct val="17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Disk bölümleme işlemi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Kurulum </a:t>
            </a:r>
            <a:r>
              <a:rPr lang="tr-TR" sz="2400" dirty="0" smtClean="0"/>
              <a:t>türü kısmından “Başka bir şey” seçeneği seçilip “Devam et” butonun tıklandıktan </a:t>
            </a:r>
            <a:r>
              <a:rPr lang="tr-TR" sz="2400" dirty="0" smtClean="0"/>
              <a:t>sona; 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861294" cy="342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Silinen alan </a:t>
            </a:r>
            <a:r>
              <a:rPr lang="tr-TR" b="1" dirty="0" smtClean="0"/>
              <a:t>”boş” </a:t>
            </a:r>
            <a:r>
              <a:rPr lang="tr-TR" dirty="0" smtClean="0"/>
              <a:t>olarak görülecektir. Eğer diskinizde birden fazla bölüm varsa sırayla </a:t>
            </a:r>
            <a:r>
              <a:rPr lang="tr-TR" b="1" dirty="0" smtClean="0"/>
              <a:t>hepsini tıklayıp ”-” (eksi) </a:t>
            </a:r>
            <a:r>
              <a:rPr lang="tr-TR" dirty="0" smtClean="0"/>
              <a:t>işaretiyle silebilirsiniz.</a:t>
            </a:r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2"/>
            <a:ext cx="4893192" cy="30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İşlem </a:t>
            </a:r>
            <a:r>
              <a:rPr lang="tr-TR" sz="2400" dirty="0" smtClean="0"/>
              <a:t>bittiğinde artık </a:t>
            </a:r>
            <a:r>
              <a:rPr lang="tr-TR" sz="2400" dirty="0" smtClean="0"/>
              <a:t>diskiniz;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Artık boş alanı ve yanındaki</a:t>
            </a:r>
            <a:r>
              <a:rPr lang="tr-TR" sz="2400" b="1" dirty="0" smtClean="0"/>
              <a:t> ”+” (artı)</a:t>
            </a:r>
            <a:r>
              <a:rPr lang="tr-TR" sz="2400" dirty="0" smtClean="0"/>
              <a:t> işaretini tıklayarak yeni disk tablosu oluşturabilirsiniz.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408" y="3360571"/>
            <a:ext cx="5472064" cy="32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160000"/>
              </a:lnSpc>
            </a:pPr>
            <a:r>
              <a:rPr lang="tr-TR" sz="1600" dirty="0" err="1" smtClean="0"/>
              <a:t>Windows’da</a:t>
            </a:r>
            <a:r>
              <a:rPr lang="tr-TR" sz="1600" dirty="0" smtClean="0"/>
              <a:t> </a:t>
            </a:r>
            <a:r>
              <a:rPr lang="tr-TR" sz="1600" b="1" dirty="0" smtClean="0"/>
              <a:t>”C”</a:t>
            </a:r>
            <a:r>
              <a:rPr lang="tr-TR" sz="1600" dirty="0" smtClean="0"/>
              <a:t> diye tabir edilen ve sistem dosyalarının kopyalandığı alan Linux işletim sisteminde</a:t>
            </a:r>
            <a:r>
              <a:rPr lang="tr-TR" sz="1600" b="1" dirty="0" smtClean="0"/>
              <a:t> ”/”</a:t>
            </a:r>
            <a:r>
              <a:rPr lang="tr-TR" sz="1600" dirty="0" smtClean="0"/>
              <a:t> simgesi ile ifade edilir. </a:t>
            </a:r>
            <a:r>
              <a:rPr lang="tr-TR" sz="1600" dirty="0" err="1" smtClean="0"/>
              <a:t>Ubuntu</a:t>
            </a:r>
            <a:r>
              <a:rPr lang="tr-TR" sz="1600" dirty="0" smtClean="0"/>
              <a:t> için gerekli alan yaklaşık 30000 </a:t>
            </a:r>
            <a:r>
              <a:rPr lang="tr-TR" sz="1600" dirty="0" err="1" smtClean="0"/>
              <a:t>mb</a:t>
            </a:r>
            <a:r>
              <a:rPr lang="tr-TR" sz="1600" dirty="0" smtClean="0"/>
              <a:t> olduğu için ”Boyut” kısmına rakamla bu sayıyı girin.</a:t>
            </a:r>
          </a:p>
          <a:p>
            <a:pPr algn="just" fontAlgn="base">
              <a:lnSpc>
                <a:spcPct val="160000"/>
              </a:lnSpc>
            </a:pPr>
            <a:r>
              <a:rPr lang="tr-TR" sz="1600" dirty="0" smtClean="0"/>
              <a:t>”</a:t>
            </a:r>
            <a:r>
              <a:rPr lang="tr-TR" sz="1600" dirty="0" smtClean="0"/>
              <a:t>Nasıl kullanılacağı” kısmını </a:t>
            </a:r>
            <a:r>
              <a:rPr lang="tr-TR" sz="1600" b="1" dirty="0" smtClean="0"/>
              <a:t>”</a:t>
            </a:r>
            <a:r>
              <a:rPr lang="tr-TR" sz="1600" b="1" dirty="0" err="1" smtClean="0"/>
              <a:t>Ext</a:t>
            </a:r>
            <a:r>
              <a:rPr lang="tr-TR" sz="1600" b="1" dirty="0" smtClean="0"/>
              <a:t> 4 günlüklü dosya sistemi”</a:t>
            </a:r>
            <a:r>
              <a:rPr lang="tr-TR" sz="1600" dirty="0" smtClean="0"/>
              <a:t> olarak seçin.</a:t>
            </a:r>
          </a:p>
          <a:p>
            <a:pPr algn="just" fontAlgn="base">
              <a:lnSpc>
                <a:spcPct val="160000"/>
              </a:lnSpc>
            </a:pPr>
            <a:r>
              <a:rPr lang="tr-TR" sz="1600" dirty="0" smtClean="0"/>
              <a:t>Bağlanma </a:t>
            </a:r>
            <a:r>
              <a:rPr lang="tr-TR" sz="1600" dirty="0" smtClean="0"/>
              <a:t>noktası” kısmını</a:t>
            </a:r>
            <a:r>
              <a:rPr lang="tr-TR" sz="1600" b="1" dirty="0" smtClean="0"/>
              <a:t> ”/”</a:t>
            </a:r>
            <a:r>
              <a:rPr lang="tr-TR" sz="1600" dirty="0" smtClean="0"/>
              <a:t> olarak işaretleyin. “Ok” tıkladığınızda ilk disk tablonuz yazılmış olur.</a:t>
            </a:r>
          </a:p>
          <a:p>
            <a:pPr algn="just">
              <a:lnSpc>
                <a:spcPct val="160000"/>
              </a:lnSpc>
            </a:pPr>
            <a:endParaRPr lang="tr-TR" sz="16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4896000" cy="304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Tekrar boş alanı tıklayın. Artık diskinizin diğer alanını kullanabilirsiniz. </a:t>
            </a:r>
            <a:r>
              <a:rPr lang="tr-TR" sz="2000" b="1" dirty="0" smtClean="0"/>
              <a:t>”+” (artı)</a:t>
            </a:r>
            <a:r>
              <a:rPr lang="tr-TR" sz="2000" dirty="0" smtClean="0"/>
              <a:t> işaretiyle yeni disk alanı oluşturma ekranına gelin. Şimdiki yapacağınız işlemse Windows işletim sisteminde </a:t>
            </a:r>
            <a:r>
              <a:rPr lang="tr-TR" sz="2000" b="1" dirty="0" smtClean="0"/>
              <a:t>”D”</a:t>
            </a:r>
            <a:r>
              <a:rPr lang="tr-TR" sz="2000" dirty="0" smtClean="0"/>
              <a:t> diye tabir edilen ve bilgisayar formatlansa bile önemli belge ve bilgilerimizin muhafaza edileceği kısım hazırlamak olacaktır.</a:t>
            </a: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000" y="3967009"/>
            <a:ext cx="4896000" cy="289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Sabit diskimizin yeni </a:t>
            </a:r>
            <a:r>
              <a:rPr lang="tr-TR" dirty="0" smtClean="0"/>
              <a:t>görünümü;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5904088" cy="31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Konumunuzu seçin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Ardından "Neredesiniz?" sorusunun cevabını vereceğiniz ekran gelir. Burada Türkiye için "</a:t>
            </a:r>
            <a:r>
              <a:rPr lang="tr-TR" sz="2400" dirty="0" err="1" smtClean="0"/>
              <a:t>Istanbul</a:t>
            </a:r>
            <a:r>
              <a:rPr lang="tr-TR" sz="2400" dirty="0" smtClean="0"/>
              <a:t>" 'u seçebilirsiniz.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644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tr-TR" sz="3600" b="1" cap="small" dirty="0" smtClean="0"/>
              <a:t>Linux (</a:t>
            </a:r>
            <a:r>
              <a:rPr lang="tr-TR" sz="3600" b="1" cap="small" dirty="0" err="1" smtClean="0"/>
              <a:t>ubuntu</a:t>
            </a:r>
            <a:r>
              <a:rPr lang="tr-TR" sz="3600" b="1" cap="small" dirty="0" smtClean="0"/>
              <a:t>) işletim sistemi ve kurulum </a:t>
            </a:r>
            <a:r>
              <a:rPr lang="tr-TR" sz="3600" b="1" cap="small" dirty="0" smtClean="0"/>
              <a:t>gereksinimleri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 smtClean="0"/>
              <a:t>Linux, sunucu pazarında 2004 yılına kadar oldukça geniş bir yere sahipti; ancak özgür yazılım fikri günlük yaşamın bir parçası haline gelememişti. </a:t>
            </a:r>
            <a:endParaRPr lang="tr-TR" dirty="0" smtClean="0"/>
          </a:p>
          <a:p>
            <a:pPr algn="just">
              <a:lnSpc>
                <a:spcPct val="160000"/>
              </a:lnSpc>
            </a:pPr>
            <a:r>
              <a:rPr lang="tr-TR" dirty="0" smtClean="0"/>
              <a:t>Bu </a:t>
            </a:r>
            <a:r>
              <a:rPr lang="tr-TR" dirty="0" smtClean="0"/>
              <a:t>fikri yaygınlaştırmak için Mark </a:t>
            </a:r>
            <a:r>
              <a:rPr lang="tr-TR" dirty="0" err="1" smtClean="0"/>
              <a:t>Shuttleworth</a:t>
            </a:r>
            <a:r>
              <a:rPr lang="tr-TR" dirty="0" smtClean="0"/>
              <a:t> Linux tabanlı </a:t>
            </a:r>
            <a:r>
              <a:rPr lang="tr-TR" dirty="0" err="1" smtClean="0"/>
              <a:t>Debian</a:t>
            </a:r>
            <a:r>
              <a:rPr lang="tr-TR" dirty="0" smtClean="0"/>
              <a:t> projesinde çalışan geliştiricilerden oluşan küçük bir grupla kullanımı kolay </a:t>
            </a:r>
            <a:r>
              <a:rPr lang="tr-TR" dirty="0" err="1" smtClean="0"/>
              <a:t>Ubuntu</a:t>
            </a:r>
            <a:r>
              <a:rPr lang="tr-TR" dirty="0" smtClean="0"/>
              <a:t> Linux masaüstü sistemini geliştirmiştir. 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Klavye düzenini seçin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Sonrasında "Klavye düzeni” </a:t>
            </a:r>
            <a:r>
              <a:rPr lang="tr-TR" sz="2800" dirty="0" err="1" smtClean="0"/>
              <a:t>ni</a:t>
            </a:r>
            <a:r>
              <a:rPr lang="tr-TR" sz="2800" dirty="0" smtClean="0"/>
              <a:t> belirleme ekranı karşınıza gelir. 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000" y="3027964"/>
            <a:ext cx="4896000" cy="38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Kullanıcı adı ve parola belirleyin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Bu aşamada bilgisayarınızın adını ve kullanıcı hesabınızın adını girmelisiniz. 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488" y="3080150"/>
            <a:ext cx="4896000" cy="366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Kurulum tamamlandıktan ve bilgisayar yeniden başladıktan </a:t>
            </a:r>
            <a:r>
              <a:rPr lang="tr-TR" dirty="0" smtClean="0"/>
              <a:t>sonra; 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5999768" cy="370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tr-TR" dirty="0" err="1" smtClean="0"/>
              <a:t>Ubuntu</a:t>
            </a:r>
            <a:r>
              <a:rPr lang="tr-TR" dirty="0" smtClean="0"/>
              <a:t>, birçok yazılım paketinden oluşmaktadır</a:t>
            </a:r>
            <a:r>
              <a:rPr lang="tr-TR" dirty="0" smtClean="0"/>
              <a:t>.  </a:t>
            </a:r>
            <a:r>
              <a:rPr lang="tr-TR" dirty="0" err="1" smtClean="0"/>
              <a:t>Ubuntu</a:t>
            </a:r>
            <a:r>
              <a:rPr lang="tr-TR" dirty="0" smtClean="0"/>
              <a:t> </a:t>
            </a:r>
            <a:r>
              <a:rPr lang="tr-TR" dirty="0" smtClean="0"/>
              <a:t>ile birlikte;</a:t>
            </a:r>
          </a:p>
          <a:p>
            <a:pPr lvl="1" algn="just">
              <a:lnSpc>
                <a:spcPct val="170000"/>
              </a:lnSpc>
            </a:pPr>
            <a:r>
              <a:rPr lang="tr-TR" dirty="0" err="1" smtClean="0"/>
              <a:t>LibreOffice</a:t>
            </a:r>
            <a:r>
              <a:rPr lang="tr-TR" dirty="0" smtClean="0"/>
              <a:t> ofis seti</a:t>
            </a:r>
          </a:p>
          <a:p>
            <a:pPr lvl="1" algn="just">
              <a:lnSpc>
                <a:spcPct val="170000"/>
              </a:lnSpc>
            </a:pPr>
            <a:r>
              <a:rPr lang="tr-TR" dirty="0" err="1" smtClean="0"/>
              <a:t>Mozilla</a:t>
            </a:r>
            <a:r>
              <a:rPr lang="tr-TR" dirty="0" smtClean="0"/>
              <a:t> </a:t>
            </a:r>
            <a:r>
              <a:rPr lang="tr-TR" dirty="0" err="1" smtClean="0"/>
              <a:t>Firefox</a:t>
            </a:r>
            <a:r>
              <a:rPr lang="tr-TR" dirty="0" smtClean="0"/>
              <a:t> İnternet tarayıcı</a:t>
            </a:r>
          </a:p>
          <a:p>
            <a:pPr lvl="1" algn="just">
              <a:lnSpc>
                <a:spcPct val="170000"/>
              </a:lnSpc>
            </a:pPr>
            <a:r>
              <a:rPr lang="tr-TR" dirty="0" err="1" smtClean="0"/>
              <a:t>Mozilla</a:t>
            </a:r>
            <a:r>
              <a:rPr lang="tr-TR" dirty="0" smtClean="0"/>
              <a:t> </a:t>
            </a:r>
            <a:r>
              <a:rPr lang="tr-TR" dirty="0" err="1" smtClean="0"/>
              <a:t>Thunderbird</a:t>
            </a:r>
            <a:r>
              <a:rPr lang="tr-TR" dirty="0" smtClean="0"/>
              <a:t> e-posta istemcisi </a:t>
            </a:r>
          </a:p>
          <a:p>
            <a:pPr lvl="1" algn="just">
              <a:lnSpc>
                <a:spcPct val="170000"/>
              </a:lnSpc>
            </a:pPr>
            <a:r>
              <a:rPr lang="tr-TR" dirty="0" smtClean="0"/>
              <a:t>Müzik çalar</a:t>
            </a:r>
          </a:p>
          <a:p>
            <a:pPr lvl="1" algn="just">
              <a:lnSpc>
                <a:spcPct val="170000"/>
              </a:lnSpc>
            </a:pPr>
            <a:r>
              <a:rPr lang="tr-TR" dirty="0" smtClean="0"/>
              <a:t>Video oynatıcı</a:t>
            </a:r>
          </a:p>
          <a:p>
            <a:pPr lvl="1" algn="just">
              <a:lnSpc>
                <a:spcPct val="170000"/>
              </a:lnSpc>
            </a:pPr>
            <a:r>
              <a:rPr lang="tr-TR" dirty="0" smtClean="0"/>
              <a:t>Sohbet iletişim aracı</a:t>
            </a:r>
          </a:p>
          <a:p>
            <a:pPr lvl="1" algn="just">
              <a:lnSpc>
                <a:spcPct val="170000"/>
              </a:lnSpc>
            </a:pPr>
            <a:r>
              <a:rPr lang="tr-TR" dirty="0" smtClean="0"/>
              <a:t>CD/DVD yazdırıcı</a:t>
            </a:r>
          </a:p>
          <a:p>
            <a:pPr lvl="1" algn="just">
              <a:lnSpc>
                <a:spcPct val="170000"/>
              </a:lnSpc>
            </a:pPr>
            <a:r>
              <a:rPr lang="tr-TR" dirty="0" smtClean="0"/>
              <a:t>PDF görüntüleyici</a:t>
            </a:r>
          </a:p>
          <a:p>
            <a:pPr lvl="1" algn="just">
              <a:lnSpc>
                <a:spcPct val="170000"/>
              </a:lnSpc>
            </a:pPr>
            <a:r>
              <a:rPr lang="tr-TR" dirty="0" smtClean="0"/>
              <a:t>Hafif oyunlar (örneğin, </a:t>
            </a:r>
            <a:r>
              <a:rPr lang="tr-TR" dirty="0" err="1" smtClean="0"/>
              <a:t>sudoku</a:t>
            </a:r>
            <a:r>
              <a:rPr lang="tr-TR" dirty="0" smtClean="0"/>
              <a:t> ve satranç gibi) gibi geniş bir yazılım yelpazesi yüklü olarak gelmektedir. </a:t>
            </a:r>
          </a:p>
          <a:p>
            <a:pPr algn="just">
              <a:lnSpc>
                <a:spcPct val="17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 smtClean="0"/>
              <a:t>"</a:t>
            </a:r>
            <a:r>
              <a:rPr lang="tr-TR" dirty="0" err="1" smtClean="0"/>
              <a:t>Ubuntu</a:t>
            </a:r>
            <a:r>
              <a:rPr lang="tr-TR" dirty="0" smtClean="0"/>
              <a:t> Yazılım Merkezi" üzerinden </a:t>
            </a:r>
            <a:r>
              <a:rPr lang="tr-TR" dirty="0" err="1" smtClean="0"/>
              <a:t>Ubuntu</a:t>
            </a:r>
            <a:r>
              <a:rPr lang="tr-TR" dirty="0" smtClean="0"/>
              <a:t> paket depolarında yer alan binlerce yazılımı indirip </a:t>
            </a:r>
            <a:r>
              <a:rPr lang="tr-TR" dirty="0" smtClean="0"/>
              <a:t>kullanabilirsiniz.</a:t>
            </a:r>
          </a:p>
          <a:p>
            <a:pPr algn="just">
              <a:lnSpc>
                <a:spcPct val="160000"/>
              </a:lnSpc>
            </a:pPr>
            <a:r>
              <a:rPr lang="tr-TR" dirty="0" err="1" smtClean="0"/>
              <a:t>Ubuntu</a:t>
            </a:r>
            <a:r>
              <a:rPr lang="tr-TR" dirty="0" smtClean="0"/>
              <a:t> aynı zamanda canlı sistem (DVD/USB) özelliklidir. Bir başka deyişle, </a:t>
            </a:r>
            <a:r>
              <a:rPr lang="tr-TR" dirty="0" err="1" smtClean="0"/>
              <a:t>Ubuntu</a:t>
            </a:r>
            <a:r>
              <a:rPr lang="tr-TR" dirty="0" smtClean="0"/>
              <a:t> bilgisayara kurulmadan, bilgisayarınızdaki mevcut işletim sistemine ve belgelere zarar vermeden doğrudan DVD ya da USB bellekten çalıştırılarak deneyebilirsiniz.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tr-TR" b="1" dirty="0" smtClean="0"/>
              <a:t>Sistem gereksinimleri</a:t>
            </a:r>
            <a:endParaRPr lang="tr-TR" dirty="0" smtClean="0"/>
          </a:p>
          <a:p>
            <a:pPr algn="just">
              <a:lnSpc>
                <a:spcPct val="170000"/>
              </a:lnSpc>
              <a:buNone/>
            </a:pPr>
            <a:r>
              <a:rPr lang="tr-TR" dirty="0" smtClean="0"/>
              <a:t>Aşağıda belirtilen minimum sistem gereksinimlerini karşılayamayan eski bilgisayarlar için, resmi olarak tanınan </a:t>
            </a:r>
            <a:r>
              <a:rPr lang="tr-TR" dirty="0" err="1" smtClean="0"/>
              <a:t>Ubuntu</a:t>
            </a:r>
            <a:r>
              <a:rPr lang="tr-TR" dirty="0" smtClean="0"/>
              <a:t> türevlerinden </a:t>
            </a:r>
            <a:r>
              <a:rPr lang="tr-TR" dirty="0" err="1" smtClean="0"/>
              <a:t>Xubuntu</a:t>
            </a:r>
            <a:r>
              <a:rPr lang="tr-TR" dirty="0" smtClean="0"/>
              <a:t> ya da </a:t>
            </a:r>
            <a:r>
              <a:rPr lang="tr-TR" dirty="0" err="1" smtClean="0"/>
              <a:t>Lubuntu</a:t>
            </a:r>
            <a:r>
              <a:rPr lang="tr-TR" dirty="0" smtClean="0"/>
              <a:t> kullanılabilir</a:t>
            </a:r>
            <a:r>
              <a:rPr lang="tr-TR" dirty="0" smtClean="0"/>
              <a:t>.</a:t>
            </a:r>
          </a:p>
          <a:p>
            <a:pPr lvl="1" algn="just" fontAlgn="base">
              <a:lnSpc>
                <a:spcPct val="170000"/>
              </a:lnSpc>
            </a:pPr>
            <a:r>
              <a:rPr lang="tr-TR" dirty="0" smtClean="0"/>
              <a:t>700 MHz işlemci</a:t>
            </a:r>
          </a:p>
          <a:p>
            <a:pPr lvl="1" algn="just" fontAlgn="base">
              <a:lnSpc>
                <a:spcPct val="170000"/>
              </a:lnSpc>
            </a:pPr>
            <a:r>
              <a:rPr lang="tr-TR" dirty="0" smtClean="0"/>
              <a:t>512 MB RAM </a:t>
            </a:r>
          </a:p>
          <a:p>
            <a:pPr lvl="1" algn="just" fontAlgn="base">
              <a:lnSpc>
                <a:spcPct val="170000"/>
              </a:lnSpc>
            </a:pPr>
            <a:r>
              <a:rPr lang="tr-TR" dirty="0" smtClean="0"/>
              <a:t>5 GB boş hard disk alanı </a:t>
            </a:r>
          </a:p>
          <a:p>
            <a:pPr lvl="1" algn="just" fontAlgn="base">
              <a:lnSpc>
                <a:spcPct val="170000"/>
              </a:lnSpc>
            </a:pPr>
            <a:r>
              <a:rPr lang="tr-TR" dirty="0" smtClean="0"/>
              <a:t>VGA </a:t>
            </a:r>
            <a:r>
              <a:rPr lang="tr-TR" dirty="0" err="1" smtClean="0"/>
              <a:t>capable</a:t>
            </a:r>
            <a:r>
              <a:rPr lang="tr-TR" dirty="0" smtClean="0"/>
              <a:t> of 1024x768 </a:t>
            </a:r>
            <a:r>
              <a:rPr lang="tr-TR" dirty="0" err="1" smtClean="0"/>
              <a:t>screen</a:t>
            </a:r>
            <a:r>
              <a:rPr lang="tr-TR" dirty="0" smtClean="0"/>
              <a:t> </a:t>
            </a:r>
            <a:r>
              <a:rPr lang="tr-TR" dirty="0" err="1" smtClean="0"/>
              <a:t>resolution</a:t>
            </a:r>
            <a:endParaRPr lang="tr-TR" dirty="0" smtClean="0"/>
          </a:p>
          <a:p>
            <a:pPr lvl="1" algn="just" fontAlgn="base">
              <a:lnSpc>
                <a:spcPct val="170000"/>
              </a:lnSpc>
            </a:pPr>
            <a:r>
              <a:rPr lang="tr-TR" dirty="0" smtClean="0"/>
              <a:t>CD/DVD sürücüsü ya da USB girişi</a:t>
            </a:r>
          </a:p>
          <a:p>
            <a:pPr lvl="1" algn="just" fontAlgn="base">
              <a:lnSpc>
                <a:spcPct val="170000"/>
              </a:lnSpc>
            </a:pPr>
            <a:r>
              <a:rPr lang="tr-TR" dirty="0" smtClean="0"/>
              <a:t>İnternet erişimi</a:t>
            </a:r>
          </a:p>
          <a:p>
            <a:pPr algn="just">
              <a:lnSpc>
                <a:spcPct val="170000"/>
              </a:lnSpc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tr-TR" b="1" cap="small" dirty="0" smtClean="0"/>
              <a:t>Linux (</a:t>
            </a:r>
            <a:r>
              <a:rPr lang="tr-TR" b="1" cap="small" dirty="0" err="1" smtClean="0"/>
              <a:t>ubuntu</a:t>
            </a:r>
            <a:r>
              <a:rPr lang="tr-TR" b="1" cap="small" dirty="0" smtClean="0"/>
              <a:t>) işletim sistemi </a:t>
            </a:r>
            <a:r>
              <a:rPr lang="tr-TR" b="1" cap="small" dirty="0" smtClean="0"/>
              <a:t>kurulumu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 err="1" smtClean="0"/>
              <a:t>Ubuntu</a:t>
            </a:r>
            <a:r>
              <a:rPr lang="tr-TR" dirty="0" smtClean="0"/>
              <a:t> Linux'un güncel sürümünün yazılı olduğu </a:t>
            </a:r>
            <a:r>
              <a:rPr lang="tr-TR" dirty="0" err="1" smtClean="0"/>
              <a:t>DVD’ye</a:t>
            </a:r>
            <a:r>
              <a:rPr lang="tr-TR" dirty="0" smtClean="0"/>
              <a:t> ya da USB belleği bilgisayara takarak kurulumu başlatabilirsiniz</a:t>
            </a:r>
            <a:r>
              <a:rPr lang="tr-TR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tr-TR" dirty="0" smtClean="0"/>
              <a:t>Bilgisayarınızda hali hazırda Windows işletim sistemi yüklü ise, </a:t>
            </a:r>
            <a:r>
              <a:rPr lang="tr-TR" dirty="0" err="1" smtClean="0"/>
              <a:t>Ubuntu</a:t>
            </a:r>
            <a:r>
              <a:rPr lang="tr-TR" dirty="0" smtClean="0"/>
              <a:t> kurulumu sırasında onu silebileceğiniz gibi isterseniz Windows’u silmeden yanına </a:t>
            </a:r>
            <a:r>
              <a:rPr lang="tr-TR" dirty="0" err="1" smtClean="0"/>
              <a:t>Ubuntu’yu</a:t>
            </a:r>
            <a:r>
              <a:rPr lang="tr-TR" dirty="0" smtClean="0"/>
              <a:t> kurarak her iki işletim sistemini de kullanabilirsiniz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Bilgisayarınızı </a:t>
            </a:r>
            <a:r>
              <a:rPr lang="tr-TR" sz="2800" b="1" dirty="0" err="1" smtClean="0"/>
              <a:t>Ubuntu</a:t>
            </a:r>
            <a:r>
              <a:rPr lang="tr-TR" sz="2800" b="1" dirty="0" smtClean="0"/>
              <a:t> DVD’si ya da USB belleğinden başlatın</a:t>
            </a:r>
          </a:p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Dil seçimini yapın</a:t>
            </a:r>
          </a:p>
          <a:p>
            <a:pPr algn="just">
              <a:lnSpc>
                <a:spcPct val="150000"/>
              </a:lnSpc>
            </a:pP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338" y="3354923"/>
            <a:ext cx="4850662" cy="350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Kurulum hazırlıkları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Diskte </a:t>
            </a:r>
            <a:r>
              <a:rPr lang="tr-TR" sz="2400" dirty="0" smtClean="0"/>
              <a:t>kurulum için yeterli alan kontrolü ve İnternet bağlantısının olup olmadığı kontrol edilmektedir.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Güncelleştirmeleri kurulum sırasında indir: Bu seçeneği işaretlerseniz kurulum işlemi sırasında güncelleştirmeler yüklenecektir ve bundan dolayı internet bağlantı hızınıza bağlı olarak da kurulum uzun sürecektir</a:t>
            </a:r>
            <a:r>
              <a:rPr lang="tr-T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Bu üçüncü parti yazılımı kur: Bu seçenek </a:t>
            </a:r>
            <a:r>
              <a:rPr lang="tr-TR" sz="2400" dirty="0" err="1" smtClean="0"/>
              <a:t>Ubuntu'da</a:t>
            </a:r>
            <a:r>
              <a:rPr lang="tr-TR" sz="2400" dirty="0" smtClean="0"/>
              <a:t> MP3, </a:t>
            </a:r>
            <a:r>
              <a:rPr lang="tr-TR" sz="2400" dirty="0" err="1" smtClean="0"/>
              <a:t>Flash</a:t>
            </a:r>
            <a:r>
              <a:rPr lang="tr-TR" sz="2400" dirty="0" smtClean="0"/>
              <a:t> video vb. ortamları oynatabilmek için gerekli eklentileri yükler.</a:t>
            </a:r>
            <a:endParaRPr lang="tr-T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482</Words>
  <Application>Microsoft Office PowerPoint</Application>
  <PresentationFormat>Ekran Gösterisi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Gündönümü</vt:lpstr>
      <vt:lpstr>YAZILIM KURULUMU VE YÖNETİMİ DERSİ(4. HAFTA)</vt:lpstr>
      <vt:lpstr>Linux (ubuntu) işletim sistemi ve kurulum gereksinimleri</vt:lpstr>
      <vt:lpstr>Slayt 3</vt:lpstr>
      <vt:lpstr>Slayt 4</vt:lpstr>
      <vt:lpstr>Slayt 5</vt:lpstr>
      <vt:lpstr>Linux (ubuntu) işletim sistemi kurulumu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YAZILIM KURULUMU VE YÖNETİMİ DERSİ(4. HAFTA)</dc:title>
  <dc:creator>ayata</dc:creator>
  <cp:lastModifiedBy>ayata</cp:lastModifiedBy>
  <cp:revision>4</cp:revision>
  <dcterms:created xsi:type="dcterms:W3CDTF">2016-10-07T12:07:45Z</dcterms:created>
  <dcterms:modified xsi:type="dcterms:W3CDTF">2016-10-07T12:36:39Z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072C6425-900A-444D-A11A-2ACD850F22E0</vt:lpwstr>
  </property>
  <property fmtid="{D5CDD505-2E9C-101B-9397-08002B2CF9AE}" pid="3" name="ArticulatePath">
    <vt:lpwstr>Sunu4</vt:lpwstr>
  </property>
</Properties>
</file>