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custDataLst>
    <p:tags r:id="rId25"/>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6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1346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54519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6069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67680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5036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359905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818744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34835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04920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411178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9892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BD28B92-8C64-42F1-82BA-1B5E63C5A6BE}" type="datetimeFigureOut">
              <a:rPr lang="tr-TR" smtClean="0"/>
              <a:t>29.12.2020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5154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BD28B92-8C64-42F1-82BA-1B5E63C5A6BE}" type="datetimeFigureOut">
              <a:rPr lang="tr-TR" smtClean="0"/>
              <a:t>29.12.2020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72653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28B92-8C64-42F1-82BA-1B5E63C5A6BE}" type="datetimeFigureOut">
              <a:rPr lang="tr-TR" smtClean="0"/>
              <a:t>29.12.2020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19843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67201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83503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D28B92-8C64-42F1-82BA-1B5E63C5A6BE}" type="datetimeFigureOut">
              <a:rPr lang="tr-TR" smtClean="0"/>
              <a:t>29.12.2020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B7F998-47D5-4DAA-ACA7-5BB408F08E6B}" type="slidenum">
              <a:rPr lang="tr-TR" smtClean="0"/>
              <a:t>‹#›</a:t>
            </a:fld>
            <a:endParaRPr lang="tr-TR"/>
          </a:p>
        </p:txBody>
      </p:sp>
    </p:spTree>
    <p:extLst>
      <p:ext uri="{BB962C8B-B14F-4D97-AF65-F5344CB8AC3E}">
        <p14:creationId xmlns:p14="http://schemas.microsoft.com/office/powerpoint/2010/main" val="101908653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t>Başkale Meslek Yüksekokulu</a:t>
            </a:r>
            <a:br>
              <a:rPr lang="tr-TR" sz="4000" dirty="0" smtClean="0"/>
            </a:br>
            <a:r>
              <a:rPr lang="tr-TR" sz="4000" dirty="0" smtClean="0"/>
              <a:t>Bilgisayar Programcılığı</a:t>
            </a:r>
            <a:br>
              <a:rPr lang="tr-TR" sz="4000" dirty="0" smtClean="0"/>
            </a:br>
            <a:r>
              <a:rPr lang="tr-TR" sz="4000" dirty="0" smtClean="0"/>
              <a:t>Görsel Programlama I</a:t>
            </a:r>
            <a:endParaRPr lang="tr-TR" sz="4000" dirty="0"/>
          </a:p>
        </p:txBody>
      </p:sp>
      <p:sp>
        <p:nvSpPr>
          <p:cNvPr id="3" name="Alt Başlık 2"/>
          <p:cNvSpPr>
            <a:spLocks noGrp="1"/>
          </p:cNvSpPr>
          <p:nvPr>
            <p:ph type="subTitle" idx="1"/>
          </p:nvPr>
        </p:nvSpPr>
        <p:spPr/>
        <p:txBody>
          <a:bodyPr/>
          <a:lstStyle/>
          <a:p>
            <a:r>
              <a:rPr lang="tr-TR" dirty="0" smtClean="0"/>
              <a:t>Hafta-3  Standart Nesneler</a:t>
            </a:r>
          </a:p>
          <a:p>
            <a:r>
              <a:rPr lang="tr-TR" dirty="0" err="1" smtClean="0"/>
              <a:t>Öğr</a:t>
            </a:r>
            <a:r>
              <a:rPr lang="tr-TR" dirty="0" smtClean="0"/>
              <a:t>. Gör. </a:t>
            </a:r>
            <a:r>
              <a:rPr lang="tr-TR" dirty="0" smtClean="0"/>
              <a:t>Faruk AYATA</a:t>
            </a:r>
            <a:endParaRPr lang="tr-TR" dirty="0"/>
          </a:p>
        </p:txBody>
      </p:sp>
    </p:spTree>
    <p:extLst>
      <p:ext uri="{BB962C8B-B14F-4D97-AF65-F5344CB8AC3E}">
        <p14:creationId xmlns:p14="http://schemas.microsoft.com/office/powerpoint/2010/main" val="71045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tr-TR" dirty="0" err="1" smtClean="0"/>
              <a:t>Arayüzü</a:t>
            </a:r>
            <a:endParaRPr lang="en-US" dirty="0"/>
          </a:p>
        </p:txBody>
      </p:sp>
      <p:sp>
        <p:nvSpPr>
          <p:cNvPr id="3" name="İçerik Yer Tutucusu 2"/>
          <p:cNvSpPr>
            <a:spLocks noGrp="1"/>
          </p:cNvSpPr>
          <p:nvPr>
            <p:ph idx="1"/>
          </p:nvPr>
        </p:nvSpPr>
        <p:spPr/>
        <p:txBody>
          <a:bodyPr/>
          <a:lstStyle/>
          <a:p>
            <a:r>
              <a:rPr lang="tr-TR" dirty="0"/>
              <a:t>Olaylar kontrollerin başına gelen işlemlerdir. Olayların metotlardan farkı, bu</a:t>
            </a:r>
            <a:br>
              <a:rPr lang="tr-TR" dirty="0"/>
            </a:br>
            <a:r>
              <a:rPr lang="tr-TR" dirty="0"/>
              <a:t>işlemler kontrollerin elinde olmadan gerçekleşmesidir. Örneğin bir </a:t>
            </a:r>
            <a:r>
              <a:rPr lang="tr-TR" dirty="0" err="1"/>
              <a:t>Button</a:t>
            </a:r>
            <a:r>
              <a:rPr lang="tr-TR" dirty="0"/>
              <a:t/>
            </a:r>
            <a:br>
              <a:rPr lang="tr-TR" dirty="0"/>
            </a:br>
            <a:r>
              <a:rPr lang="tr-TR" dirty="0"/>
              <a:t>kontrolüne tıklanması, o kontrolün isteği dışında yapılmıştır. Bu olayın</a:t>
            </a:r>
            <a:br>
              <a:rPr lang="tr-TR" dirty="0"/>
            </a:br>
            <a:r>
              <a:rPr lang="tr-TR" dirty="0"/>
              <a:t>tetiklemesinde kontrolün bir rolü yoktur. Bu olaylar gerçekleştiği zaman</a:t>
            </a:r>
            <a:br>
              <a:rPr lang="tr-TR" dirty="0"/>
            </a:br>
            <a:r>
              <a:rPr lang="tr-TR" dirty="0"/>
              <a:t>yapılması gereken işlem Olaylar kontrollerin başına gelen işlemlerdir. Olayların metotlardan farkı, bu işlemler kontrollerin elinde olmadan gerçekleşmesidir. Örneğin bir </a:t>
            </a:r>
            <a:r>
              <a:rPr lang="tr-TR" dirty="0" err="1"/>
              <a:t>Button</a:t>
            </a:r>
            <a:r>
              <a:rPr lang="tr-TR" dirty="0"/>
              <a:t> kontrolüne tıklanması, o kontrolün isteği dışında yapılmıştır. Bu olayın tetiklemesinde kontrolün bir rolü yoktur. Bu olaylar gerçekleştiği zaman yapılması gereken işlemler, ilgili olayın yordamına yazılır. Button1 isimli kontrolün üzerine tıklandığı zaman gerçekleştirmek istenen eylemler Button1_Click yordamına yazılır.</a:t>
            </a:r>
            <a:endParaRPr lang="en-US" dirty="0"/>
          </a:p>
          <a:p>
            <a:endParaRPr lang="en-US" dirty="0"/>
          </a:p>
        </p:txBody>
      </p:sp>
    </p:spTree>
    <p:extLst>
      <p:ext uri="{BB962C8B-B14F-4D97-AF65-F5344CB8AC3E}">
        <p14:creationId xmlns:p14="http://schemas.microsoft.com/office/powerpoint/2010/main" val="958720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tr-TR" dirty="0" err="1" smtClean="0"/>
              <a:t>Arayüzü</a:t>
            </a:r>
            <a:endParaRPr lang="en-US" dirty="0"/>
          </a:p>
        </p:txBody>
      </p:sp>
      <p:sp>
        <p:nvSpPr>
          <p:cNvPr id="3" name="İçerik Yer Tutucusu 2"/>
          <p:cNvSpPr>
            <a:spLocks noGrp="1"/>
          </p:cNvSpPr>
          <p:nvPr>
            <p:ph idx="1"/>
          </p:nvPr>
        </p:nvSpPr>
        <p:spPr/>
        <p:txBody>
          <a:bodyPr>
            <a:normAutofit fontScale="92500" lnSpcReduction="10000"/>
          </a:bodyPr>
          <a:lstStyle/>
          <a:p>
            <a:r>
              <a:rPr lang="tr-TR" dirty="0"/>
              <a:t>• </a:t>
            </a:r>
            <a:r>
              <a:rPr lang="tr-TR" b="1" dirty="0" err="1"/>
              <a:t>Click</a:t>
            </a:r>
            <a:r>
              <a:rPr lang="tr-TR" b="1" dirty="0"/>
              <a:t> (Tıklandığında):</a:t>
            </a:r>
            <a:r>
              <a:rPr lang="tr-TR" dirty="0"/>
              <a:t> Kontrol üzerine tıklandığı zaman tetiklenen olaydır. Windows tabanlı programlamada en sık kullanılan olaylardan biridir.</a:t>
            </a:r>
            <a:endParaRPr lang="en-US" dirty="0"/>
          </a:p>
          <a:p>
            <a:r>
              <a:rPr lang="tr-TR" b="1" dirty="0"/>
              <a:t>• </a:t>
            </a:r>
            <a:r>
              <a:rPr lang="tr-TR" b="1" dirty="0" err="1"/>
              <a:t>MouseDown</a:t>
            </a:r>
            <a:r>
              <a:rPr lang="tr-TR" b="1" dirty="0"/>
              <a:t> (Mouse tuşu basıldığında): </a:t>
            </a:r>
            <a:r>
              <a:rPr lang="tr-TR" dirty="0"/>
              <a:t>Fare, kontrolün üzerindeyken herhangi bir tuşuna basıldığı zaman gerçekleşen olaydır. Bu olay, </a:t>
            </a:r>
            <a:r>
              <a:rPr lang="tr-TR" dirty="0" err="1"/>
              <a:t>Click</a:t>
            </a:r>
            <a:r>
              <a:rPr lang="tr-TR" dirty="0"/>
              <a:t> olayından önce çalışır.</a:t>
            </a:r>
            <a:endParaRPr lang="en-US" dirty="0"/>
          </a:p>
          <a:p>
            <a:r>
              <a:rPr lang="tr-TR" b="1" dirty="0"/>
              <a:t>• </a:t>
            </a:r>
            <a:r>
              <a:rPr lang="tr-TR" b="1" dirty="0" err="1"/>
              <a:t>MouseUp</a:t>
            </a:r>
            <a:r>
              <a:rPr lang="tr-TR" b="1" dirty="0"/>
              <a:t> (Mouse tuşu bırakıldığında): </a:t>
            </a:r>
            <a:r>
              <a:rPr lang="tr-TR" dirty="0"/>
              <a:t>Fare, kontrolün üzerindeyken basılan tuş bırakıldığı zaman çalışır.</a:t>
            </a:r>
            <a:endParaRPr lang="en-US" dirty="0"/>
          </a:p>
          <a:p>
            <a:r>
              <a:rPr lang="tr-TR" b="1" dirty="0"/>
              <a:t>• </a:t>
            </a:r>
            <a:r>
              <a:rPr lang="tr-TR" b="1" dirty="0" err="1"/>
              <a:t>Enter</a:t>
            </a:r>
            <a:r>
              <a:rPr lang="tr-TR" b="1" dirty="0"/>
              <a:t> (Girildiğinde):  </a:t>
            </a:r>
            <a:r>
              <a:rPr lang="tr-TR" dirty="0"/>
              <a:t>Kontrol seçildiği veya üzerine odaklanıldığı zaman gerçekleşen olaydır.</a:t>
            </a:r>
            <a:endParaRPr lang="en-US" dirty="0"/>
          </a:p>
          <a:p>
            <a:r>
              <a:rPr lang="tr-TR" dirty="0"/>
              <a:t>• </a:t>
            </a:r>
            <a:r>
              <a:rPr lang="tr-TR" b="1" dirty="0" err="1"/>
              <a:t>Leave</a:t>
            </a:r>
            <a:r>
              <a:rPr lang="tr-TR" b="1" dirty="0"/>
              <a:t> (Çıkıldığında)</a:t>
            </a:r>
            <a:r>
              <a:rPr lang="tr-TR" dirty="0"/>
              <a:t> Başka bir kontrol seçilmek üzere çıkıldığında, bu kontrolün </a:t>
            </a:r>
            <a:r>
              <a:rPr lang="tr-TR" dirty="0" err="1"/>
              <a:t>Leave</a:t>
            </a:r>
            <a:r>
              <a:rPr lang="tr-TR" dirty="0"/>
              <a:t> olayı tetiklenir.</a:t>
            </a:r>
            <a:endParaRPr lang="en-US" dirty="0"/>
          </a:p>
          <a:p>
            <a:r>
              <a:rPr lang="tr-TR" b="1" dirty="0"/>
              <a:t>• </a:t>
            </a:r>
            <a:r>
              <a:rPr lang="tr-TR" b="1" dirty="0" err="1"/>
              <a:t>VisibleChanged</a:t>
            </a:r>
            <a:r>
              <a:rPr lang="tr-TR" b="1" dirty="0"/>
              <a:t> (Görünürlüğü değiştiğinde) </a:t>
            </a:r>
            <a:r>
              <a:rPr lang="tr-TR" dirty="0"/>
              <a:t>Kontrolün görünüp görünmediğini belirten </a:t>
            </a:r>
            <a:r>
              <a:rPr lang="tr-TR" dirty="0" err="1"/>
              <a:t>Visible</a:t>
            </a:r>
            <a:r>
              <a:rPr lang="tr-TR" dirty="0"/>
              <a:t> özelliği değiştiği zaman tetiklenir.</a:t>
            </a:r>
            <a:endParaRPr lang="en-US" dirty="0"/>
          </a:p>
          <a:p>
            <a:endParaRPr lang="en-US" dirty="0"/>
          </a:p>
        </p:txBody>
      </p:sp>
    </p:spTree>
    <p:extLst>
      <p:ext uri="{BB962C8B-B14F-4D97-AF65-F5344CB8AC3E}">
        <p14:creationId xmlns:p14="http://schemas.microsoft.com/office/powerpoint/2010/main" val="1141775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447031" y="1264554"/>
            <a:ext cx="3531285" cy="5184371"/>
          </a:xfrm>
          <a:prstGeom prst="rect">
            <a:avLst/>
          </a:prstGeom>
        </p:spPr>
      </p:pic>
    </p:spTree>
    <p:extLst>
      <p:ext uri="{BB962C8B-B14F-4D97-AF65-F5344CB8AC3E}">
        <p14:creationId xmlns:p14="http://schemas.microsoft.com/office/powerpoint/2010/main" val="2135667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5" name="İçerik Yer Tutucusu 4"/>
          <p:cNvPicPr>
            <a:picLocks noGrp="1" noChangeAspect="1"/>
          </p:cNvPicPr>
          <p:nvPr>
            <p:ph idx="1"/>
          </p:nvPr>
        </p:nvPicPr>
        <p:blipFill>
          <a:blip r:embed="rId2"/>
          <a:stretch>
            <a:fillRect/>
          </a:stretch>
        </p:blipFill>
        <p:spPr>
          <a:xfrm>
            <a:off x="1326009" y="2322198"/>
            <a:ext cx="10007219" cy="2618770"/>
          </a:xfrm>
          <a:prstGeom prst="rect">
            <a:avLst/>
          </a:prstGeom>
        </p:spPr>
      </p:pic>
    </p:spTree>
    <p:extLst>
      <p:ext uri="{BB962C8B-B14F-4D97-AF65-F5344CB8AC3E}">
        <p14:creationId xmlns:p14="http://schemas.microsoft.com/office/powerpoint/2010/main" val="4176613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4" name="İçerik Yer Tutucusu 3"/>
          <p:cNvPicPr>
            <a:picLocks noGrp="1" noChangeAspect="1"/>
          </p:cNvPicPr>
          <p:nvPr>
            <p:ph idx="1"/>
          </p:nvPr>
        </p:nvPicPr>
        <p:blipFill>
          <a:blip r:embed="rId2"/>
          <a:stretch>
            <a:fillRect/>
          </a:stretch>
        </p:blipFill>
        <p:spPr>
          <a:xfrm>
            <a:off x="860377" y="1905000"/>
            <a:ext cx="10612410" cy="1287379"/>
          </a:xfrm>
          <a:prstGeom prst="rect">
            <a:avLst/>
          </a:prstGeom>
        </p:spPr>
      </p:pic>
      <p:pic>
        <p:nvPicPr>
          <p:cNvPr id="6" name="Resim 5"/>
          <p:cNvPicPr/>
          <p:nvPr/>
        </p:nvPicPr>
        <p:blipFill>
          <a:blip r:embed="rId3"/>
          <a:stretch>
            <a:fillRect/>
          </a:stretch>
        </p:blipFill>
        <p:spPr>
          <a:xfrm>
            <a:off x="2458953" y="3415994"/>
            <a:ext cx="7005887" cy="2359164"/>
          </a:xfrm>
          <a:prstGeom prst="rect">
            <a:avLst/>
          </a:prstGeom>
        </p:spPr>
      </p:pic>
    </p:spTree>
    <p:extLst>
      <p:ext uri="{BB962C8B-B14F-4D97-AF65-F5344CB8AC3E}">
        <p14:creationId xmlns:p14="http://schemas.microsoft.com/office/powerpoint/2010/main" val="3165740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8" name="İçerik Yer Tutucusu 7"/>
          <p:cNvPicPr>
            <a:picLocks noGrp="1" noChangeAspect="1"/>
          </p:cNvPicPr>
          <p:nvPr>
            <p:ph idx="1"/>
          </p:nvPr>
        </p:nvPicPr>
        <p:blipFill>
          <a:blip r:embed="rId2"/>
          <a:stretch>
            <a:fillRect/>
          </a:stretch>
        </p:blipFill>
        <p:spPr>
          <a:xfrm>
            <a:off x="716408" y="2081973"/>
            <a:ext cx="10427702" cy="1334021"/>
          </a:xfrm>
          <a:prstGeom prst="rect">
            <a:avLst/>
          </a:prstGeom>
        </p:spPr>
      </p:pic>
      <p:pic>
        <p:nvPicPr>
          <p:cNvPr id="10" name="Resim 9"/>
          <p:cNvPicPr/>
          <p:nvPr/>
        </p:nvPicPr>
        <p:blipFill>
          <a:blip r:embed="rId3"/>
          <a:stretch>
            <a:fillRect/>
          </a:stretch>
        </p:blipFill>
        <p:spPr>
          <a:xfrm>
            <a:off x="2276743" y="3592967"/>
            <a:ext cx="7284352" cy="2342612"/>
          </a:xfrm>
          <a:prstGeom prst="rect">
            <a:avLst/>
          </a:prstGeom>
        </p:spPr>
      </p:pic>
    </p:spTree>
    <p:extLst>
      <p:ext uri="{BB962C8B-B14F-4D97-AF65-F5344CB8AC3E}">
        <p14:creationId xmlns:p14="http://schemas.microsoft.com/office/powerpoint/2010/main" val="486394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4" name="İçerik Yer Tutucusu 3"/>
          <p:cNvPicPr>
            <a:picLocks noGrp="1" noChangeAspect="1"/>
          </p:cNvPicPr>
          <p:nvPr>
            <p:ph idx="1"/>
          </p:nvPr>
        </p:nvPicPr>
        <p:blipFill>
          <a:blip r:embed="rId2"/>
          <a:stretch>
            <a:fillRect/>
          </a:stretch>
        </p:blipFill>
        <p:spPr>
          <a:xfrm>
            <a:off x="2112072" y="1427806"/>
            <a:ext cx="8833526" cy="2791268"/>
          </a:xfrm>
          <a:prstGeom prst="rect">
            <a:avLst/>
          </a:prstGeom>
        </p:spPr>
      </p:pic>
      <p:pic>
        <p:nvPicPr>
          <p:cNvPr id="11" name="Resim 10"/>
          <p:cNvPicPr/>
          <p:nvPr/>
        </p:nvPicPr>
        <p:blipFill>
          <a:blip r:embed="rId3"/>
          <a:stretch>
            <a:fillRect/>
          </a:stretch>
        </p:blipFill>
        <p:spPr>
          <a:xfrm>
            <a:off x="3518233" y="4042108"/>
            <a:ext cx="4326355" cy="2815891"/>
          </a:xfrm>
          <a:prstGeom prst="rect">
            <a:avLst/>
          </a:prstGeom>
        </p:spPr>
      </p:pic>
    </p:spTree>
    <p:extLst>
      <p:ext uri="{BB962C8B-B14F-4D97-AF65-F5344CB8AC3E}">
        <p14:creationId xmlns:p14="http://schemas.microsoft.com/office/powerpoint/2010/main" val="2581786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sp>
        <p:nvSpPr>
          <p:cNvPr id="3" name="İçerik Yer Tutucusu 2"/>
          <p:cNvSpPr>
            <a:spLocks noGrp="1"/>
          </p:cNvSpPr>
          <p:nvPr>
            <p:ph idx="1"/>
          </p:nvPr>
        </p:nvSpPr>
        <p:spPr/>
        <p:txBody>
          <a:bodyPr>
            <a:normAutofit fontScale="92500" lnSpcReduction="10000"/>
          </a:bodyPr>
          <a:lstStyle/>
          <a:p>
            <a:r>
              <a:rPr lang="tr-TR" b="1" dirty="0" err="1"/>
              <a:t>Add</a:t>
            </a:r>
            <a:r>
              <a:rPr lang="tr-TR" b="1" dirty="0"/>
              <a:t>:</a:t>
            </a:r>
            <a:r>
              <a:rPr lang="tr-TR" dirty="0"/>
              <a:t> Tek eleman eklemeye yarar.</a:t>
            </a:r>
            <a:endParaRPr lang="en-US" dirty="0"/>
          </a:p>
          <a:p>
            <a:r>
              <a:rPr lang="tr-TR" b="1" dirty="0" err="1"/>
              <a:t>Addrange</a:t>
            </a:r>
            <a:r>
              <a:rPr lang="tr-TR" b="1" dirty="0"/>
              <a:t>:</a:t>
            </a:r>
            <a:r>
              <a:rPr lang="tr-TR" dirty="0"/>
              <a:t> Bir dizi metin eklemeye yarar. </a:t>
            </a:r>
            <a:endParaRPr lang="en-US" dirty="0"/>
          </a:p>
          <a:p>
            <a:r>
              <a:rPr lang="tr-TR" b="1" dirty="0" err="1"/>
              <a:t>Remove</a:t>
            </a:r>
            <a:r>
              <a:rPr lang="tr-TR" b="1" dirty="0"/>
              <a:t>:</a:t>
            </a:r>
            <a:r>
              <a:rPr lang="tr-TR" dirty="0"/>
              <a:t> Belirtilen metin </a:t>
            </a:r>
            <a:r>
              <a:rPr lang="tr-TR" dirty="0" err="1"/>
              <a:t>comboboxun</a:t>
            </a:r>
            <a:r>
              <a:rPr lang="tr-TR" dirty="0"/>
              <a:t> içinde varsa ilkini siler. Yoksa işlem yapmaz. </a:t>
            </a:r>
            <a:endParaRPr lang="en-US" dirty="0"/>
          </a:p>
          <a:p>
            <a:r>
              <a:rPr lang="tr-TR" b="1" dirty="0" err="1"/>
              <a:t>RemoveAt</a:t>
            </a:r>
            <a:r>
              <a:rPr lang="tr-TR" dirty="0"/>
              <a:t>: ilk elemanın sırası sıfır “0” kabul edilerek belirtilen sıradaki elemanı siler. Eğer eleman sayısından daha büyük bir değer silinmeye çalışırsa “</a:t>
            </a:r>
            <a:r>
              <a:rPr lang="tr-TR" dirty="0" err="1"/>
              <a:t>Out</a:t>
            </a:r>
            <a:r>
              <a:rPr lang="tr-TR" dirty="0"/>
              <a:t> of </a:t>
            </a:r>
            <a:r>
              <a:rPr lang="tr-TR" dirty="0" err="1"/>
              <a:t>range</a:t>
            </a:r>
            <a:r>
              <a:rPr lang="tr-TR" dirty="0"/>
              <a:t>” hatası ile karşılaşılır.</a:t>
            </a:r>
            <a:endParaRPr lang="en-US" dirty="0"/>
          </a:p>
          <a:p>
            <a:r>
              <a:rPr lang="tr-TR" b="1" dirty="0" err="1"/>
              <a:t>Items</a:t>
            </a:r>
            <a:r>
              <a:rPr lang="tr-TR" b="1" dirty="0"/>
              <a:t>[2].</a:t>
            </a:r>
            <a:r>
              <a:rPr lang="tr-TR" b="1" dirty="0" err="1"/>
              <a:t>Tostring</a:t>
            </a:r>
            <a:r>
              <a:rPr lang="tr-TR" b="1" dirty="0"/>
              <a:t>:</a:t>
            </a:r>
            <a:r>
              <a:rPr lang="tr-TR" dirty="0"/>
              <a:t> üçüncü sıradaki (0, 1, 2) elmanın değerini verir. </a:t>
            </a:r>
            <a:endParaRPr lang="en-US" dirty="0"/>
          </a:p>
          <a:p>
            <a:r>
              <a:rPr lang="tr-TR" b="1" dirty="0" err="1"/>
              <a:t>Indexof</a:t>
            </a:r>
            <a:r>
              <a:rPr lang="tr-TR" b="1" dirty="0"/>
              <a:t>:</a:t>
            </a:r>
            <a:r>
              <a:rPr lang="tr-TR" dirty="0"/>
              <a:t> Aranan eleman </a:t>
            </a:r>
            <a:r>
              <a:rPr lang="tr-TR" dirty="0" err="1"/>
              <a:t>combobox</a:t>
            </a:r>
            <a:r>
              <a:rPr lang="tr-TR" dirty="0"/>
              <a:t> içinde varsa sırasını verir. Eğer içinde yoksa “-1” değeri geri döner. Dolayısıyla bu komut hem bir elemanın sırasını öğrenmek hem de </a:t>
            </a:r>
            <a:r>
              <a:rPr lang="tr-TR" dirty="0" err="1"/>
              <a:t>combobox’un</a:t>
            </a:r>
            <a:r>
              <a:rPr lang="tr-TR" dirty="0"/>
              <a:t> içinde olup olmadığını öğrenmek için kullanılabilir. </a:t>
            </a:r>
            <a:endParaRPr lang="en-US" dirty="0"/>
          </a:p>
          <a:p>
            <a:r>
              <a:rPr lang="tr-TR" b="1" dirty="0" err="1"/>
              <a:t>Clear</a:t>
            </a:r>
            <a:r>
              <a:rPr lang="tr-TR" dirty="0"/>
              <a:t>: Listenin içindeki tüm elemanları siler. </a:t>
            </a:r>
            <a:endParaRPr lang="en-US" dirty="0"/>
          </a:p>
          <a:p>
            <a:endParaRPr lang="en-US" dirty="0"/>
          </a:p>
        </p:txBody>
      </p:sp>
    </p:spTree>
    <p:extLst>
      <p:ext uri="{BB962C8B-B14F-4D97-AF65-F5344CB8AC3E}">
        <p14:creationId xmlns:p14="http://schemas.microsoft.com/office/powerpoint/2010/main" val="929172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4" name="İçerik Yer Tutucusu 3"/>
          <p:cNvPicPr>
            <a:picLocks noGrp="1"/>
          </p:cNvPicPr>
          <p:nvPr>
            <p:ph idx="1"/>
          </p:nvPr>
        </p:nvPicPr>
        <p:blipFill>
          <a:blip r:embed="rId2"/>
          <a:stretch>
            <a:fillRect/>
          </a:stretch>
        </p:blipFill>
        <p:spPr>
          <a:xfrm>
            <a:off x="1941095" y="1904999"/>
            <a:ext cx="8406063" cy="3966411"/>
          </a:xfrm>
          <a:prstGeom prst="rect">
            <a:avLst/>
          </a:prstGeom>
        </p:spPr>
      </p:pic>
    </p:spTree>
    <p:extLst>
      <p:ext uri="{BB962C8B-B14F-4D97-AF65-F5344CB8AC3E}">
        <p14:creationId xmlns:p14="http://schemas.microsoft.com/office/powerpoint/2010/main" val="471852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sp>
        <p:nvSpPr>
          <p:cNvPr id="3" name="İçerik Yer Tutucusu 2"/>
          <p:cNvSpPr>
            <a:spLocks noGrp="1"/>
          </p:cNvSpPr>
          <p:nvPr>
            <p:ph idx="1"/>
          </p:nvPr>
        </p:nvSpPr>
        <p:spPr/>
        <p:txBody>
          <a:bodyPr/>
          <a:lstStyle/>
          <a:p>
            <a:r>
              <a:rPr lang="tr-TR" b="1" dirty="0" err="1"/>
              <a:t>Listbox</a:t>
            </a:r>
            <a:r>
              <a:rPr lang="tr-TR" b="1" dirty="0"/>
              <a:t>: </a:t>
            </a:r>
            <a:r>
              <a:rPr lang="tr-TR" dirty="0"/>
              <a:t>Özellik olarak “</a:t>
            </a:r>
            <a:r>
              <a:rPr lang="tr-TR" dirty="0" err="1"/>
              <a:t>combobox</a:t>
            </a:r>
            <a:r>
              <a:rPr lang="tr-TR" dirty="0"/>
              <a:t>” ile aynı işlevlere sahiptir. Tasarım açısından </a:t>
            </a:r>
            <a:r>
              <a:rPr lang="tr-TR" dirty="0" err="1"/>
              <a:t>combobox</a:t>
            </a:r>
            <a:r>
              <a:rPr lang="tr-TR" dirty="0"/>
              <a:t> tek satırlık her kapsar, </a:t>
            </a:r>
            <a:r>
              <a:rPr lang="tr-TR" dirty="0" err="1"/>
              <a:t>listbox</a:t>
            </a:r>
            <a:r>
              <a:rPr lang="tr-TR" dirty="0"/>
              <a:t> ise boyuna daha uzun olabilir. Form üzerinde tasarım olarak hangisi uygun ise o nesne kullanılabilir. Tek fark, </a:t>
            </a:r>
            <a:r>
              <a:rPr lang="tr-TR" dirty="0" err="1"/>
              <a:t>combobox</a:t>
            </a:r>
            <a:r>
              <a:rPr lang="tr-TR" dirty="0"/>
              <a:t> nesnesi için “</a:t>
            </a:r>
            <a:r>
              <a:rPr lang="tr-TR" dirty="0" err="1"/>
              <a:t>Text</a:t>
            </a:r>
            <a:r>
              <a:rPr lang="tr-TR" dirty="0"/>
              <a:t>” özelliği, o an için seçili olan nesneyi verirken, </a:t>
            </a:r>
            <a:r>
              <a:rPr lang="tr-TR" dirty="0" err="1"/>
              <a:t>listbox’ta</a:t>
            </a:r>
            <a:r>
              <a:rPr lang="tr-TR" dirty="0"/>
              <a:t> bu özellik başka bir metoda tekabül eder. </a:t>
            </a:r>
            <a:endParaRPr lang="en-US" dirty="0"/>
          </a:p>
          <a:p>
            <a:endParaRPr lang="en-US" dirty="0"/>
          </a:p>
        </p:txBody>
      </p:sp>
    </p:spTree>
    <p:extLst>
      <p:ext uri="{BB962C8B-B14F-4D97-AF65-F5344CB8AC3E}">
        <p14:creationId xmlns:p14="http://schemas.microsoft.com/office/powerpoint/2010/main" val="55514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Başlıkları</a:t>
            </a:r>
            <a:endParaRPr lang="tr-TR" dirty="0"/>
          </a:p>
        </p:txBody>
      </p:sp>
      <p:sp>
        <p:nvSpPr>
          <p:cNvPr id="3" name="İçerik Yer Tutucusu 2"/>
          <p:cNvSpPr>
            <a:spLocks noGrp="1"/>
          </p:cNvSpPr>
          <p:nvPr>
            <p:ph idx="1"/>
          </p:nvPr>
        </p:nvSpPr>
        <p:spPr/>
        <p:txBody>
          <a:bodyPr/>
          <a:lstStyle/>
          <a:p>
            <a:pPr lvl="0"/>
            <a:r>
              <a:rPr lang="tr-TR" dirty="0" smtClean="0"/>
              <a:t>Ortak Kontroller</a:t>
            </a:r>
            <a:endParaRPr lang="en-US" dirty="0"/>
          </a:p>
          <a:p>
            <a:pPr marL="0" indent="0">
              <a:buNone/>
            </a:pPr>
            <a:endParaRPr lang="tr-TR" dirty="0"/>
          </a:p>
        </p:txBody>
      </p:sp>
    </p:spTree>
    <p:extLst>
      <p:ext uri="{BB962C8B-B14F-4D97-AF65-F5344CB8AC3E}">
        <p14:creationId xmlns:p14="http://schemas.microsoft.com/office/powerpoint/2010/main" val="2101408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4" name="İçerik Yer Tutucusu 3"/>
          <p:cNvPicPr>
            <a:picLocks noGrp="1" noChangeAspect="1"/>
          </p:cNvPicPr>
          <p:nvPr>
            <p:ph idx="1"/>
          </p:nvPr>
        </p:nvPicPr>
        <p:blipFill>
          <a:blip r:embed="rId2"/>
          <a:stretch>
            <a:fillRect/>
          </a:stretch>
        </p:blipFill>
        <p:spPr>
          <a:xfrm>
            <a:off x="1117461" y="2211926"/>
            <a:ext cx="10289107" cy="1654221"/>
          </a:xfrm>
          <a:prstGeom prst="rect">
            <a:avLst/>
          </a:prstGeom>
        </p:spPr>
      </p:pic>
    </p:spTree>
    <p:extLst>
      <p:ext uri="{BB962C8B-B14F-4D97-AF65-F5344CB8AC3E}">
        <p14:creationId xmlns:p14="http://schemas.microsoft.com/office/powerpoint/2010/main" val="3040760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5" name="İçerik Yer Tutucusu 4"/>
          <p:cNvPicPr>
            <a:picLocks noGrp="1" noChangeAspect="1"/>
          </p:cNvPicPr>
          <p:nvPr>
            <p:ph idx="1"/>
          </p:nvPr>
        </p:nvPicPr>
        <p:blipFill>
          <a:blip r:embed="rId2"/>
          <a:stretch>
            <a:fillRect/>
          </a:stretch>
        </p:blipFill>
        <p:spPr>
          <a:xfrm>
            <a:off x="1285865" y="2463945"/>
            <a:ext cx="10302028" cy="1386160"/>
          </a:xfrm>
          <a:prstGeom prst="rect">
            <a:avLst/>
          </a:prstGeom>
        </p:spPr>
      </p:pic>
    </p:spTree>
    <p:extLst>
      <p:ext uri="{BB962C8B-B14F-4D97-AF65-F5344CB8AC3E}">
        <p14:creationId xmlns:p14="http://schemas.microsoft.com/office/powerpoint/2010/main" val="1186190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10" name="İçerik Yer Tutucusu 9"/>
          <p:cNvPicPr>
            <a:picLocks noGrp="1"/>
          </p:cNvPicPr>
          <p:nvPr>
            <p:ph idx="1"/>
          </p:nvPr>
        </p:nvPicPr>
        <p:blipFill>
          <a:blip r:embed="rId2"/>
          <a:stretch>
            <a:fillRect/>
          </a:stretch>
        </p:blipFill>
        <p:spPr>
          <a:xfrm>
            <a:off x="2844801" y="1636294"/>
            <a:ext cx="5529177" cy="4716379"/>
          </a:xfrm>
          <a:prstGeom prst="rect">
            <a:avLst/>
          </a:prstGeom>
        </p:spPr>
      </p:pic>
    </p:spTree>
    <p:extLst>
      <p:ext uri="{BB962C8B-B14F-4D97-AF65-F5344CB8AC3E}">
        <p14:creationId xmlns:p14="http://schemas.microsoft.com/office/powerpoint/2010/main" val="1397650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Ortak</a:t>
            </a:r>
            <a:r>
              <a:rPr lang="en-US" dirty="0"/>
              <a:t> </a:t>
            </a:r>
            <a:r>
              <a:rPr lang="en-US" dirty="0" err="1"/>
              <a:t>kontroller</a:t>
            </a:r>
            <a:r>
              <a:rPr lang="en-US" dirty="0"/>
              <a:t> (Common Control)</a:t>
            </a:r>
          </a:p>
        </p:txBody>
      </p:sp>
      <p:pic>
        <p:nvPicPr>
          <p:cNvPr id="7" name="İçerik Yer Tutucusu 6"/>
          <p:cNvPicPr>
            <a:picLocks noGrp="1" noChangeAspect="1"/>
          </p:cNvPicPr>
          <p:nvPr>
            <p:ph idx="1"/>
          </p:nvPr>
        </p:nvPicPr>
        <p:blipFill>
          <a:blip r:embed="rId2"/>
          <a:stretch>
            <a:fillRect/>
          </a:stretch>
        </p:blipFill>
        <p:spPr>
          <a:xfrm>
            <a:off x="924956" y="2402815"/>
            <a:ext cx="10309927" cy="1318954"/>
          </a:xfrm>
          <a:prstGeom prst="rect">
            <a:avLst/>
          </a:prstGeom>
        </p:spPr>
      </p:pic>
    </p:spTree>
    <p:extLst>
      <p:ext uri="{BB962C8B-B14F-4D97-AF65-F5344CB8AC3E}">
        <p14:creationId xmlns:p14="http://schemas.microsoft.com/office/powerpoint/2010/main" val="413879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en-US" dirty="0" err="1"/>
              <a:t>Nedir</a:t>
            </a:r>
            <a:r>
              <a:rPr lang="en-US" dirty="0"/>
              <a:t>?</a:t>
            </a:r>
          </a:p>
        </p:txBody>
      </p:sp>
      <p:sp>
        <p:nvSpPr>
          <p:cNvPr id="3" name="İçerik Yer Tutucusu 2"/>
          <p:cNvSpPr>
            <a:spLocks noGrp="1"/>
          </p:cNvSpPr>
          <p:nvPr>
            <p:ph idx="1"/>
          </p:nvPr>
        </p:nvSpPr>
        <p:spPr/>
        <p:txBody>
          <a:bodyPr/>
          <a:lstStyle/>
          <a:p>
            <a:r>
              <a:rPr lang="tr-TR" dirty="0"/>
              <a:t>Visual Studio, Microsoft tarafından geliştirilen bir tümleşik geliştirme ortamıdır (IDE). Microsoft Windows, Windows Mobile, Windows CE, .NET Framework, .NET Compact Framework ve Microsoft </a:t>
            </a:r>
            <a:r>
              <a:rPr lang="tr-TR" dirty="0" err="1"/>
              <a:t>Silverlight</a:t>
            </a:r>
            <a:r>
              <a:rPr lang="tr-TR" dirty="0"/>
              <a:t> tarafından desteklenen tüm platformlar için yönetilen kod ile birlikte yerel kod ve Windows Forms uygulamaları, web siteleri, web uygulamaları ve web servisleri ile birlikte konsol ve grafiksel kullanıcı </a:t>
            </a:r>
            <a:r>
              <a:rPr lang="tr-TR" dirty="0" err="1"/>
              <a:t>arayüzü</a:t>
            </a:r>
            <a:r>
              <a:rPr lang="tr-TR" dirty="0"/>
              <a:t> uygulamaları geliştirmek için kullanılır.</a:t>
            </a:r>
            <a:endParaRPr lang="en-US" dirty="0"/>
          </a:p>
          <a:p>
            <a:endParaRPr lang="en-US" dirty="0"/>
          </a:p>
        </p:txBody>
      </p:sp>
    </p:spTree>
    <p:extLst>
      <p:ext uri="{BB962C8B-B14F-4D97-AF65-F5344CB8AC3E}">
        <p14:creationId xmlns:p14="http://schemas.microsoft.com/office/powerpoint/2010/main" val="905213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tr-TR" dirty="0" err="1" smtClean="0"/>
              <a:t>Arayüzü</a:t>
            </a:r>
            <a:endParaRPr lang="en-US" dirty="0"/>
          </a:p>
        </p:txBody>
      </p:sp>
      <p:sp>
        <p:nvSpPr>
          <p:cNvPr id="3" name="İçerik Yer Tutucusu 2"/>
          <p:cNvSpPr>
            <a:spLocks noGrp="1"/>
          </p:cNvSpPr>
          <p:nvPr>
            <p:ph idx="1"/>
          </p:nvPr>
        </p:nvSpPr>
        <p:spPr>
          <a:xfrm>
            <a:off x="2589212" y="2545444"/>
            <a:ext cx="8915400" cy="3365777"/>
          </a:xfrm>
        </p:spPr>
        <p:txBody>
          <a:bodyPr>
            <a:normAutofit fontScale="85000" lnSpcReduction="10000"/>
          </a:bodyPr>
          <a:lstStyle/>
          <a:p>
            <a:r>
              <a:rPr lang="tr-TR" b="1" dirty="0"/>
              <a:t>File:</a:t>
            </a:r>
            <a:r>
              <a:rPr lang="tr-TR" dirty="0"/>
              <a:t> Bu menü altında yeni bir proje oluşturma, var olan bir projeyi açma, proje kaydetme, sayfa ayarları yapma, yazdırma, son açılan projeleri tekrar açma, son açılan projelere ulaşma, </a:t>
            </a:r>
            <a:r>
              <a:rPr lang="tr-TR" dirty="0" err="1"/>
              <a:t>visual</a:t>
            </a:r>
            <a:r>
              <a:rPr lang="tr-TR" dirty="0"/>
              <a:t> </a:t>
            </a:r>
            <a:r>
              <a:rPr lang="tr-TR" dirty="0" err="1"/>
              <a:t>studio</a:t>
            </a:r>
            <a:r>
              <a:rPr lang="tr-TR" dirty="0"/>
              <a:t> ortamından çıkma gibi seçenekler bulunur.</a:t>
            </a:r>
            <a:endParaRPr lang="en-US" dirty="0"/>
          </a:p>
          <a:p>
            <a:r>
              <a:rPr lang="tr-TR" dirty="0"/>
              <a:t> </a:t>
            </a:r>
            <a:endParaRPr lang="en-US" dirty="0"/>
          </a:p>
          <a:p>
            <a:r>
              <a:rPr lang="tr-TR" b="1" dirty="0" err="1"/>
              <a:t>Edit</a:t>
            </a:r>
            <a:r>
              <a:rPr lang="tr-TR" b="1" dirty="0"/>
              <a:t>:</a:t>
            </a:r>
            <a:r>
              <a:rPr lang="tr-TR" dirty="0"/>
              <a:t> Kopyalama, kesme, yapıştırma, silme, yapılan işlemleri geri alma, yapılan işlemleri ileri alma bulma ve değiştirme gibi işlemler yapılır.</a:t>
            </a:r>
            <a:endParaRPr lang="en-US" dirty="0"/>
          </a:p>
          <a:p>
            <a:r>
              <a:rPr lang="tr-TR" dirty="0"/>
              <a:t> </a:t>
            </a:r>
            <a:endParaRPr lang="en-US" dirty="0"/>
          </a:p>
          <a:p>
            <a:r>
              <a:rPr lang="tr-TR" b="1" dirty="0" err="1"/>
              <a:t>View</a:t>
            </a:r>
            <a:r>
              <a:rPr lang="tr-TR" b="1" dirty="0"/>
              <a:t>:</a:t>
            </a:r>
            <a:r>
              <a:rPr lang="tr-TR" dirty="0"/>
              <a:t> Bu menü altında Visual Studio ortamında yer alan alanların görüntülenmesini veya görüntülenmemesini sağlarız. Solution Explorer, </a:t>
            </a:r>
            <a:r>
              <a:rPr lang="tr-TR" dirty="0" err="1"/>
              <a:t>ToolBox</a:t>
            </a:r>
            <a:r>
              <a:rPr lang="tr-TR" dirty="0"/>
              <a:t>, </a:t>
            </a:r>
            <a:r>
              <a:rPr lang="tr-TR" dirty="0" err="1"/>
              <a:t>Properties</a:t>
            </a:r>
            <a:r>
              <a:rPr lang="tr-TR" dirty="0"/>
              <a:t>, Team Explorer, Server Explorer gibi alanların açılıp kapanması bu alandan yapılır.</a:t>
            </a:r>
            <a:endParaRPr lang="en-US" dirty="0"/>
          </a:p>
          <a:p>
            <a:r>
              <a:rPr lang="tr-TR" dirty="0"/>
              <a:t> </a:t>
            </a:r>
            <a:endParaRPr lang="en-US" dirty="0"/>
          </a:p>
          <a:p>
            <a:endParaRPr lang="en-US" dirty="0"/>
          </a:p>
        </p:txBody>
      </p:sp>
      <p:pic>
        <p:nvPicPr>
          <p:cNvPr id="4" name="Resim 3"/>
          <p:cNvPicPr/>
          <p:nvPr/>
        </p:nvPicPr>
        <p:blipFill>
          <a:blip r:embed="rId2"/>
          <a:stretch>
            <a:fillRect/>
          </a:stretch>
        </p:blipFill>
        <p:spPr>
          <a:xfrm>
            <a:off x="2426785" y="1398288"/>
            <a:ext cx="9240253" cy="1013424"/>
          </a:xfrm>
          <a:prstGeom prst="rect">
            <a:avLst/>
          </a:prstGeom>
        </p:spPr>
      </p:pic>
    </p:spTree>
    <p:extLst>
      <p:ext uri="{BB962C8B-B14F-4D97-AF65-F5344CB8AC3E}">
        <p14:creationId xmlns:p14="http://schemas.microsoft.com/office/powerpoint/2010/main" val="1878146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tr-TR" dirty="0" err="1" smtClean="0"/>
              <a:t>Arayüzü</a:t>
            </a:r>
            <a:endParaRPr lang="en-US" dirty="0"/>
          </a:p>
        </p:txBody>
      </p:sp>
      <p:sp>
        <p:nvSpPr>
          <p:cNvPr id="3" name="İçerik Yer Tutucusu 2"/>
          <p:cNvSpPr>
            <a:spLocks noGrp="1"/>
          </p:cNvSpPr>
          <p:nvPr>
            <p:ph idx="1"/>
          </p:nvPr>
        </p:nvSpPr>
        <p:spPr>
          <a:xfrm>
            <a:off x="2589212" y="1652338"/>
            <a:ext cx="8915400" cy="4258884"/>
          </a:xfrm>
        </p:spPr>
        <p:txBody>
          <a:bodyPr>
            <a:normAutofit/>
          </a:bodyPr>
          <a:lstStyle/>
          <a:p>
            <a:r>
              <a:rPr lang="tr-TR" b="1" dirty="0" err="1"/>
              <a:t>Debug</a:t>
            </a:r>
            <a:r>
              <a:rPr lang="tr-TR" b="1" dirty="0"/>
              <a:t>:</a:t>
            </a:r>
            <a:r>
              <a:rPr lang="tr-TR" dirty="0"/>
              <a:t> Bu menü ile program üzerindeki hata ayıklama, </a:t>
            </a:r>
            <a:r>
              <a:rPr lang="tr-TR" dirty="0" err="1"/>
              <a:t>debug</a:t>
            </a:r>
            <a:r>
              <a:rPr lang="tr-TR" dirty="0"/>
              <a:t>, </a:t>
            </a:r>
            <a:r>
              <a:rPr lang="tr-TR" dirty="0" err="1"/>
              <a:t>compile</a:t>
            </a:r>
            <a:r>
              <a:rPr lang="tr-TR" dirty="0"/>
              <a:t> işlemleri için ayarlar yapabiliriz.</a:t>
            </a:r>
            <a:endParaRPr lang="en-US" dirty="0"/>
          </a:p>
          <a:p>
            <a:endParaRPr lang="en-US" dirty="0"/>
          </a:p>
          <a:p>
            <a:r>
              <a:rPr lang="tr-TR" b="1" dirty="0"/>
              <a:t>Team</a:t>
            </a:r>
            <a:r>
              <a:rPr lang="tr-TR" dirty="0"/>
              <a:t>: Team Foundation Server bağlantısı için kullanılır. (Yazılım firmaları bir çok yazılımcının ortak bir server üzerindeki proje üzerinde çalışmasını bu teknoloji ile sağlar)</a:t>
            </a:r>
            <a:endParaRPr lang="en-US" dirty="0"/>
          </a:p>
          <a:p>
            <a:pPr marL="0" indent="0">
              <a:buNone/>
            </a:pPr>
            <a:r>
              <a:rPr lang="tr-TR" dirty="0"/>
              <a:t> </a:t>
            </a:r>
            <a:endParaRPr lang="en-US" dirty="0"/>
          </a:p>
          <a:p>
            <a:r>
              <a:rPr lang="tr-TR" b="1" dirty="0"/>
              <a:t>Tools:</a:t>
            </a:r>
            <a:r>
              <a:rPr lang="tr-TR" dirty="0"/>
              <a:t> Visual Studio ortamı için kullanılan ek araçların açılması, kullanılması ve </a:t>
            </a:r>
            <a:r>
              <a:rPr lang="tr-TR" dirty="0" err="1"/>
              <a:t>visual</a:t>
            </a:r>
            <a:r>
              <a:rPr lang="tr-TR" dirty="0"/>
              <a:t> </a:t>
            </a:r>
            <a:r>
              <a:rPr lang="tr-TR" dirty="0" err="1"/>
              <a:t>studio</a:t>
            </a:r>
            <a:r>
              <a:rPr lang="tr-TR" dirty="0"/>
              <a:t> ortamını istediğimiz özelliklere göre ayarlamamızı sağlar.</a:t>
            </a:r>
            <a:endParaRPr lang="en-US" dirty="0"/>
          </a:p>
          <a:p>
            <a:endParaRPr lang="en-US" dirty="0"/>
          </a:p>
          <a:p>
            <a:endParaRPr lang="en-US" dirty="0"/>
          </a:p>
        </p:txBody>
      </p:sp>
    </p:spTree>
    <p:extLst>
      <p:ext uri="{BB962C8B-B14F-4D97-AF65-F5344CB8AC3E}">
        <p14:creationId xmlns:p14="http://schemas.microsoft.com/office/powerpoint/2010/main" val="3512476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tr-TR" dirty="0" err="1" smtClean="0"/>
              <a:t>Arayüzü</a:t>
            </a:r>
            <a:endParaRPr lang="en-US" dirty="0"/>
          </a:p>
        </p:txBody>
      </p:sp>
      <p:sp>
        <p:nvSpPr>
          <p:cNvPr id="3" name="İçerik Yer Tutucusu 2"/>
          <p:cNvSpPr>
            <a:spLocks noGrp="1"/>
          </p:cNvSpPr>
          <p:nvPr>
            <p:ph idx="1"/>
          </p:nvPr>
        </p:nvSpPr>
        <p:spPr>
          <a:xfrm>
            <a:off x="2589212" y="1652338"/>
            <a:ext cx="8915400" cy="4258884"/>
          </a:xfrm>
        </p:spPr>
        <p:txBody>
          <a:bodyPr>
            <a:normAutofit/>
          </a:bodyPr>
          <a:lstStyle/>
          <a:p>
            <a:r>
              <a:rPr lang="tr-TR" b="1" dirty="0"/>
              <a:t>Test:</a:t>
            </a:r>
            <a:r>
              <a:rPr lang="tr-TR" dirty="0"/>
              <a:t> Projelerin test işlemleri için kullanılan menüdür.</a:t>
            </a:r>
            <a:endParaRPr lang="en-US" dirty="0"/>
          </a:p>
          <a:p>
            <a:pPr marL="0" indent="0">
              <a:buNone/>
            </a:pPr>
            <a:endParaRPr lang="en-US" dirty="0"/>
          </a:p>
          <a:p>
            <a:r>
              <a:rPr lang="tr-TR" b="1" dirty="0" err="1"/>
              <a:t>Analyze</a:t>
            </a:r>
            <a:r>
              <a:rPr lang="tr-TR" b="1" dirty="0"/>
              <a:t>:</a:t>
            </a:r>
            <a:r>
              <a:rPr lang="tr-TR" dirty="0"/>
              <a:t> Kod performansları ve analizi için kullanılır.</a:t>
            </a:r>
            <a:endParaRPr lang="en-US" dirty="0"/>
          </a:p>
          <a:p>
            <a:pPr marL="0" indent="0">
              <a:buNone/>
            </a:pPr>
            <a:endParaRPr lang="en-US" dirty="0"/>
          </a:p>
          <a:p>
            <a:r>
              <a:rPr lang="tr-TR" b="1" dirty="0" err="1"/>
              <a:t>Window</a:t>
            </a:r>
            <a:r>
              <a:rPr lang="tr-TR" b="1" dirty="0"/>
              <a:t>:</a:t>
            </a:r>
            <a:r>
              <a:rPr lang="tr-TR" dirty="0"/>
              <a:t> Visual Studio ortamındaki pencerelerin saklanması, gizlenmesi, gösterilmesi işlemleri için kullanılır.</a:t>
            </a:r>
            <a:endParaRPr lang="en-US" dirty="0"/>
          </a:p>
          <a:p>
            <a:r>
              <a:rPr lang="tr-TR" b="1" dirty="0" smtClean="0"/>
              <a:t>Help</a:t>
            </a:r>
            <a:r>
              <a:rPr lang="tr-TR" b="1" dirty="0"/>
              <a:t>:</a:t>
            </a:r>
            <a:r>
              <a:rPr lang="tr-TR" dirty="0"/>
              <a:t> Visual Studio 2012 hakkında yardım bilgilerine ulaşılır.</a:t>
            </a:r>
            <a:endParaRPr lang="en-US" dirty="0"/>
          </a:p>
          <a:p>
            <a:pPr marL="0" indent="0">
              <a:buNone/>
            </a:pPr>
            <a:endParaRPr lang="en-US" dirty="0"/>
          </a:p>
        </p:txBody>
      </p:sp>
    </p:spTree>
    <p:extLst>
      <p:ext uri="{BB962C8B-B14F-4D97-AF65-F5344CB8AC3E}">
        <p14:creationId xmlns:p14="http://schemas.microsoft.com/office/powerpoint/2010/main" val="3947564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tr-TR" dirty="0" err="1" smtClean="0"/>
              <a:t>Arayüzü</a:t>
            </a:r>
            <a:endParaRPr lang="en-US" dirty="0"/>
          </a:p>
        </p:txBody>
      </p:sp>
      <p:pic>
        <p:nvPicPr>
          <p:cNvPr id="4" name="İçerik Yer Tutucusu 3"/>
          <p:cNvPicPr>
            <a:picLocks noGrp="1" noChangeAspect="1"/>
          </p:cNvPicPr>
          <p:nvPr>
            <p:ph idx="1"/>
          </p:nvPr>
        </p:nvPicPr>
        <p:blipFill>
          <a:blip r:embed="rId2"/>
          <a:stretch>
            <a:fillRect/>
          </a:stretch>
        </p:blipFill>
        <p:spPr>
          <a:xfrm>
            <a:off x="2395953" y="1411956"/>
            <a:ext cx="6234700" cy="5049186"/>
          </a:xfrm>
          <a:prstGeom prst="rect">
            <a:avLst/>
          </a:prstGeom>
        </p:spPr>
      </p:pic>
    </p:spTree>
    <p:extLst>
      <p:ext uri="{BB962C8B-B14F-4D97-AF65-F5344CB8AC3E}">
        <p14:creationId xmlns:p14="http://schemas.microsoft.com/office/powerpoint/2010/main" val="448295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tr-TR" dirty="0" err="1" smtClean="0"/>
              <a:t>Arayüzü</a:t>
            </a:r>
            <a:endParaRPr lang="en-US" dirty="0"/>
          </a:p>
        </p:txBody>
      </p:sp>
      <p:pic>
        <p:nvPicPr>
          <p:cNvPr id="10" name="İçerik Yer Tutucusu 9"/>
          <p:cNvPicPr>
            <a:picLocks noGrp="1" noChangeAspect="1"/>
          </p:cNvPicPr>
          <p:nvPr>
            <p:ph idx="1"/>
          </p:nvPr>
        </p:nvPicPr>
        <p:blipFill>
          <a:blip r:embed="rId2"/>
          <a:stretch>
            <a:fillRect/>
          </a:stretch>
        </p:blipFill>
        <p:spPr>
          <a:xfrm>
            <a:off x="812438" y="2172840"/>
            <a:ext cx="10692174" cy="1067664"/>
          </a:xfrm>
          <a:prstGeom prst="rect">
            <a:avLst/>
          </a:prstGeom>
        </p:spPr>
      </p:pic>
    </p:spTree>
    <p:extLst>
      <p:ext uri="{BB962C8B-B14F-4D97-AF65-F5344CB8AC3E}">
        <p14:creationId xmlns:p14="http://schemas.microsoft.com/office/powerpoint/2010/main" val="3735024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tr-TR" dirty="0" err="1" smtClean="0"/>
              <a:t>Arayüzü</a:t>
            </a:r>
            <a:endParaRPr lang="en-US" dirty="0"/>
          </a:p>
        </p:txBody>
      </p:sp>
      <p:sp>
        <p:nvSpPr>
          <p:cNvPr id="3" name="İçerik Yer Tutucusu 2"/>
          <p:cNvSpPr>
            <a:spLocks noGrp="1"/>
          </p:cNvSpPr>
          <p:nvPr>
            <p:ph idx="1"/>
          </p:nvPr>
        </p:nvSpPr>
        <p:spPr/>
        <p:txBody>
          <a:bodyPr/>
          <a:lstStyle/>
          <a:p>
            <a:r>
              <a:rPr lang="tr-TR" b="1" dirty="0" err="1"/>
              <a:t>BackColor</a:t>
            </a:r>
            <a:r>
              <a:rPr lang="tr-TR" dirty="0"/>
              <a:t>: Nesnenin arka plan rengini belirler</a:t>
            </a:r>
            <a:endParaRPr lang="en-US" dirty="0"/>
          </a:p>
          <a:p>
            <a:r>
              <a:rPr lang="tr-TR" b="1" dirty="0" err="1"/>
              <a:t>Cursor</a:t>
            </a:r>
            <a:r>
              <a:rPr lang="tr-TR" dirty="0"/>
              <a:t>: Program çalıştırıldığında, fare nesnenin üstünde iken imlecin alacağı şekli seçmemize olanak saplar. </a:t>
            </a:r>
            <a:endParaRPr lang="en-US" dirty="0"/>
          </a:p>
          <a:p>
            <a:r>
              <a:rPr lang="tr-TR" b="1" dirty="0" err="1"/>
              <a:t>Enabled</a:t>
            </a:r>
            <a:r>
              <a:rPr lang="tr-TR" dirty="0"/>
              <a:t>: Program çalıştırıldığında nesnenin aktiflik durumunu belirler.</a:t>
            </a:r>
            <a:endParaRPr lang="en-US" dirty="0"/>
          </a:p>
          <a:p>
            <a:r>
              <a:rPr lang="tr-TR" b="1" dirty="0" err="1"/>
              <a:t>Location</a:t>
            </a:r>
            <a:r>
              <a:rPr lang="tr-TR" dirty="0"/>
              <a:t>: Nesnenin form üzerindeki yerleşimini (tepeye ve sol olan uzaklığını) belirler, Form nesnesi için de, ekrandaki yerleşimini belirler.</a:t>
            </a:r>
            <a:endParaRPr lang="en-US" dirty="0"/>
          </a:p>
          <a:p>
            <a:r>
              <a:rPr lang="tr-TR" b="1" dirty="0" err="1"/>
              <a:t>Modifiers</a:t>
            </a:r>
            <a:r>
              <a:rPr lang="tr-TR" dirty="0"/>
              <a:t>: Nesnelerin başka formlar tarafından ulaşılıp ulaşılmayacağını belirler. </a:t>
            </a:r>
            <a:endParaRPr lang="en-US" dirty="0"/>
          </a:p>
          <a:p>
            <a:r>
              <a:rPr lang="tr-TR" b="1" dirty="0"/>
              <a:t>Size</a:t>
            </a:r>
            <a:r>
              <a:rPr lang="tr-TR" dirty="0"/>
              <a:t>: Nesnenin büyüklüğünü (en boy ölçüsünü) belirler.</a:t>
            </a:r>
            <a:endParaRPr lang="en-US" dirty="0"/>
          </a:p>
          <a:p>
            <a:r>
              <a:rPr lang="tr-TR" b="1" dirty="0" err="1"/>
              <a:t>Visible</a:t>
            </a:r>
            <a:r>
              <a:rPr lang="tr-TR" dirty="0"/>
              <a:t>: Program çalıştırıldığında nesnenin görünürlüğünü belirler.</a:t>
            </a:r>
            <a:endParaRPr lang="en-US" dirty="0"/>
          </a:p>
          <a:p>
            <a:endParaRPr lang="en-US" dirty="0"/>
          </a:p>
        </p:txBody>
      </p:sp>
    </p:spTree>
    <p:extLst>
      <p:ext uri="{BB962C8B-B14F-4D97-AF65-F5344CB8AC3E}">
        <p14:creationId xmlns:p14="http://schemas.microsoft.com/office/powerpoint/2010/main" val="7410598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3"/>
</p:tagLst>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93</TotalTime>
  <Words>639</Words>
  <Application>Microsoft Office PowerPoint</Application>
  <PresentationFormat>Özel</PresentationFormat>
  <Paragraphs>66</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Duman</vt:lpstr>
      <vt:lpstr>Başkale Meslek Yüksekokulu Bilgisayar Programcılığı Görsel Programlama I</vt:lpstr>
      <vt:lpstr>Konu Başlıkları</vt:lpstr>
      <vt:lpstr>1- Visual Studio Nedir?</vt:lpstr>
      <vt:lpstr>1- Visual Studio Arayüzü</vt:lpstr>
      <vt:lpstr>1- Visual Studio Arayüzü</vt:lpstr>
      <vt:lpstr>1- Visual Studio Arayüzü</vt:lpstr>
      <vt:lpstr>1- Visual Studio Arayüzü</vt:lpstr>
      <vt:lpstr>1- Visual Studio Arayüzü</vt:lpstr>
      <vt:lpstr>1- Visual Studio Arayüzü</vt:lpstr>
      <vt:lpstr>1- Visual Studio Arayüzü</vt:lpstr>
      <vt:lpstr>1- Visual Studio Arayüzü</vt:lpstr>
      <vt:lpstr>1- Ortak kontroller (Common Control)</vt:lpstr>
      <vt:lpstr>1- Ortak kontroller (Common Control)</vt:lpstr>
      <vt:lpstr>1- Ortak kontroller (Common Control)</vt:lpstr>
      <vt:lpstr>1- Ortak kontroller (Common Control)</vt:lpstr>
      <vt:lpstr>1- Ortak kontroller (Common Control)</vt:lpstr>
      <vt:lpstr>1- Ortak kontroller (Common Control)</vt:lpstr>
      <vt:lpstr>1- Ortak kontroller (Common Control)</vt:lpstr>
      <vt:lpstr>1- Ortak kontroller (Common Control)</vt:lpstr>
      <vt:lpstr>1- Ortak kontroller (Common Control)</vt:lpstr>
      <vt:lpstr>1- Ortak kontroller (Common Control)</vt:lpstr>
      <vt:lpstr>1- Ortak kontroller (Common Control)</vt:lpstr>
      <vt:lpstr>1- Ortak kontroller (Common Control)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Başkale Meslek Yüksekokulu Bilgisayar Programcılığı Algoritma Ve Programlamaya Giriş Ders Notları</dc:title>
  <dc:creator>Can</dc:creator>
  <cp:lastModifiedBy>ayata</cp:lastModifiedBy>
  <cp:revision>12</cp:revision>
  <dcterms:created xsi:type="dcterms:W3CDTF">2015-11-25T09:15:05Z</dcterms:created>
  <dcterms:modified xsi:type="dcterms:W3CDTF">2020-12-29T08:44:23Z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FF6F592E-DA4A-42BB-96EF-1D3E22E213DA</vt:lpwstr>
  </property>
  <property fmtid="{D5CDD505-2E9C-101B-9397-08002B2CF9AE}" pid="3" name="ArticulatePath">
    <vt:lpwstr>3. Hafta</vt:lpwstr>
  </property>
</Properties>
</file>