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3" r:id="rId28"/>
  </p:sldIdLst>
  <p:sldSz cx="12192000" cy="6858000"/>
  <p:notesSz cx="6858000" cy="9144000"/>
  <p:custDataLst>
    <p:tags r:id="rId29"/>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6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1346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54519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6069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67680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5036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359905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818744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234835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204920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4111780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9892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BD28B92-8C64-42F1-82BA-1B5E63C5A6BE}" type="datetimeFigureOut">
              <a:rPr lang="tr-TR" smtClean="0"/>
              <a:t>29.12.2020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5154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BD28B92-8C64-42F1-82BA-1B5E63C5A6BE}" type="datetimeFigureOut">
              <a:rPr lang="tr-TR" smtClean="0"/>
              <a:t>29.12.2020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72653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28B92-8C64-42F1-82BA-1B5E63C5A6BE}" type="datetimeFigureOut">
              <a:rPr lang="tr-TR" smtClean="0"/>
              <a:t>29.12.2020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19843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67201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83503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D28B92-8C64-42F1-82BA-1B5E63C5A6BE}" type="datetimeFigureOut">
              <a:rPr lang="tr-TR" smtClean="0"/>
              <a:t>29.12.2020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B7F998-47D5-4DAA-ACA7-5BB408F08E6B}" type="slidenum">
              <a:rPr lang="tr-TR" smtClean="0"/>
              <a:t>‹#›</a:t>
            </a:fld>
            <a:endParaRPr lang="tr-TR"/>
          </a:p>
        </p:txBody>
      </p:sp>
    </p:spTree>
    <p:extLst>
      <p:ext uri="{BB962C8B-B14F-4D97-AF65-F5344CB8AC3E}">
        <p14:creationId xmlns:p14="http://schemas.microsoft.com/office/powerpoint/2010/main" val="101908653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dirty="0" smtClean="0"/>
              <a:t>Başkale Meslek Yüksekokulu</a:t>
            </a:r>
            <a:br>
              <a:rPr lang="tr-TR" sz="4000" dirty="0" smtClean="0"/>
            </a:br>
            <a:r>
              <a:rPr lang="tr-TR" sz="4000" dirty="0" smtClean="0"/>
              <a:t>Bilgisayar Programcılığı</a:t>
            </a:r>
            <a:br>
              <a:rPr lang="tr-TR" sz="4000" dirty="0" smtClean="0"/>
            </a:br>
            <a:r>
              <a:rPr lang="tr-TR" sz="4000" dirty="0" smtClean="0"/>
              <a:t>Görsel Programlama I</a:t>
            </a:r>
            <a:endParaRPr lang="tr-TR" sz="4000" dirty="0"/>
          </a:p>
        </p:txBody>
      </p:sp>
      <p:sp>
        <p:nvSpPr>
          <p:cNvPr id="3" name="Alt Başlık 2"/>
          <p:cNvSpPr>
            <a:spLocks noGrp="1"/>
          </p:cNvSpPr>
          <p:nvPr>
            <p:ph type="subTitle" idx="1"/>
          </p:nvPr>
        </p:nvSpPr>
        <p:spPr/>
        <p:txBody>
          <a:bodyPr/>
          <a:lstStyle/>
          <a:p>
            <a:r>
              <a:rPr lang="tr-TR" dirty="0" smtClean="0"/>
              <a:t>Hafta-6  Gelişmiş Nesneler</a:t>
            </a:r>
          </a:p>
          <a:p>
            <a:r>
              <a:rPr lang="tr-TR" dirty="0" err="1" smtClean="0"/>
              <a:t>Öğr</a:t>
            </a:r>
            <a:r>
              <a:rPr lang="tr-TR" dirty="0"/>
              <a:t>. Gör. </a:t>
            </a:r>
            <a:r>
              <a:rPr lang="tr-TR"/>
              <a:t>Faruk AYATA</a:t>
            </a:r>
            <a:endParaRPr lang="tr-TR" dirty="0"/>
          </a:p>
        </p:txBody>
      </p:sp>
    </p:spTree>
    <p:custDataLst>
      <p:tags r:id="rId1"/>
    </p:custDataLst>
    <p:extLst>
      <p:ext uri="{BB962C8B-B14F-4D97-AF65-F5344CB8AC3E}">
        <p14:creationId xmlns:p14="http://schemas.microsoft.com/office/powerpoint/2010/main" val="710457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Resim</a:t>
            </a:r>
            <a:r>
              <a:rPr lang="en-US" dirty="0"/>
              <a:t> </a:t>
            </a:r>
            <a:r>
              <a:rPr lang="en-US" dirty="0" err="1"/>
              <a:t>Kontrolleri</a:t>
            </a:r>
            <a:endParaRPr lang="en-US" dirty="0"/>
          </a:p>
        </p:txBody>
      </p:sp>
      <p:pic>
        <p:nvPicPr>
          <p:cNvPr id="5" name="İçerik Yer Tutucusu 4"/>
          <p:cNvPicPr>
            <a:picLocks noGrp="1"/>
          </p:cNvPicPr>
          <p:nvPr>
            <p:ph idx="1"/>
          </p:nvPr>
        </p:nvPicPr>
        <p:blipFill>
          <a:blip r:embed="rId2"/>
          <a:stretch>
            <a:fillRect/>
          </a:stretch>
        </p:blipFill>
        <p:spPr>
          <a:xfrm>
            <a:off x="1339653" y="1694949"/>
            <a:ext cx="2867025" cy="1314450"/>
          </a:xfrm>
          <a:prstGeom prst="rect">
            <a:avLst/>
          </a:prstGeom>
        </p:spPr>
      </p:pic>
      <p:pic>
        <p:nvPicPr>
          <p:cNvPr id="6" name="Resim 5"/>
          <p:cNvPicPr/>
          <p:nvPr/>
        </p:nvPicPr>
        <p:blipFill>
          <a:blip r:embed="rId3"/>
          <a:stretch>
            <a:fillRect/>
          </a:stretch>
        </p:blipFill>
        <p:spPr>
          <a:xfrm>
            <a:off x="1339653" y="3494172"/>
            <a:ext cx="4038600" cy="1409700"/>
          </a:xfrm>
          <a:prstGeom prst="rect">
            <a:avLst/>
          </a:prstGeom>
        </p:spPr>
      </p:pic>
      <p:pic>
        <p:nvPicPr>
          <p:cNvPr id="7" name="Resim 6"/>
          <p:cNvPicPr/>
          <p:nvPr/>
        </p:nvPicPr>
        <p:blipFill>
          <a:blip r:embed="rId4"/>
          <a:stretch>
            <a:fillRect/>
          </a:stretch>
        </p:blipFill>
        <p:spPr>
          <a:xfrm>
            <a:off x="6145916" y="1694949"/>
            <a:ext cx="4781550" cy="3371850"/>
          </a:xfrm>
          <a:prstGeom prst="rect">
            <a:avLst/>
          </a:prstGeom>
        </p:spPr>
      </p:pic>
    </p:spTree>
    <p:extLst>
      <p:ext uri="{BB962C8B-B14F-4D97-AF65-F5344CB8AC3E}">
        <p14:creationId xmlns:p14="http://schemas.microsoft.com/office/powerpoint/2010/main" val="2156284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Resim</a:t>
            </a:r>
            <a:r>
              <a:rPr lang="en-US" dirty="0"/>
              <a:t> </a:t>
            </a:r>
            <a:r>
              <a:rPr lang="en-US" dirty="0" err="1"/>
              <a:t>Kontrolleri</a:t>
            </a:r>
            <a:endParaRPr lang="en-US" dirty="0"/>
          </a:p>
        </p:txBody>
      </p:sp>
      <p:sp>
        <p:nvSpPr>
          <p:cNvPr id="3" name="İçerik Yer Tutucusu 2"/>
          <p:cNvSpPr>
            <a:spLocks noGrp="1"/>
          </p:cNvSpPr>
          <p:nvPr>
            <p:ph idx="1"/>
          </p:nvPr>
        </p:nvSpPr>
        <p:spPr/>
        <p:txBody>
          <a:bodyPr/>
          <a:lstStyle/>
          <a:p>
            <a:r>
              <a:rPr lang="tr-TR" b="1" dirty="0" err="1" smtClean="0"/>
              <a:t>ImageList</a:t>
            </a:r>
            <a:r>
              <a:rPr lang="tr-TR" dirty="0" smtClean="0"/>
              <a:t> </a:t>
            </a:r>
            <a:r>
              <a:rPr lang="tr-TR" dirty="0"/>
              <a:t>nesnesi, aynı anda birden fazla resim dosyası tutmaya yarar. Form kontrolleri ve içinde bulunan öğeleri için arka plan resmi sağlayan bir listesi görevini görür. Özellikleri aşağıdaki tabloda gösterilmiştir. Diyalog nesneleri gibi formun tasarımında yer almaz</a:t>
            </a:r>
            <a:endParaRPr lang="en-US" dirty="0"/>
          </a:p>
          <a:p>
            <a:endParaRPr lang="en-US" dirty="0"/>
          </a:p>
        </p:txBody>
      </p:sp>
    </p:spTree>
    <p:extLst>
      <p:ext uri="{BB962C8B-B14F-4D97-AF65-F5344CB8AC3E}">
        <p14:creationId xmlns:p14="http://schemas.microsoft.com/office/powerpoint/2010/main" val="3799126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Resim</a:t>
            </a:r>
            <a:r>
              <a:rPr lang="en-US" dirty="0"/>
              <a:t> </a:t>
            </a:r>
            <a:r>
              <a:rPr lang="en-US" dirty="0" err="1"/>
              <a:t>Kontrolleri</a:t>
            </a:r>
            <a:endParaRPr lang="en-US"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965726329"/>
              </p:ext>
            </p:extLst>
          </p:nvPr>
        </p:nvGraphicFramePr>
        <p:xfrm>
          <a:off x="2374232" y="1904999"/>
          <a:ext cx="7530181" cy="3726564"/>
        </p:xfrm>
        <a:graphic>
          <a:graphicData uri="http://schemas.openxmlformats.org/drawingml/2006/table">
            <a:tbl>
              <a:tblPr firstRow="1" firstCol="1" bandRow="1">
                <a:tableStyleId>{5C22544A-7EE6-4342-B048-85BDC9FD1C3A}</a:tableStyleId>
              </a:tblPr>
              <a:tblGrid>
                <a:gridCol w="1656640"/>
                <a:gridCol w="1542014"/>
                <a:gridCol w="4331527"/>
              </a:tblGrid>
              <a:tr h="232983">
                <a:tc>
                  <a:txBody>
                    <a:bodyPr/>
                    <a:lstStyle/>
                    <a:p>
                      <a:pPr>
                        <a:lnSpc>
                          <a:spcPct val="107000"/>
                        </a:lnSpc>
                        <a:spcAft>
                          <a:spcPts val="0"/>
                        </a:spcAft>
                      </a:pPr>
                      <a:r>
                        <a:rPr lang="en-US" sz="1000">
                          <a:effectLst/>
                        </a:rPr>
                        <a:t>Özellik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000">
                          <a:effectLst/>
                        </a:rPr>
                        <a:t>Değer Tipi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000">
                          <a:effectLst/>
                        </a:rPr>
                        <a:t>Açıklama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049188">
                <a:tc>
                  <a:txBody>
                    <a:bodyPr/>
                    <a:lstStyle/>
                    <a:p>
                      <a:pPr>
                        <a:lnSpc>
                          <a:spcPct val="107000"/>
                        </a:lnSpc>
                        <a:spcAft>
                          <a:spcPts val="0"/>
                        </a:spcAft>
                      </a:pPr>
                      <a:r>
                        <a:rPr lang="en-US" sz="1200">
                          <a:effectLst/>
                        </a:rPr>
                        <a:t>Images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ImageCollection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Kontrolün içinde bulunan resimlerin listelendiği dinamik bir koleksiyondur. Bu özellik bir koleksiyon olduğu için, diğer liste kontrollerinin</a:t>
                      </a:r>
                      <a:br>
                        <a:rPr lang="tr-TR" sz="1200">
                          <a:effectLst/>
                        </a:rPr>
                      </a:br>
                      <a:r>
                        <a:rPr lang="tr-TR" sz="1200">
                          <a:effectLst/>
                        </a:rPr>
                        <a:t>öğelerinin resmini belirleme işlemi büyük ölçüde</a:t>
                      </a:r>
                      <a:br>
                        <a:rPr lang="tr-TR" sz="1200">
                          <a:effectLst/>
                        </a:rPr>
                      </a:br>
                      <a:r>
                        <a:rPr lang="tr-TR" sz="1200">
                          <a:effectLst/>
                        </a:rPr>
                        <a:t>kolaylaşır.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74753">
                <a:tc>
                  <a:txBody>
                    <a:bodyPr/>
                    <a:lstStyle/>
                    <a:p>
                      <a:pPr>
                        <a:lnSpc>
                          <a:spcPct val="107000"/>
                        </a:lnSpc>
                        <a:spcAft>
                          <a:spcPts val="0"/>
                        </a:spcAft>
                      </a:pPr>
                      <a:r>
                        <a:rPr lang="en-US" sz="1200">
                          <a:effectLst/>
                        </a:rPr>
                        <a:t>ImageSize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Size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Kontrolün tuttuğu resimlerin büyüklüğünü belirler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869640">
                <a:tc>
                  <a:txBody>
                    <a:bodyPr/>
                    <a:lstStyle/>
                    <a:p>
                      <a:pPr>
                        <a:lnSpc>
                          <a:spcPct val="107000"/>
                        </a:lnSpc>
                        <a:spcAft>
                          <a:spcPts val="0"/>
                        </a:spcAft>
                      </a:pPr>
                      <a:r>
                        <a:rPr lang="en-US" sz="1200">
                          <a:effectLst/>
                        </a:rPr>
                        <a:t>TransparentColor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Color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dirty="0">
                          <a:effectLst/>
                        </a:rPr>
                        <a:t>Listedeki resimlerin bu özellikte belirtilen renkteki</a:t>
                      </a:r>
                      <a:br>
                        <a:rPr lang="tr-TR" sz="1200" dirty="0">
                          <a:effectLst/>
                        </a:rPr>
                      </a:br>
                      <a:r>
                        <a:rPr lang="tr-TR" sz="1200" dirty="0">
                          <a:effectLst/>
                        </a:rPr>
                        <a:t>bölgeleri saydam olur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090855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Resim</a:t>
            </a:r>
            <a:r>
              <a:rPr lang="en-US" dirty="0"/>
              <a:t> </a:t>
            </a:r>
            <a:r>
              <a:rPr lang="en-US" dirty="0" err="1"/>
              <a:t>Kontrolleri</a:t>
            </a:r>
            <a:endParaRPr lang="en-US" dirty="0"/>
          </a:p>
        </p:txBody>
      </p:sp>
      <p:pic>
        <p:nvPicPr>
          <p:cNvPr id="5" name="İçerik Yer Tutucusu 4"/>
          <p:cNvPicPr>
            <a:picLocks noGrp="1"/>
          </p:cNvPicPr>
          <p:nvPr>
            <p:ph idx="1"/>
          </p:nvPr>
        </p:nvPicPr>
        <p:blipFill>
          <a:blip r:embed="rId2"/>
          <a:stretch>
            <a:fillRect/>
          </a:stretch>
        </p:blipFill>
        <p:spPr>
          <a:xfrm>
            <a:off x="2301007" y="1475873"/>
            <a:ext cx="8238656" cy="4764505"/>
          </a:xfrm>
          <a:prstGeom prst="rect">
            <a:avLst/>
          </a:prstGeom>
        </p:spPr>
      </p:pic>
    </p:spTree>
    <p:extLst>
      <p:ext uri="{BB962C8B-B14F-4D97-AF65-F5344CB8AC3E}">
        <p14:creationId xmlns:p14="http://schemas.microsoft.com/office/powerpoint/2010/main" val="3396389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Resim</a:t>
            </a:r>
            <a:r>
              <a:rPr lang="en-US" dirty="0"/>
              <a:t> </a:t>
            </a:r>
            <a:r>
              <a:rPr lang="en-US" dirty="0" err="1"/>
              <a:t>Kontrolleri</a:t>
            </a:r>
            <a:endParaRPr lang="en-US" dirty="0"/>
          </a:p>
        </p:txBody>
      </p:sp>
      <p:pic>
        <p:nvPicPr>
          <p:cNvPr id="6" name="Resim 5"/>
          <p:cNvPicPr/>
          <p:nvPr/>
        </p:nvPicPr>
        <p:blipFill>
          <a:blip r:embed="rId2">
            <a:extLst>
              <a:ext uri="{28A0092B-C50C-407E-A947-70E740481C1C}">
                <a14:useLocalDpi xmlns:a14="http://schemas.microsoft.com/office/drawing/2010/main" val="0"/>
              </a:ext>
            </a:extLst>
          </a:blip>
          <a:srcRect/>
          <a:stretch>
            <a:fillRect/>
          </a:stretch>
        </p:blipFill>
        <p:spPr bwMode="auto">
          <a:xfrm>
            <a:off x="1230629" y="1487206"/>
            <a:ext cx="4244340" cy="2760345"/>
          </a:xfrm>
          <a:prstGeom prst="rect">
            <a:avLst/>
          </a:prstGeom>
          <a:noFill/>
          <a:ln>
            <a:noFill/>
          </a:ln>
        </p:spPr>
      </p:pic>
      <p:pic>
        <p:nvPicPr>
          <p:cNvPr id="7" name="İçerik Yer Tutucusu 6"/>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883809" y="1487206"/>
            <a:ext cx="5620803" cy="2427068"/>
          </a:xfrm>
          <a:prstGeom prst="rect">
            <a:avLst/>
          </a:prstGeom>
          <a:noFill/>
          <a:ln>
            <a:noFill/>
          </a:ln>
        </p:spPr>
      </p:pic>
    </p:spTree>
    <p:extLst>
      <p:ext uri="{BB962C8B-B14F-4D97-AF65-F5344CB8AC3E}">
        <p14:creationId xmlns:p14="http://schemas.microsoft.com/office/powerpoint/2010/main" val="1009113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Düzenleme</a:t>
            </a:r>
            <a:r>
              <a:rPr lang="en-US" dirty="0"/>
              <a:t> </a:t>
            </a:r>
            <a:r>
              <a:rPr lang="en-US" dirty="0" err="1"/>
              <a:t>Kontrolleri</a:t>
            </a:r>
            <a:endParaRPr lang="en-US" dirty="0"/>
          </a:p>
        </p:txBody>
      </p:sp>
      <p:sp>
        <p:nvSpPr>
          <p:cNvPr id="3" name="İçerik Yer Tutucusu 2"/>
          <p:cNvSpPr>
            <a:spLocks noGrp="1"/>
          </p:cNvSpPr>
          <p:nvPr>
            <p:ph idx="1"/>
          </p:nvPr>
        </p:nvSpPr>
        <p:spPr/>
        <p:txBody>
          <a:bodyPr/>
          <a:lstStyle/>
          <a:p>
            <a:r>
              <a:rPr lang="tr-TR" b="1" dirty="0" err="1"/>
              <a:t>TabControl</a:t>
            </a:r>
            <a:r>
              <a:rPr lang="tr-TR" dirty="0"/>
              <a:t> nesnesi, içinde sekme sayfaları tutan yapıdır. Bu sayfalar, “</a:t>
            </a:r>
            <a:r>
              <a:rPr lang="tr-TR" dirty="0" err="1"/>
              <a:t>TabPage</a:t>
            </a:r>
            <a:r>
              <a:rPr lang="tr-TR" dirty="0"/>
              <a:t>” nesneleri olarak oluşturulup yapılandırıldıktan sonra “</a:t>
            </a:r>
            <a:r>
              <a:rPr lang="tr-TR" dirty="0" err="1"/>
              <a:t>TabControl</a:t>
            </a:r>
            <a:r>
              <a:rPr lang="tr-TR" dirty="0"/>
              <a:t>” nesnesinin “</a:t>
            </a:r>
            <a:r>
              <a:rPr lang="tr-TR" dirty="0" err="1"/>
              <a:t>TabPages</a:t>
            </a:r>
            <a:r>
              <a:rPr lang="tr-TR" dirty="0"/>
              <a:t>“ koleksiyonuna eklenir. Ekleme işlemi, “</a:t>
            </a:r>
            <a:r>
              <a:rPr lang="tr-TR" dirty="0" err="1"/>
              <a:t>Properties</a:t>
            </a:r>
            <a:r>
              <a:rPr lang="tr-TR" dirty="0"/>
              <a:t>” paneli ile tasarım anında da yapılabilir.</a:t>
            </a:r>
            <a:endParaRPr lang="en-US" dirty="0"/>
          </a:p>
          <a:p>
            <a:endParaRPr lang="en-US" dirty="0"/>
          </a:p>
        </p:txBody>
      </p:sp>
    </p:spTree>
    <p:extLst>
      <p:ext uri="{BB962C8B-B14F-4D97-AF65-F5344CB8AC3E}">
        <p14:creationId xmlns:p14="http://schemas.microsoft.com/office/powerpoint/2010/main" val="2175782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Düzenleme</a:t>
            </a:r>
            <a:r>
              <a:rPr lang="en-US" dirty="0"/>
              <a:t> </a:t>
            </a:r>
            <a:r>
              <a:rPr lang="en-US" dirty="0" err="1"/>
              <a:t>Kontrolleri</a:t>
            </a:r>
            <a:endParaRPr lang="en-US" dirty="0"/>
          </a:p>
        </p:txBody>
      </p:sp>
      <p:pic>
        <p:nvPicPr>
          <p:cNvPr id="4" name="İçerik Yer Tutucusu 3"/>
          <p:cNvPicPr>
            <a:picLocks noGrp="1"/>
          </p:cNvPicPr>
          <p:nvPr>
            <p:ph idx="1"/>
          </p:nvPr>
        </p:nvPicPr>
        <p:blipFill>
          <a:blip r:embed="rId2"/>
          <a:stretch>
            <a:fillRect/>
          </a:stretch>
        </p:blipFill>
        <p:spPr>
          <a:xfrm>
            <a:off x="2727159" y="1588169"/>
            <a:ext cx="6448592" cy="3934744"/>
          </a:xfrm>
          <a:prstGeom prst="rect">
            <a:avLst/>
          </a:prstGeom>
        </p:spPr>
      </p:pic>
    </p:spTree>
    <p:extLst>
      <p:ext uri="{BB962C8B-B14F-4D97-AF65-F5344CB8AC3E}">
        <p14:creationId xmlns:p14="http://schemas.microsoft.com/office/powerpoint/2010/main" val="4255340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Düzenleme</a:t>
            </a:r>
            <a:r>
              <a:rPr lang="en-US" dirty="0"/>
              <a:t> </a:t>
            </a:r>
            <a:r>
              <a:rPr lang="en-US" dirty="0" err="1"/>
              <a:t>Kontrolleri</a:t>
            </a:r>
            <a:endParaRPr lang="en-US" dirty="0"/>
          </a:p>
        </p:txBody>
      </p:sp>
      <p:pic>
        <p:nvPicPr>
          <p:cNvPr id="5" name="İçerik Yer Tutucusu 4"/>
          <p:cNvPicPr>
            <a:picLocks noGrp="1"/>
          </p:cNvPicPr>
          <p:nvPr>
            <p:ph idx="1"/>
          </p:nvPr>
        </p:nvPicPr>
        <p:blipFill>
          <a:blip r:embed="rId2"/>
          <a:stretch>
            <a:fillRect/>
          </a:stretch>
        </p:blipFill>
        <p:spPr>
          <a:xfrm>
            <a:off x="2592924" y="1507958"/>
            <a:ext cx="7818401" cy="4620126"/>
          </a:xfrm>
          <a:prstGeom prst="rect">
            <a:avLst/>
          </a:prstGeom>
        </p:spPr>
      </p:pic>
    </p:spTree>
    <p:extLst>
      <p:ext uri="{BB962C8B-B14F-4D97-AF65-F5344CB8AC3E}">
        <p14:creationId xmlns:p14="http://schemas.microsoft.com/office/powerpoint/2010/main" val="618950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Düzenleme</a:t>
            </a:r>
            <a:r>
              <a:rPr lang="en-US" dirty="0"/>
              <a:t> </a:t>
            </a:r>
            <a:r>
              <a:rPr lang="en-US" dirty="0" err="1"/>
              <a:t>Kontrolleri</a:t>
            </a:r>
            <a:endParaRPr lang="en-US"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253924322"/>
              </p:ext>
            </p:extLst>
          </p:nvPr>
        </p:nvGraphicFramePr>
        <p:xfrm>
          <a:off x="2294021" y="1904999"/>
          <a:ext cx="7610392" cy="3984948"/>
        </p:xfrm>
        <a:graphic>
          <a:graphicData uri="http://schemas.openxmlformats.org/drawingml/2006/table">
            <a:tbl>
              <a:tblPr firstRow="1" firstCol="1" bandRow="1">
                <a:tableStyleId>{5C22544A-7EE6-4342-B048-85BDC9FD1C3A}</a:tableStyleId>
              </a:tblPr>
              <a:tblGrid>
                <a:gridCol w="1674286"/>
                <a:gridCol w="1797744"/>
                <a:gridCol w="4138362"/>
              </a:tblGrid>
              <a:tr h="228487">
                <a:tc>
                  <a:txBody>
                    <a:bodyPr/>
                    <a:lstStyle/>
                    <a:p>
                      <a:pPr>
                        <a:lnSpc>
                          <a:spcPct val="107000"/>
                        </a:lnSpc>
                        <a:spcAft>
                          <a:spcPts val="0"/>
                        </a:spcAft>
                      </a:pPr>
                      <a:r>
                        <a:rPr lang="en-US" sz="1200">
                          <a:effectLst/>
                        </a:rPr>
                        <a:t>Özellik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Değer Tipi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Açıklama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51387">
                <a:tc>
                  <a:txBody>
                    <a:bodyPr/>
                    <a:lstStyle/>
                    <a:p>
                      <a:pPr>
                        <a:lnSpc>
                          <a:spcPct val="107000"/>
                        </a:lnSpc>
                        <a:spcAft>
                          <a:spcPts val="0"/>
                        </a:spcAft>
                      </a:pPr>
                      <a:r>
                        <a:rPr lang="en-US" sz="1200">
                          <a:effectLst/>
                        </a:rPr>
                        <a:t>HotTrack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Boolean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Fare ile sekme sayfalarının üzerine gelindiğinde,</a:t>
                      </a:r>
                      <a:br>
                        <a:rPr lang="tr-TR" sz="1200">
                          <a:effectLst/>
                        </a:rPr>
                      </a:br>
                      <a:r>
                        <a:rPr lang="tr-TR" sz="1200">
                          <a:effectLst/>
                        </a:rPr>
                        <a:t>isimlerinin görsel olarak değişmesini belirler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28643">
                <a:tc>
                  <a:txBody>
                    <a:bodyPr/>
                    <a:lstStyle/>
                    <a:p>
                      <a:pPr>
                        <a:lnSpc>
                          <a:spcPct val="107000"/>
                        </a:lnSpc>
                        <a:spcAft>
                          <a:spcPts val="0"/>
                        </a:spcAft>
                      </a:pPr>
                      <a:r>
                        <a:rPr lang="en-US" sz="1200">
                          <a:effectLst/>
                        </a:rPr>
                        <a:t>ItemSize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Size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Sekme sayfalarının boyutunu belirler.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10472">
                <a:tc>
                  <a:txBody>
                    <a:bodyPr/>
                    <a:lstStyle/>
                    <a:p>
                      <a:pPr>
                        <a:lnSpc>
                          <a:spcPct val="107000"/>
                        </a:lnSpc>
                        <a:spcAft>
                          <a:spcPts val="0"/>
                        </a:spcAft>
                      </a:pPr>
                      <a:r>
                        <a:rPr lang="en-US" sz="1200">
                          <a:effectLst/>
                        </a:rPr>
                        <a:t>Multiline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True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Eklenen sekmelerin birden fazla satırda üst üste</a:t>
                      </a:r>
                      <a:br>
                        <a:rPr lang="tr-TR" sz="1200">
                          <a:effectLst/>
                        </a:rPr>
                      </a:br>
                      <a:r>
                        <a:rPr lang="tr-TR" sz="1200">
                          <a:effectLst/>
                        </a:rPr>
                        <a:t>gözükmesini belirler.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69558">
                <a:tc>
                  <a:txBody>
                    <a:bodyPr/>
                    <a:lstStyle/>
                    <a:p>
                      <a:pPr>
                        <a:lnSpc>
                          <a:spcPct val="107000"/>
                        </a:lnSpc>
                        <a:spcAft>
                          <a:spcPts val="0"/>
                        </a:spcAft>
                      </a:pPr>
                      <a:r>
                        <a:rPr lang="en-US" sz="1200">
                          <a:effectLst/>
                        </a:rPr>
                        <a:t>ShowToolTips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Boolean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Fare sekme sayfalarının üzerindeyken bilgi mesajının gösterilmesini belirler.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28643">
                <a:tc>
                  <a:txBody>
                    <a:bodyPr/>
                    <a:lstStyle/>
                    <a:p>
                      <a:pPr>
                        <a:lnSpc>
                          <a:spcPct val="107000"/>
                        </a:lnSpc>
                        <a:spcAft>
                          <a:spcPts val="0"/>
                        </a:spcAft>
                      </a:pPr>
                      <a:r>
                        <a:rPr lang="en-US" sz="1200">
                          <a:effectLst/>
                        </a:rPr>
                        <a:t>SelectedTab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TabPage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Seçilen sekme sayfasını belirler.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28643">
                <a:tc>
                  <a:txBody>
                    <a:bodyPr/>
                    <a:lstStyle/>
                    <a:p>
                      <a:pPr>
                        <a:lnSpc>
                          <a:spcPct val="107000"/>
                        </a:lnSpc>
                        <a:spcAft>
                          <a:spcPts val="0"/>
                        </a:spcAft>
                      </a:pPr>
                      <a:r>
                        <a:rPr lang="en-US" sz="1200">
                          <a:effectLst/>
                        </a:rPr>
                        <a:t>SelectedIndex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Integer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Seçilen sekme sayfasının indisini belirler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28643">
                <a:tc>
                  <a:txBody>
                    <a:bodyPr/>
                    <a:lstStyle/>
                    <a:p>
                      <a:pPr>
                        <a:lnSpc>
                          <a:spcPct val="107000"/>
                        </a:lnSpc>
                        <a:spcAft>
                          <a:spcPts val="0"/>
                        </a:spcAft>
                      </a:pPr>
                      <a:r>
                        <a:rPr lang="en-US" sz="1200">
                          <a:effectLst/>
                        </a:rPr>
                        <a:t>TabCount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Integer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Sekme sayısını belirler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10472">
                <a:tc>
                  <a:txBody>
                    <a:bodyPr/>
                    <a:lstStyle/>
                    <a:p>
                      <a:pPr>
                        <a:lnSpc>
                          <a:spcPct val="107000"/>
                        </a:lnSpc>
                        <a:spcAft>
                          <a:spcPts val="0"/>
                        </a:spcAft>
                      </a:pPr>
                      <a:r>
                        <a:rPr lang="en-US" sz="1200">
                          <a:effectLst/>
                        </a:rPr>
                        <a:t>TabPages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TabPageCollection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dirty="0">
                          <a:effectLst/>
                        </a:rPr>
                        <a:t>Kontrolün içinde bulunduğu sekme sayfalarının</a:t>
                      </a:r>
                      <a:br>
                        <a:rPr lang="tr-TR" sz="1200" dirty="0">
                          <a:effectLst/>
                        </a:rPr>
                      </a:br>
                      <a:r>
                        <a:rPr lang="tr-TR" sz="1200" dirty="0">
                          <a:effectLst/>
                        </a:rPr>
                        <a:t>koleksiyonudur.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771943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Düzenleme</a:t>
            </a:r>
            <a:r>
              <a:rPr lang="en-US" dirty="0"/>
              <a:t> </a:t>
            </a:r>
            <a:r>
              <a:rPr lang="en-US" dirty="0" err="1"/>
              <a:t>Kontrolleri</a:t>
            </a:r>
            <a:endParaRPr lang="en-US" dirty="0"/>
          </a:p>
        </p:txBody>
      </p:sp>
      <p:sp>
        <p:nvSpPr>
          <p:cNvPr id="3" name="İçerik Yer Tutucusu 2"/>
          <p:cNvSpPr>
            <a:spLocks noGrp="1"/>
          </p:cNvSpPr>
          <p:nvPr>
            <p:ph idx="1"/>
          </p:nvPr>
        </p:nvSpPr>
        <p:spPr/>
        <p:txBody>
          <a:bodyPr/>
          <a:lstStyle/>
          <a:p>
            <a:r>
              <a:rPr lang="tr-TR" b="1" dirty="0" err="1"/>
              <a:t>GroupBox</a:t>
            </a:r>
            <a:r>
              <a:rPr lang="tr-TR" b="1" dirty="0"/>
              <a:t>,</a:t>
            </a:r>
            <a:r>
              <a:rPr lang="tr-TR" dirty="0"/>
              <a:t> kontrollerin mantıksal bir düzende gruplanması için kullanılır. İçinde bulunan kontrollerin işleyişlerinde bir farklılık görünmez. Bir grup </a:t>
            </a:r>
            <a:r>
              <a:rPr lang="tr-TR" dirty="0" err="1"/>
              <a:t>RadioButton</a:t>
            </a:r>
            <a:r>
              <a:rPr lang="tr-TR" dirty="0"/>
              <a:t> kontrolünün, diğer </a:t>
            </a:r>
            <a:r>
              <a:rPr lang="tr-TR" dirty="0" err="1"/>
              <a:t>RadioButton</a:t>
            </a:r>
            <a:r>
              <a:rPr lang="tr-TR" dirty="0"/>
              <a:t> kontrollerinden etkilenmemesi için kullanılır.</a:t>
            </a:r>
            <a:endParaRPr lang="en-US" dirty="0"/>
          </a:p>
          <a:p>
            <a:r>
              <a:rPr lang="tr-TR" dirty="0"/>
              <a:t> </a:t>
            </a:r>
            <a:endParaRPr lang="en-US" dirty="0"/>
          </a:p>
          <a:p>
            <a:r>
              <a:rPr lang="tr-TR" b="1" dirty="0"/>
              <a:t>Panel</a:t>
            </a:r>
            <a:r>
              <a:rPr lang="tr-TR" dirty="0"/>
              <a:t>, </a:t>
            </a:r>
            <a:r>
              <a:rPr lang="tr-TR" dirty="0" err="1"/>
              <a:t>GroupBox</a:t>
            </a:r>
            <a:r>
              <a:rPr lang="tr-TR" dirty="0"/>
              <a:t> kontrolü gibi, kontrollerin belli bir düzende gözükmesini sağlamak için kullanılır. </a:t>
            </a:r>
            <a:r>
              <a:rPr lang="tr-TR" dirty="0" err="1"/>
              <a:t>GroupBox</a:t>
            </a:r>
            <a:r>
              <a:rPr lang="tr-TR" dirty="0"/>
              <a:t> kontrolünden farkı olarak yatay ve dikey kaydırma çubuklarının bulunur, ancak Panel üzerinde başlık yazısı bulunmaz.</a:t>
            </a:r>
            <a:endParaRPr lang="en-US" dirty="0"/>
          </a:p>
          <a:p>
            <a:endParaRPr lang="en-US" dirty="0"/>
          </a:p>
        </p:txBody>
      </p:sp>
    </p:spTree>
    <p:extLst>
      <p:ext uri="{BB962C8B-B14F-4D97-AF65-F5344CB8AC3E}">
        <p14:creationId xmlns:p14="http://schemas.microsoft.com/office/powerpoint/2010/main" val="1907906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 Başlıkları</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dirty="0" smtClean="0"/>
              <a:t>Form </a:t>
            </a:r>
            <a:r>
              <a:rPr lang="tr-TR" dirty="0"/>
              <a:t>Nesnesi</a:t>
            </a:r>
          </a:p>
          <a:p>
            <a:pPr>
              <a:buFont typeface="Wingdings" panose="05000000000000000000" pitchFamily="2" charset="2"/>
              <a:buChar char="Ø"/>
            </a:pPr>
            <a:r>
              <a:rPr lang="tr-TR" dirty="0" smtClean="0"/>
              <a:t>Listeleme </a:t>
            </a:r>
            <a:r>
              <a:rPr lang="tr-TR" dirty="0"/>
              <a:t>Kontrolleri</a:t>
            </a:r>
          </a:p>
          <a:p>
            <a:pPr>
              <a:buFont typeface="Wingdings" panose="05000000000000000000" pitchFamily="2" charset="2"/>
              <a:buChar char="Ø"/>
            </a:pPr>
            <a:r>
              <a:rPr lang="tr-TR" dirty="0" smtClean="0"/>
              <a:t>Resim </a:t>
            </a:r>
            <a:r>
              <a:rPr lang="tr-TR" dirty="0"/>
              <a:t>Kontrolleri</a:t>
            </a:r>
          </a:p>
          <a:p>
            <a:pPr>
              <a:buFont typeface="Wingdings" panose="05000000000000000000" pitchFamily="2" charset="2"/>
              <a:buChar char="Ø"/>
            </a:pPr>
            <a:r>
              <a:rPr lang="tr-TR" dirty="0" smtClean="0"/>
              <a:t>Düzenleme </a:t>
            </a:r>
            <a:r>
              <a:rPr lang="tr-TR" dirty="0"/>
              <a:t>Kontrolleri</a:t>
            </a:r>
          </a:p>
          <a:p>
            <a:pPr>
              <a:buFont typeface="Wingdings" panose="05000000000000000000" pitchFamily="2" charset="2"/>
              <a:buChar char="Ø"/>
            </a:pPr>
            <a:r>
              <a:rPr lang="tr-TR" dirty="0" smtClean="0"/>
              <a:t>Zaman </a:t>
            </a:r>
            <a:r>
              <a:rPr lang="tr-TR" dirty="0"/>
              <a:t>ve Tarih Kontrolleri</a:t>
            </a:r>
          </a:p>
          <a:p>
            <a:pPr>
              <a:buFont typeface="Wingdings" panose="05000000000000000000" pitchFamily="2" charset="2"/>
              <a:buChar char="Ø"/>
            </a:pPr>
            <a:r>
              <a:rPr lang="tr-TR" dirty="0" smtClean="0"/>
              <a:t>Dinamik </a:t>
            </a:r>
            <a:r>
              <a:rPr lang="tr-TR" dirty="0"/>
              <a:t>Kontroller</a:t>
            </a:r>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2101408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Düzenleme</a:t>
            </a:r>
            <a:r>
              <a:rPr lang="en-US" dirty="0"/>
              <a:t> </a:t>
            </a:r>
            <a:r>
              <a:rPr lang="en-US" dirty="0" err="1"/>
              <a:t>Kontrolleri</a:t>
            </a:r>
            <a:endParaRPr lang="en-US" dirty="0"/>
          </a:p>
        </p:txBody>
      </p:sp>
      <p:sp>
        <p:nvSpPr>
          <p:cNvPr id="3" name="İçerik Yer Tutucusu 2"/>
          <p:cNvSpPr>
            <a:spLocks noGrp="1"/>
          </p:cNvSpPr>
          <p:nvPr>
            <p:ph idx="1"/>
          </p:nvPr>
        </p:nvSpPr>
        <p:spPr/>
        <p:txBody>
          <a:bodyPr/>
          <a:lstStyle/>
          <a:p>
            <a:r>
              <a:rPr lang="tr-TR" b="1" dirty="0" err="1"/>
              <a:t>GroupBox</a:t>
            </a:r>
            <a:r>
              <a:rPr lang="tr-TR" b="1" dirty="0"/>
              <a:t>,</a:t>
            </a:r>
            <a:r>
              <a:rPr lang="tr-TR" dirty="0"/>
              <a:t> kontrollerin mantıksal bir düzende gruplanması için kullanılır. İçinde bulunan kontrollerin işleyişlerinde bir farklılık görünmez. Bir grup </a:t>
            </a:r>
            <a:r>
              <a:rPr lang="tr-TR" dirty="0" err="1"/>
              <a:t>RadioButton</a:t>
            </a:r>
            <a:r>
              <a:rPr lang="tr-TR" dirty="0"/>
              <a:t> kontrolünün, diğer </a:t>
            </a:r>
            <a:r>
              <a:rPr lang="tr-TR" dirty="0" err="1"/>
              <a:t>RadioButton</a:t>
            </a:r>
            <a:r>
              <a:rPr lang="tr-TR" dirty="0"/>
              <a:t> kontrollerinden etkilenmemesi için kullanılır.</a:t>
            </a:r>
            <a:endParaRPr lang="en-US" dirty="0"/>
          </a:p>
          <a:p>
            <a:r>
              <a:rPr lang="tr-TR" dirty="0"/>
              <a:t> </a:t>
            </a:r>
            <a:endParaRPr lang="en-US" dirty="0"/>
          </a:p>
          <a:p>
            <a:r>
              <a:rPr lang="tr-TR" b="1" dirty="0"/>
              <a:t>Panel</a:t>
            </a:r>
            <a:r>
              <a:rPr lang="tr-TR" dirty="0"/>
              <a:t>, </a:t>
            </a:r>
            <a:r>
              <a:rPr lang="tr-TR" dirty="0" err="1"/>
              <a:t>GroupBox</a:t>
            </a:r>
            <a:r>
              <a:rPr lang="tr-TR" dirty="0"/>
              <a:t> kontrolü gibi, kontrollerin belli bir düzende gözükmesini sağlamak için kullanılır. </a:t>
            </a:r>
            <a:r>
              <a:rPr lang="tr-TR" dirty="0" err="1"/>
              <a:t>GroupBox</a:t>
            </a:r>
            <a:r>
              <a:rPr lang="tr-TR" dirty="0"/>
              <a:t> kontrolünden farkı olarak yatay ve dikey kaydırma çubuklarının bulunur, ancak Panel üzerinde başlık yazısı bulunmaz.</a:t>
            </a:r>
            <a:endParaRPr lang="en-US" dirty="0"/>
          </a:p>
          <a:p>
            <a:endParaRPr lang="en-US" dirty="0"/>
          </a:p>
        </p:txBody>
      </p:sp>
    </p:spTree>
    <p:extLst>
      <p:ext uri="{BB962C8B-B14F-4D97-AF65-F5344CB8AC3E}">
        <p14:creationId xmlns:p14="http://schemas.microsoft.com/office/powerpoint/2010/main" val="454961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Düzenleme</a:t>
            </a:r>
            <a:r>
              <a:rPr lang="en-US" dirty="0"/>
              <a:t> </a:t>
            </a:r>
            <a:r>
              <a:rPr lang="en-US" dirty="0" err="1"/>
              <a:t>Kontrolleri</a:t>
            </a:r>
            <a:endParaRPr lang="en-US" dirty="0"/>
          </a:p>
        </p:txBody>
      </p:sp>
      <p:pic>
        <p:nvPicPr>
          <p:cNvPr id="4" name="İçerik Yer Tutucusu 3"/>
          <p:cNvPicPr>
            <a:picLocks noGrp="1"/>
          </p:cNvPicPr>
          <p:nvPr>
            <p:ph idx="1"/>
          </p:nvPr>
        </p:nvPicPr>
        <p:blipFill>
          <a:blip r:embed="rId2"/>
          <a:stretch>
            <a:fillRect/>
          </a:stretch>
        </p:blipFill>
        <p:spPr>
          <a:xfrm>
            <a:off x="3021096" y="1391568"/>
            <a:ext cx="5978525" cy="3966495"/>
          </a:xfrm>
          <a:prstGeom prst="rect">
            <a:avLst/>
          </a:prstGeom>
        </p:spPr>
      </p:pic>
    </p:spTree>
    <p:extLst>
      <p:ext uri="{BB962C8B-B14F-4D97-AF65-F5344CB8AC3E}">
        <p14:creationId xmlns:p14="http://schemas.microsoft.com/office/powerpoint/2010/main" val="1896794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Zaman </a:t>
            </a:r>
            <a:r>
              <a:rPr lang="en-US" dirty="0" err="1"/>
              <a:t>ve</a:t>
            </a:r>
            <a:r>
              <a:rPr lang="en-US" dirty="0"/>
              <a:t> </a:t>
            </a:r>
            <a:r>
              <a:rPr lang="en-US" dirty="0" err="1"/>
              <a:t>Tarih</a:t>
            </a:r>
            <a:r>
              <a:rPr lang="en-US" dirty="0"/>
              <a:t> </a:t>
            </a:r>
            <a:r>
              <a:rPr lang="en-US" dirty="0" err="1"/>
              <a:t>Kontrolleri</a:t>
            </a:r>
            <a:endParaRPr lang="en-US" dirty="0"/>
          </a:p>
        </p:txBody>
      </p:sp>
      <p:sp>
        <p:nvSpPr>
          <p:cNvPr id="3" name="İçerik Yer Tutucusu 2"/>
          <p:cNvSpPr>
            <a:spLocks noGrp="1"/>
          </p:cNvSpPr>
          <p:nvPr>
            <p:ph idx="1"/>
          </p:nvPr>
        </p:nvSpPr>
        <p:spPr/>
        <p:txBody>
          <a:bodyPr/>
          <a:lstStyle/>
          <a:p>
            <a:r>
              <a:rPr lang="en-US" dirty="0"/>
              <a:t>Timer, Windows </a:t>
            </a:r>
            <a:r>
              <a:rPr lang="en-US" dirty="0" err="1"/>
              <a:t>uygulamalarında</a:t>
            </a:r>
            <a:r>
              <a:rPr lang="en-US" dirty="0"/>
              <a:t> </a:t>
            </a:r>
            <a:r>
              <a:rPr lang="en-US" dirty="0" err="1"/>
              <a:t>sayaç</a:t>
            </a:r>
            <a:r>
              <a:rPr lang="en-US" dirty="0"/>
              <a:t> </a:t>
            </a:r>
            <a:r>
              <a:rPr lang="en-US" dirty="0" err="1"/>
              <a:t>görevini</a:t>
            </a:r>
            <a:r>
              <a:rPr lang="en-US" dirty="0"/>
              <a:t> </a:t>
            </a:r>
            <a:r>
              <a:rPr lang="en-US" dirty="0" err="1"/>
              <a:t>görür</a:t>
            </a:r>
            <a:r>
              <a:rPr lang="en-US" dirty="0"/>
              <a:t>. </a:t>
            </a:r>
            <a:r>
              <a:rPr lang="en-US" dirty="0" err="1"/>
              <a:t>Bunun</a:t>
            </a:r>
            <a:r>
              <a:rPr lang="en-US" dirty="0"/>
              <a:t> </a:t>
            </a:r>
            <a:r>
              <a:rPr lang="en-US" dirty="0" err="1"/>
              <a:t>içine</a:t>
            </a:r>
            <a:r>
              <a:rPr lang="en-US" dirty="0"/>
              <a:t> </a:t>
            </a:r>
            <a:r>
              <a:rPr lang="en-US" dirty="0" err="1"/>
              <a:t>yazılan</a:t>
            </a:r>
            <a:r>
              <a:rPr lang="en-US" dirty="0"/>
              <a:t> </a:t>
            </a:r>
            <a:r>
              <a:rPr lang="en-US" dirty="0" err="1"/>
              <a:t>kodlar</a:t>
            </a:r>
            <a:r>
              <a:rPr lang="en-US" dirty="0"/>
              <a:t> </a:t>
            </a:r>
            <a:r>
              <a:rPr lang="en-US" dirty="0" err="1"/>
              <a:t>belirtilen</a:t>
            </a:r>
            <a:r>
              <a:rPr lang="en-US" dirty="0"/>
              <a:t> </a:t>
            </a:r>
            <a:r>
              <a:rPr lang="en-US" dirty="0" err="1"/>
              <a:t>milisaniye</a:t>
            </a:r>
            <a:r>
              <a:rPr lang="en-US" dirty="0"/>
              <a:t> </a:t>
            </a:r>
            <a:r>
              <a:rPr lang="en-US" dirty="0" err="1"/>
              <a:t>aralığında</a:t>
            </a:r>
            <a:r>
              <a:rPr lang="en-US" dirty="0"/>
              <a:t> </a:t>
            </a:r>
            <a:r>
              <a:rPr lang="en-US" dirty="0" err="1"/>
              <a:t>tekrar</a:t>
            </a:r>
            <a:r>
              <a:rPr lang="en-US" dirty="0"/>
              <a:t> </a:t>
            </a:r>
            <a:r>
              <a:rPr lang="en-US" dirty="0" err="1"/>
              <a:t>tekrar</a:t>
            </a:r>
            <a:r>
              <a:rPr lang="en-US" dirty="0"/>
              <a:t> </a:t>
            </a:r>
            <a:r>
              <a:rPr lang="en-US" dirty="0" err="1"/>
              <a:t>çalışır</a:t>
            </a:r>
            <a:r>
              <a:rPr lang="en-US" dirty="0"/>
              <a:t>. </a:t>
            </a:r>
            <a:endParaRPr lang="tr-TR" dirty="0" smtClean="0"/>
          </a:p>
          <a:p>
            <a:r>
              <a:rPr lang="tr-TR" dirty="0" err="1"/>
              <a:t>Timer’a</a:t>
            </a:r>
            <a:r>
              <a:rPr lang="tr-TR" dirty="0"/>
              <a:t> ait “</a:t>
            </a:r>
            <a:r>
              <a:rPr lang="tr-TR" dirty="0" err="1"/>
              <a:t>Tick</a:t>
            </a:r>
            <a:r>
              <a:rPr lang="tr-TR" dirty="0"/>
              <a:t>” olayı “</a:t>
            </a:r>
            <a:r>
              <a:rPr lang="tr-TR" dirty="0" err="1"/>
              <a:t>Interval</a:t>
            </a:r>
            <a:r>
              <a:rPr lang="tr-TR" dirty="0"/>
              <a:t>” özelliğinde belirtilen zaman değeri geçtiğinde gerçekleşir. </a:t>
            </a:r>
            <a:r>
              <a:rPr lang="tr-TR" dirty="0" err="1"/>
              <a:t>Timer</a:t>
            </a:r>
            <a:r>
              <a:rPr lang="tr-TR" dirty="0"/>
              <a:t> tasarım esnasında formun üzerinde bulunmaz</a:t>
            </a:r>
            <a:endParaRPr lang="en-US" dirty="0"/>
          </a:p>
          <a:p>
            <a:endParaRPr lang="en-US" dirty="0"/>
          </a:p>
        </p:txBody>
      </p:sp>
      <p:pic>
        <p:nvPicPr>
          <p:cNvPr id="4" name="Resim 3"/>
          <p:cNvPicPr/>
          <p:nvPr/>
        </p:nvPicPr>
        <p:blipFill>
          <a:blip r:embed="rId2"/>
          <a:stretch>
            <a:fillRect/>
          </a:stretch>
        </p:blipFill>
        <p:spPr>
          <a:xfrm>
            <a:off x="959936" y="3683166"/>
            <a:ext cx="4125412" cy="2749717"/>
          </a:xfrm>
          <a:prstGeom prst="rect">
            <a:avLst/>
          </a:prstGeom>
        </p:spPr>
      </p:pic>
      <p:pic>
        <p:nvPicPr>
          <p:cNvPr id="5" name="Resim 4"/>
          <p:cNvPicPr/>
          <p:nvPr/>
        </p:nvPicPr>
        <p:blipFill>
          <a:blip r:embed="rId3"/>
          <a:stretch>
            <a:fillRect/>
          </a:stretch>
        </p:blipFill>
        <p:spPr>
          <a:xfrm>
            <a:off x="5533273" y="4011882"/>
            <a:ext cx="5776411" cy="1715150"/>
          </a:xfrm>
          <a:prstGeom prst="rect">
            <a:avLst/>
          </a:prstGeom>
        </p:spPr>
      </p:pic>
    </p:spTree>
    <p:extLst>
      <p:ext uri="{BB962C8B-B14F-4D97-AF65-F5344CB8AC3E}">
        <p14:creationId xmlns:p14="http://schemas.microsoft.com/office/powerpoint/2010/main" val="117592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Zaman </a:t>
            </a:r>
            <a:r>
              <a:rPr lang="en-US" dirty="0" err="1"/>
              <a:t>ve</a:t>
            </a:r>
            <a:r>
              <a:rPr lang="en-US" dirty="0"/>
              <a:t> </a:t>
            </a:r>
            <a:r>
              <a:rPr lang="en-US" dirty="0" err="1"/>
              <a:t>Tarih</a:t>
            </a:r>
            <a:r>
              <a:rPr lang="en-US" dirty="0"/>
              <a:t> </a:t>
            </a:r>
            <a:r>
              <a:rPr lang="en-US" dirty="0" err="1"/>
              <a:t>Kontrolleri</a:t>
            </a:r>
            <a:endParaRPr lang="en-US" dirty="0"/>
          </a:p>
        </p:txBody>
      </p:sp>
      <p:sp>
        <p:nvSpPr>
          <p:cNvPr id="3" name="İçerik Yer Tutucusu 2"/>
          <p:cNvSpPr>
            <a:spLocks noGrp="1"/>
          </p:cNvSpPr>
          <p:nvPr>
            <p:ph idx="1"/>
          </p:nvPr>
        </p:nvSpPr>
        <p:spPr/>
        <p:txBody>
          <a:bodyPr/>
          <a:lstStyle/>
          <a:p>
            <a:r>
              <a:rPr lang="tr-TR" b="1" dirty="0" err="1"/>
              <a:t>DateTimePicker</a:t>
            </a:r>
            <a:r>
              <a:rPr lang="tr-TR" dirty="0"/>
              <a:t>, açılan kutudan zaman değeri seçmeyi sağlar. Seçilen değer </a:t>
            </a:r>
            <a:r>
              <a:rPr lang="tr-TR" dirty="0" err="1"/>
              <a:t>Date</a:t>
            </a:r>
            <a:r>
              <a:rPr lang="tr-TR" dirty="0"/>
              <a:t> tipinde olur.</a:t>
            </a:r>
            <a:endParaRPr lang="en-US" dirty="0"/>
          </a:p>
          <a:p>
            <a:endParaRPr lang="en-US" dirty="0"/>
          </a:p>
        </p:txBody>
      </p:sp>
      <p:pic>
        <p:nvPicPr>
          <p:cNvPr id="6" name="Resim 5"/>
          <p:cNvPicPr/>
          <p:nvPr/>
        </p:nvPicPr>
        <p:blipFill>
          <a:blip r:embed="rId2">
            <a:extLst>
              <a:ext uri="{28A0092B-C50C-407E-A947-70E740481C1C}">
                <a14:useLocalDpi xmlns:a14="http://schemas.microsoft.com/office/drawing/2010/main" val="0"/>
              </a:ext>
            </a:extLst>
          </a:blip>
          <a:srcRect/>
          <a:stretch>
            <a:fillRect/>
          </a:stretch>
        </p:blipFill>
        <p:spPr bwMode="auto">
          <a:xfrm>
            <a:off x="3563102" y="3310054"/>
            <a:ext cx="3784182" cy="2829768"/>
          </a:xfrm>
          <a:prstGeom prst="rect">
            <a:avLst/>
          </a:prstGeom>
          <a:noFill/>
          <a:ln>
            <a:noFill/>
          </a:ln>
        </p:spPr>
      </p:pic>
    </p:spTree>
    <p:extLst>
      <p:ext uri="{BB962C8B-B14F-4D97-AF65-F5344CB8AC3E}">
        <p14:creationId xmlns:p14="http://schemas.microsoft.com/office/powerpoint/2010/main" val="3607890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Zaman </a:t>
            </a:r>
            <a:r>
              <a:rPr lang="en-US" dirty="0" err="1"/>
              <a:t>ve</a:t>
            </a:r>
            <a:r>
              <a:rPr lang="en-US" dirty="0"/>
              <a:t> </a:t>
            </a:r>
            <a:r>
              <a:rPr lang="en-US" dirty="0" err="1"/>
              <a:t>Tarih</a:t>
            </a:r>
            <a:r>
              <a:rPr lang="en-US" dirty="0"/>
              <a:t> </a:t>
            </a:r>
            <a:r>
              <a:rPr lang="en-US" dirty="0" err="1"/>
              <a:t>Kontrolleri</a:t>
            </a:r>
            <a:endParaRPr lang="en-US" dirty="0"/>
          </a:p>
        </p:txBody>
      </p:sp>
      <p:sp>
        <p:nvSpPr>
          <p:cNvPr id="3" name="İçerik Yer Tutucusu 2"/>
          <p:cNvSpPr>
            <a:spLocks noGrp="1"/>
          </p:cNvSpPr>
          <p:nvPr>
            <p:ph idx="1"/>
          </p:nvPr>
        </p:nvSpPr>
        <p:spPr/>
        <p:txBody>
          <a:bodyPr/>
          <a:lstStyle/>
          <a:p>
            <a:r>
              <a:rPr lang="tr-TR" b="1" dirty="0" err="1"/>
              <a:t>MonthCalendar</a:t>
            </a:r>
            <a:r>
              <a:rPr lang="tr-TR" dirty="0"/>
              <a:t>, </a:t>
            </a:r>
            <a:r>
              <a:rPr lang="tr-TR" dirty="0" err="1"/>
              <a:t>DateTimePicker</a:t>
            </a:r>
            <a:r>
              <a:rPr lang="tr-TR" dirty="0"/>
              <a:t> kontrolünün açılan takvimi biçimindedir. Bu kontrol kullanıcıya, tarih alanları üzerinde daha esnek çalışmayı sağlar. </a:t>
            </a:r>
            <a:r>
              <a:rPr lang="tr-TR" dirty="0" err="1"/>
              <a:t>DateTimePicker</a:t>
            </a:r>
            <a:r>
              <a:rPr lang="tr-TR" dirty="0"/>
              <a:t> kontrolünün birçok özelliğini almasına rağmen, bazı özelliklerinde değişiklikler görülür. Örneğin Value özelliği bu kontrolde yoktur. Bu kontrolden seçilen değerler, bir tarih aralığıdır. Dolayısıyla tek bir </a:t>
            </a:r>
            <a:r>
              <a:rPr lang="tr-TR" dirty="0" err="1"/>
              <a:t>Date</a:t>
            </a:r>
            <a:r>
              <a:rPr lang="tr-TR" dirty="0"/>
              <a:t> tipini tutan bir özellik yoktur</a:t>
            </a:r>
            <a:endParaRPr lang="en-US" dirty="0"/>
          </a:p>
          <a:p>
            <a:endParaRPr lang="en-US" dirty="0"/>
          </a:p>
        </p:txBody>
      </p:sp>
      <p:pic>
        <p:nvPicPr>
          <p:cNvPr id="5" name="Resim 4"/>
          <p:cNvPicPr/>
          <p:nvPr/>
        </p:nvPicPr>
        <p:blipFill>
          <a:blip r:embed="rId2"/>
          <a:stretch>
            <a:fillRect/>
          </a:stretch>
        </p:blipFill>
        <p:spPr>
          <a:xfrm>
            <a:off x="3171323" y="4187197"/>
            <a:ext cx="7336255" cy="2534445"/>
          </a:xfrm>
          <a:prstGeom prst="rect">
            <a:avLst/>
          </a:prstGeom>
        </p:spPr>
      </p:pic>
    </p:spTree>
    <p:extLst>
      <p:ext uri="{BB962C8B-B14F-4D97-AF65-F5344CB8AC3E}">
        <p14:creationId xmlns:p14="http://schemas.microsoft.com/office/powerpoint/2010/main" val="1221785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6-	</a:t>
            </a:r>
            <a:r>
              <a:rPr lang="en-US" dirty="0" err="1"/>
              <a:t>Dinamik</a:t>
            </a:r>
            <a:r>
              <a:rPr lang="en-US" dirty="0"/>
              <a:t> </a:t>
            </a:r>
            <a:r>
              <a:rPr lang="en-US" dirty="0" err="1"/>
              <a:t>Kontroller</a:t>
            </a:r>
            <a:endParaRPr lang="en-US" dirty="0"/>
          </a:p>
        </p:txBody>
      </p:sp>
      <p:sp>
        <p:nvSpPr>
          <p:cNvPr id="3" name="İçerik Yer Tutucusu 2"/>
          <p:cNvSpPr>
            <a:spLocks noGrp="1"/>
          </p:cNvSpPr>
          <p:nvPr>
            <p:ph idx="1"/>
          </p:nvPr>
        </p:nvSpPr>
        <p:spPr/>
        <p:txBody>
          <a:bodyPr/>
          <a:lstStyle/>
          <a:p>
            <a:r>
              <a:rPr lang="tr-TR" dirty="0"/>
              <a:t>Kontroller tasarım anında eklenip ayarlanabildiği gibi, çalışma anında da oluşturulup forma eklenebilir. Kontrollerin, </a:t>
            </a:r>
            <a:r>
              <a:rPr lang="tr-TR" dirty="0" err="1"/>
              <a:t>Properties</a:t>
            </a:r>
            <a:r>
              <a:rPr lang="tr-TR" dirty="0"/>
              <a:t> panelinde gözüken tüm özelliklere kod tarafında ulaşılabildiği için çalışma anında önceden oluşturulmuş bir kontrolün özelliği değiştirilebilir. Bununla birlikte, yeni bir form oluşturup gösterme işlemi gibi, çalışma anında yeni bir kontrol oluşturup, özellikleri atanıp form üzerinde gösterilebilir. Yeni eklenen kontrollerin olaylarına erişmek için </a:t>
            </a:r>
            <a:r>
              <a:rPr lang="tr-TR" dirty="0" err="1"/>
              <a:t>EventHandler</a:t>
            </a:r>
            <a:r>
              <a:rPr lang="tr-TR" dirty="0"/>
              <a:t> nesnesi kullanılır. Olay gerçekleştiği zaman çalıştırılacak kodların bulunduğu yordam ise </a:t>
            </a:r>
            <a:r>
              <a:rPr lang="tr-TR" dirty="0" err="1"/>
              <a:t>EventHandler</a:t>
            </a:r>
            <a:r>
              <a:rPr lang="tr-TR" dirty="0"/>
              <a:t> nesnesi oluşturulurken, parametre olarak geçilmelidir.</a:t>
            </a:r>
            <a:endParaRPr lang="en-US" dirty="0"/>
          </a:p>
          <a:p>
            <a:endParaRPr lang="en-US" dirty="0"/>
          </a:p>
        </p:txBody>
      </p:sp>
    </p:spTree>
    <p:extLst>
      <p:ext uri="{BB962C8B-B14F-4D97-AF65-F5344CB8AC3E}">
        <p14:creationId xmlns:p14="http://schemas.microsoft.com/office/powerpoint/2010/main" val="1165797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6-	</a:t>
            </a:r>
            <a:r>
              <a:rPr lang="en-US" dirty="0" err="1"/>
              <a:t>Dinamik</a:t>
            </a:r>
            <a:r>
              <a:rPr lang="en-US" dirty="0"/>
              <a:t> </a:t>
            </a:r>
            <a:r>
              <a:rPr lang="en-US" dirty="0" err="1"/>
              <a:t>Kontroller</a:t>
            </a:r>
            <a:endParaRPr lang="en-US" dirty="0"/>
          </a:p>
        </p:txBody>
      </p:sp>
      <p:pic>
        <p:nvPicPr>
          <p:cNvPr id="4" name="İçerik Yer Tutucusu 3"/>
          <p:cNvPicPr>
            <a:picLocks noGrp="1"/>
          </p:cNvPicPr>
          <p:nvPr>
            <p:ph idx="1"/>
          </p:nvPr>
        </p:nvPicPr>
        <p:blipFill>
          <a:blip r:embed="rId2"/>
          <a:stretch>
            <a:fillRect/>
          </a:stretch>
        </p:blipFill>
        <p:spPr>
          <a:xfrm>
            <a:off x="2865688" y="1681079"/>
            <a:ext cx="7625849" cy="3997826"/>
          </a:xfrm>
          <a:prstGeom prst="rect">
            <a:avLst/>
          </a:prstGeom>
        </p:spPr>
      </p:pic>
    </p:spTree>
    <p:extLst>
      <p:ext uri="{BB962C8B-B14F-4D97-AF65-F5344CB8AC3E}">
        <p14:creationId xmlns:p14="http://schemas.microsoft.com/office/powerpoint/2010/main" val="3711429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6-	</a:t>
            </a:r>
            <a:r>
              <a:rPr lang="en-US" dirty="0" err="1"/>
              <a:t>Dinamik</a:t>
            </a:r>
            <a:r>
              <a:rPr lang="en-US" dirty="0"/>
              <a:t> </a:t>
            </a:r>
            <a:r>
              <a:rPr lang="en-US" dirty="0" err="1"/>
              <a:t>Kontroller</a:t>
            </a:r>
            <a:endParaRPr lang="en-US" dirty="0"/>
          </a:p>
        </p:txBody>
      </p:sp>
      <p:pic>
        <p:nvPicPr>
          <p:cNvPr id="5" name="İçerik Yer Tutucusu 4"/>
          <p:cNvPicPr>
            <a:picLocks noGrp="1" noChangeAspect="1"/>
          </p:cNvPicPr>
          <p:nvPr>
            <p:ph idx="1"/>
          </p:nvPr>
        </p:nvPicPr>
        <p:blipFill>
          <a:blip r:embed="rId2"/>
          <a:stretch>
            <a:fillRect/>
          </a:stretch>
        </p:blipFill>
        <p:spPr>
          <a:xfrm>
            <a:off x="3405618" y="1905000"/>
            <a:ext cx="3945834" cy="3778250"/>
          </a:xfrm>
          <a:prstGeom prst="rect">
            <a:avLst/>
          </a:prstGeom>
        </p:spPr>
      </p:pic>
    </p:spTree>
    <p:extLst>
      <p:ext uri="{BB962C8B-B14F-4D97-AF65-F5344CB8AC3E}">
        <p14:creationId xmlns:p14="http://schemas.microsoft.com/office/powerpoint/2010/main" val="181354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	Form Nesnesi</a:t>
            </a:r>
          </a:p>
        </p:txBody>
      </p:sp>
      <p:sp>
        <p:nvSpPr>
          <p:cNvPr id="3" name="İçerik Yer Tutucusu 2"/>
          <p:cNvSpPr>
            <a:spLocks noGrp="1"/>
          </p:cNvSpPr>
          <p:nvPr>
            <p:ph idx="1"/>
          </p:nvPr>
        </p:nvSpPr>
        <p:spPr/>
        <p:txBody>
          <a:bodyPr/>
          <a:lstStyle/>
          <a:p>
            <a:r>
              <a:rPr lang="tr-TR" dirty="0"/>
              <a:t>Windows uygulamaları, kullanıcı ile iletişimi Form nesneleri ile sağlar. Formlar, görünüm özellikleri, pencere stili değiştirilerek ve üzerine kontroller eklenerek özelleştirilir. Ayrıca birden çok form nesnesi kullanılarak, uygulamalar zenginleştirilir.</a:t>
            </a:r>
            <a:endParaRPr lang="en-US" dirty="0"/>
          </a:p>
          <a:p>
            <a:r>
              <a:rPr lang="tr-TR" dirty="0"/>
              <a:t>Windows uygulamaları birden fazla form nesnesinden oluştuğu için, projelere form eklemek her zaman gereklidir. Bir Windows projesine yeni bir form eklemek için:</a:t>
            </a:r>
            <a:endParaRPr lang="en-US" dirty="0"/>
          </a:p>
          <a:p>
            <a:pPr lvl="0"/>
            <a:r>
              <a:rPr lang="tr-TR" dirty="0"/>
              <a:t>Solution Explorer panelinden projeye sağ tıklayarak ya da “Project” menüsünden “</a:t>
            </a:r>
            <a:r>
              <a:rPr lang="tr-TR" dirty="0" err="1"/>
              <a:t>Add</a:t>
            </a:r>
            <a:r>
              <a:rPr lang="tr-TR" dirty="0"/>
              <a:t> Windows Form” komutunu seçilir.</a:t>
            </a:r>
            <a:endParaRPr lang="en-US" dirty="0"/>
          </a:p>
          <a:p>
            <a:pPr lvl="0"/>
            <a:r>
              <a:rPr lang="tr-TR" dirty="0"/>
              <a:t>Çıkan menüden Windows Form öğesinin seçili olduğuna kontrol edilir ve bir isim verilerek form eklenir</a:t>
            </a:r>
            <a:endParaRPr lang="en-US" dirty="0"/>
          </a:p>
          <a:p>
            <a:pPr marL="0" indent="0">
              <a:buNone/>
            </a:pPr>
            <a:endParaRPr lang="tr-TR" dirty="0"/>
          </a:p>
        </p:txBody>
      </p:sp>
    </p:spTree>
    <p:extLst>
      <p:ext uri="{BB962C8B-B14F-4D97-AF65-F5344CB8AC3E}">
        <p14:creationId xmlns:p14="http://schemas.microsoft.com/office/powerpoint/2010/main" val="3233772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	Form Nesnesi</a:t>
            </a:r>
          </a:p>
        </p:txBody>
      </p:sp>
      <p:pic>
        <p:nvPicPr>
          <p:cNvPr id="4" name="İçerik Yer Tutucusu 3"/>
          <p:cNvPicPr>
            <a:picLocks noGrp="1"/>
          </p:cNvPicPr>
          <p:nvPr>
            <p:ph idx="1"/>
          </p:nvPr>
        </p:nvPicPr>
        <p:blipFill>
          <a:blip r:embed="rId2"/>
          <a:stretch>
            <a:fillRect/>
          </a:stretch>
        </p:blipFill>
        <p:spPr>
          <a:xfrm>
            <a:off x="2592925" y="1540041"/>
            <a:ext cx="8444043" cy="4684295"/>
          </a:xfrm>
          <a:prstGeom prst="rect">
            <a:avLst/>
          </a:prstGeom>
        </p:spPr>
      </p:pic>
    </p:spTree>
    <p:extLst>
      <p:ext uri="{BB962C8B-B14F-4D97-AF65-F5344CB8AC3E}">
        <p14:creationId xmlns:p14="http://schemas.microsoft.com/office/powerpoint/2010/main" val="101549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	Form Nesnesi</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428808640"/>
              </p:ext>
            </p:extLst>
          </p:nvPr>
        </p:nvGraphicFramePr>
        <p:xfrm>
          <a:off x="1700463" y="1475879"/>
          <a:ext cx="8203950" cy="4775576"/>
        </p:xfrm>
        <a:graphic>
          <a:graphicData uri="http://schemas.openxmlformats.org/drawingml/2006/table">
            <a:tbl>
              <a:tblPr firstRow="1" firstCol="1" bandRow="1">
                <a:tableStyleId>{5C22544A-7EE6-4342-B048-85BDC9FD1C3A}</a:tableStyleId>
              </a:tblPr>
              <a:tblGrid>
                <a:gridCol w="1804869"/>
                <a:gridCol w="1808515"/>
                <a:gridCol w="4590566"/>
              </a:tblGrid>
              <a:tr h="233608">
                <a:tc>
                  <a:txBody>
                    <a:bodyPr/>
                    <a:lstStyle/>
                    <a:p>
                      <a:pPr>
                        <a:lnSpc>
                          <a:spcPct val="107000"/>
                        </a:lnSpc>
                        <a:spcAft>
                          <a:spcPts val="0"/>
                        </a:spcAft>
                      </a:pPr>
                      <a:r>
                        <a:rPr lang="en-US" sz="1200">
                          <a:effectLst/>
                        </a:rPr>
                        <a:t>Özellik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Değer Tipi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Açıklama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26398">
                <a:tc>
                  <a:txBody>
                    <a:bodyPr/>
                    <a:lstStyle/>
                    <a:p>
                      <a:pPr>
                        <a:lnSpc>
                          <a:spcPct val="107000"/>
                        </a:lnSpc>
                        <a:spcAft>
                          <a:spcPts val="0"/>
                        </a:spcAft>
                      </a:pPr>
                      <a:r>
                        <a:rPr lang="en-US" sz="1200">
                          <a:effectLst/>
                        </a:rPr>
                        <a:t>AcceptButton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Button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Form üzerinde Enter tuşuna basıldığı zaman</a:t>
                      </a:r>
                      <a:br>
                        <a:rPr lang="tr-TR" sz="1200">
                          <a:effectLst/>
                        </a:rPr>
                      </a:br>
                      <a:r>
                        <a:rPr lang="tr-TR" sz="1200">
                          <a:effectLst/>
                        </a:rPr>
                        <a:t>tıklanacak” Button kontrolü</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80083">
                <a:tc>
                  <a:txBody>
                    <a:bodyPr/>
                    <a:lstStyle/>
                    <a:p>
                      <a:pPr>
                        <a:lnSpc>
                          <a:spcPct val="107000"/>
                        </a:lnSpc>
                        <a:spcAft>
                          <a:spcPts val="0"/>
                        </a:spcAft>
                      </a:pPr>
                      <a:r>
                        <a:rPr lang="en-US" sz="1200">
                          <a:effectLst/>
                        </a:rPr>
                        <a:t>CancelButton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Button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Form üzerinde Esc tuşuna basıldığı zaman</a:t>
                      </a:r>
                      <a:br>
                        <a:rPr lang="tr-TR" sz="1200">
                          <a:effectLst/>
                        </a:rPr>
                      </a:br>
                      <a:r>
                        <a:rPr lang="tr-TR" sz="1200">
                          <a:effectLst/>
                        </a:rPr>
                        <a:t>tıklanacak” Button kontrolü</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3768">
                <a:tc>
                  <a:txBody>
                    <a:bodyPr/>
                    <a:lstStyle/>
                    <a:p>
                      <a:pPr>
                        <a:lnSpc>
                          <a:spcPct val="107000"/>
                        </a:lnSpc>
                        <a:spcAft>
                          <a:spcPts val="0"/>
                        </a:spcAft>
                      </a:pPr>
                      <a:r>
                        <a:rPr lang="en-US" sz="1200">
                          <a:effectLst/>
                        </a:rPr>
                        <a:t>Opacity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Double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Formun şeffaflık oranı (0 -1 arası)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3768">
                <a:tc>
                  <a:txBody>
                    <a:bodyPr/>
                    <a:lstStyle/>
                    <a:p>
                      <a:pPr>
                        <a:lnSpc>
                          <a:spcPct val="107000"/>
                        </a:lnSpc>
                        <a:spcAft>
                          <a:spcPts val="0"/>
                        </a:spcAft>
                      </a:pPr>
                      <a:r>
                        <a:rPr lang="en-US" sz="1200">
                          <a:effectLst/>
                        </a:rPr>
                        <a:t>MaximizeBox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Boolean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Ekranı Kapla düğmesinin görünürlüğü</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80083">
                <a:tc>
                  <a:txBody>
                    <a:bodyPr/>
                    <a:lstStyle/>
                    <a:p>
                      <a:pPr>
                        <a:lnSpc>
                          <a:spcPct val="107000"/>
                        </a:lnSpc>
                        <a:spcAft>
                          <a:spcPts val="0"/>
                        </a:spcAft>
                      </a:pPr>
                      <a:r>
                        <a:rPr lang="en-US" sz="1200">
                          <a:effectLst/>
                        </a:rPr>
                        <a:t>MaximizeBox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Boolean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Simge Durumunda Küçült düğmesinin görünürlüğü</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80083">
                <a:tc>
                  <a:txBody>
                    <a:bodyPr/>
                    <a:lstStyle/>
                    <a:p>
                      <a:pPr>
                        <a:lnSpc>
                          <a:spcPct val="107000"/>
                        </a:lnSpc>
                        <a:spcAft>
                          <a:spcPts val="0"/>
                        </a:spcAft>
                      </a:pPr>
                      <a:r>
                        <a:rPr lang="en-US" sz="1200">
                          <a:effectLst/>
                        </a:rPr>
                        <a:t>ControlBox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Boolean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Close, Maximize ve Minimize düğmelerinin tümünün görünürlüğü</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80083">
                <a:tc>
                  <a:txBody>
                    <a:bodyPr/>
                    <a:lstStyle/>
                    <a:p>
                      <a:pPr>
                        <a:lnSpc>
                          <a:spcPct val="107000"/>
                        </a:lnSpc>
                        <a:spcAft>
                          <a:spcPts val="0"/>
                        </a:spcAft>
                      </a:pPr>
                      <a:r>
                        <a:rPr lang="en-US" sz="1200">
                          <a:effectLst/>
                        </a:rPr>
                        <a:t>StartPosition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FormStartPosition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Form açıldığı zaman, ekran üzerindeki konumu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80083">
                <a:tc>
                  <a:txBody>
                    <a:bodyPr/>
                    <a:lstStyle/>
                    <a:p>
                      <a:pPr>
                        <a:lnSpc>
                          <a:spcPct val="107000"/>
                        </a:lnSpc>
                        <a:spcAft>
                          <a:spcPts val="0"/>
                        </a:spcAft>
                      </a:pPr>
                      <a:r>
                        <a:rPr lang="en-US" sz="1200">
                          <a:effectLst/>
                        </a:rPr>
                        <a:t>TopMost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Boolean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Formun tüm pencerelerin üzerinde gözükmesi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80083">
                <a:tc>
                  <a:txBody>
                    <a:bodyPr/>
                    <a:lstStyle/>
                    <a:p>
                      <a:pPr>
                        <a:lnSpc>
                          <a:spcPct val="107000"/>
                        </a:lnSpc>
                        <a:spcAft>
                          <a:spcPts val="0"/>
                        </a:spcAft>
                      </a:pPr>
                      <a:r>
                        <a:rPr lang="en-US" sz="1200">
                          <a:effectLst/>
                        </a:rPr>
                        <a:t>FormBorderStyle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FormBorderStyle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Formun kenar stili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3768">
                <a:tc>
                  <a:txBody>
                    <a:bodyPr/>
                    <a:lstStyle/>
                    <a:p>
                      <a:pPr>
                        <a:lnSpc>
                          <a:spcPct val="107000"/>
                        </a:lnSpc>
                        <a:spcAft>
                          <a:spcPts val="0"/>
                        </a:spcAft>
                      </a:pPr>
                      <a:r>
                        <a:rPr lang="en-US" sz="1200">
                          <a:effectLst/>
                        </a:rPr>
                        <a:t>MaximumSize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Size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Formun alabileceği maksimum büyüklük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33768">
                <a:tc>
                  <a:txBody>
                    <a:bodyPr/>
                    <a:lstStyle/>
                    <a:p>
                      <a:pPr>
                        <a:lnSpc>
                          <a:spcPct val="107000"/>
                        </a:lnSpc>
                        <a:spcAft>
                          <a:spcPts val="0"/>
                        </a:spcAft>
                      </a:pPr>
                      <a:r>
                        <a:rPr lang="en-US" sz="1200">
                          <a:effectLst/>
                        </a:rPr>
                        <a:t>MinimumSize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Size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dirty="0" err="1">
                          <a:effectLst/>
                        </a:rPr>
                        <a:t>Formun</a:t>
                      </a:r>
                      <a:r>
                        <a:rPr lang="en-US" sz="1200" dirty="0">
                          <a:effectLst/>
                        </a:rPr>
                        <a:t> </a:t>
                      </a:r>
                      <a:r>
                        <a:rPr lang="en-US" sz="1200" dirty="0" err="1">
                          <a:effectLst/>
                        </a:rPr>
                        <a:t>alabileceği</a:t>
                      </a:r>
                      <a:r>
                        <a:rPr lang="en-US" sz="1200" dirty="0">
                          <a:effectLst/>
                        </a:rPr>
                        <a:t> minimum </a:t>
                      </a:r>
                      <a:r>
                        <a:rPr lang="en-US" sz="1200" dirty="0" err="1">
                          <a:effectLst/>
                        </a:rPr>
                        <a:t>büyüklük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6" name="Rectangle 1"/>
          <p:cNvSpPr>
            <a:spLocks noChangeArrowheads="1"/>
          </p:cNvSpPr>
          <p:nvPr/>
        </p:nvSpPr>
        <p:spPr bwMode="auto">
          <a:xfrm>
            <a:off x="-5309760" y="-118228"/>
            <a:ext cx="17501760" cy="575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73757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Listeleme</a:t>
            </a:r>
            <a:r>
              <a:rPr lang="en-US" dirty="0"/>
              <a:t> </a:t>
            </a:r>
            <a:r>
              <a:rPr lang="en-US" dirty="0" err="1"/>
              <a:t>Kontrolleri</a:t>
            </a:r>
            <a:endParaRPr lang="en-US" dirty="0"/>
          </a:p>
        </p:txBody>
      </p:sp>
      <p:sp>
        <p:nvSpPr>
          <p:cNvPr id="3" name="İçerik Yer Tutucusu 2"/>
          <p:cNvSpPr>
            <a:spLocks noGrp="1"/>
          </p:cNvSpPr>
          <p:nvPr>
            <p:ph idx="1"/>
          </p:nvPr>
        </p:nvSpPr>
        <p:spPr/>
        <p:txBody>
          <a:bodyPr/>
          <a:lstStyle/>
          <a:p>
            <a:r>
              <a:rPr lang="tr-TR" b="1" dirty="0" err="1"/>
              <a:t>CheckedListBox</a:t>
            </a:r>
            <a:r>
              <a:rPr lang="tr-TR" dirty="0"/>
              <a:t>, daha önce anlatılan “</a:t>
            </a:r>
            <a:r>
              <a:rPr lang="tr-TR" dirty="0" err="1"/>
              <a:t>listBox</a:t>
            </a:r>
            <a:r>
              <a:rPr lang="tr-TR" dirty="0"/>
              <a:t>” ile aynı özelliklere sahiptir. </a:t>
            </a:r>
            <a:r>
              <a:rPr lang="tr-TR" dirty="0" err="1"/>
              <a:t>listBox’a</a:t>
            </a:r>
            <a:r>
              <a:rPr lang="tr-TR" dirty="0"/>
              <a:t> ek olarak her eleman için seçme özelliği bulunmaktadır.  Daha önceki konularda “</a:t>
            </a:r>
            <a:r>
              <a:rPr lang="tr-TR" dirty="0" err="1"/>
              <a:t>listbox</a:t>
            </a:r>
            <a:r>
              <a:rPr lang="tr-TR" dirty="0"/>
              <a:t>” ve “</a:t>
            </a:r>
            <a:r>
              <a:rPr lang="tr-TR" dirty="0" err="1"/>
              <a:t>combobox</a:t>
            </a:r>
            <a:r>
              <a:rPr lang="tr-TR" dirty="0"/>
              <a:t>” nesneleri anlatıldığından, o nesneler ve özelliklerine bu konuda tekrar değinilmeyecektir.  Form üzerindeki görünümü, özellik ve metotları aşağıdaki gibidir. </a:t>
            </a:r>
            <a:endParaRPr lang="en-US" dirty="0"/>
          </a:p>
          <a:p>
            <a:endParaRPr lang="en-US" dirty="0"/>
          </a:p>
        </p:txBody>
      </p:sp>
      <p:pic>
        <p:nvPicPr>
          <p:cNvPr id="4" name="Resim 3"/>
          <p:cNvPicPr/>
          <p:nvPr/>
        </p:nvPicPr>
        <p:blipFill>
          <a:blip r:embed="rId2"/>
          <a:stretch>
            <a:fillRect/>
          </a:stretch>
        </p:blipFill>
        <p:spPr>
          <a:xfrm>
            <a:off x="4853739" y="3891922"/>
            <a:ext cx="2324100" cy="2019300"/>
          </a:xfrm>
          <a:prstGeom prst="rect">
            <a:avLst/>
          </a:prstGeom>
        </p:spPr>
      </p:pic>
    </p:spTree>
    <p:extLst>
      <p:ext uri="{BB962C8B-B14F-4D97-AF65-F5344CB8AC3E}">
        <p14:creationId xmlns:p14="http://schemas.microsoft.com/office/powerpoint/2010/main" val="3548002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Listeleme</a:t>
            </a:r>
            <a:r>
              <a:rPr lang="en-US" dirty="0"/>
              <a:t> </a:t>
            </a:r>
            <a:r>
              <a:rPr lang="en-US" dirty="0" err="1"/>
              <a:t>Kontrolleri</a:t>
            </a:r>
            <a:endParaRPr lang="en-US"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728445356"/>
              </p:ext>
            </p:extLst>
          </p:nvPr>
        </p:nvGraphicFramePr>
        <p:xfrm>
          <a:off x="2938129" y="1715897"/>
          <a:ext cx="5715000" cy="1761363"/>
        </p:xfrm>
        <a:graphic>
          <a:graphicData uri="http://schemas.openxmlformats.org/drawingml/2006/table">
            <a:tbl>
              <a:tblPr firstRow="1" firstCol="1" bandRow="1">
                <a:tableStyleId>{5C22544A-7EE6-4342-B048-85BDC9FD1C3A}</a:tableStyleId>
              </a:tblPr>
              <a:tblGrid>
                <a:gridCol w="1167130"/>
                <a:gridCol w="1710055"/>
                <a:gridCol w="2837815"/>
              </a:tblGrid>
              <a:tr h="0">
                <a:tc>
                  <a:txBody>
                    <a:bodyPr/>
                    <a:lstStyle/>
                    <a:p>
                      <a:pPr>
                        <a:lnSpc>
                          <a:spcPct val="107000"/>
                        </a:lnSpc>
                        <a:spcAft>
                          <a:spcPts val="0"/>
                        </a:spcAft>
                      </a:pPr>
                      <a:r>
                        <a:rPr lang="en-US" sz="1200" dirty="0" err="1">
                          <a:effectLst/>
                        </a:rPr>
                        <a:t>Özellik</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Değer Tipi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Açıklama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200">
                          <a:effectLst/>
                        </a:rPr>
                        <a:t>CheckedItems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CheckedItemCollection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Liste kutusunda işaretlenmiş öğeleri tutar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200">
                          <a:effectLst/>
                        </a:rPr>
                        <a:t>CheckedIndices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CheckedIndexCollection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a:effectLst/>
                        </a:rPr>
                        <a:t>Liste kutusunda işaretlenmiş öğelerin indislerini tutar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80085">
                <a:tc>
                  <a:txBody>
                    <a:bodyPr/>
                    <a:lstStyle/>
                    <a:p>
                      <a:pPr>
                        <a:lnSpc>
                          <a:spcPct val="107000"/>
                        </a:lnSpc>
                        <a:spcAft>
                          <a:spcPts val="0"/>
                        </a:spcAft>
                      </a:pPr>
                      <a:r>
                        <a:rPr lang="en-US" sz="1200">
                          <a:effectLst/>
                        </a:rPr>
                        <a:t>CheckOnClick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Boolean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dirty="0">
                          <a:effectLst/>
                        </a:rPr>
                        <a:t>Liste kutusunda öğeye tıklandığı zaman işaretlenmesini belirler. </a:t>
                      </a:r>
                      <a:r>
                        <a:rPr lang="tr-TR" sz="1200" dirty="0" err="1">
                          <a:effectLst/>
                        </a:rPr>
                        <a:t>False</a:t>
                      </a:r>
                      <a:r>
                        <a:rPr lang="tr-TR" sz="1200" dirty="0">
                          <a:effectLst/>
                        </a:rPr>
                        <a:t> ise ilk tıklamada öğe seçilir, ikinci tıklamada seçme kutusu işaretlenir.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2881777567"/>
              </p:ext>
            </p:extLst>
          </p:nvPr>
        </p:nvGraphicFramePr>
        <p:xfrm>
          <a:off x="2895584" y="3956940"/>
          <a:ext cx="5757545" cy="1174242"/>
        </p:xfrm>
        <a:graphic>
          <a:graphicData uri="http://schemas.openxmlformats.org/drawingml/2006/table">
            <a:tbl>
              <a:tblPr firstRow="1" firstCol="1" bandRow="1">
                <a:tableStyleId>{5C22544A-7EE6-4342-B048-85BDC9FD1C3A}</a:tableStyleId>
              </a:tblPr>
              <a:tblGrid>
                <a:gridCol w="1257300"/>
                <a:gridCol w="4500245"/>
              </a:tblGrid>
              <a:tr h="0">
                <a:tc>
                  <a:txBody>
                    <a:bodyPr/>
                    <a:lstStyle/>
                    <a:p>
                      <a:pPr>
                        <a:lnSpc>
                          <a:spcPct val="107000"/>
                        </a:lnSpc>
                        <a:spcAft>
                          <a:spcPts val="0"/>
                        </a:spcAft>
                      </a:pPr>
                      <a:r>
                        <a:rPr lang="en-US" sz="1200" dirty="0" err="1">
                          <a:effectLst/>
                        </a:rPr>
                        <a:t>Metot</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Açıklama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200">
                          <a:effectLst/>
                        </a:rPr>
                        <a:t>GetItemSelected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1200">
                          <a:effectLst/>
                        </a:rPr>
                        <a:t>Parametre olarak verilen indisteki öğenin seçili olup olmadığını döndürür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a:lnSpc>
                          <a:spcPct val="107000"/>
                        </a:lnSpc>
                        <a:spcAft>
                          <a:spcPts val="0"/>
                        </a:spcAft>
                      </a:pPr>
                      <a:r>
                        <a:rPr lang="en-US" sz="1200">
                          <a:effectLst/>
                        </a:rPr>
                        <a:t>SetItemSelected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tr-TR" sz="1200" noProof="0" dirty="0" smtClean="0">
                          <a:effectLst/>
                        </a:rPr>
                        <a:t>İlk parametrede verilen indisteki elemanın seçili olup olmadığını, ikinci parametrede verilen </a:t>
                      </a:r>
                      <a:r>
                        <a:rPr lang="tr-TR" sz="1200" noProof="0" dirty="0" err="1" smtClean="0">
                          <a:effectLst/>
                        </a:rPr>
                        <a:t>Boolean</a:t>
                      </a:r>
                      <a:r>
                        <a:rPr lang="tr-TR" sz="1200" noProof="0" dirty="0" smtClean="0">
                          <a:effectLst/>
                        </a:rPr>
                        <a:t> değeri ile belirler.</a:t>
                      </a:r>
                      <a:endParaRPr lang="tr-TR"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24556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Resim</a:t>
            </a:r>
            <a:r>
              <a:rPr lang="en-US" dirty="0"/>
              <a:t> </a:t>
            </a:r>
            <a:r>
              <a:rPr lang="en-US" dirty="0" err="1"/>
              <a:t>Kontrolleri</a:t>
            </a:r>
            <a:endParaRPr lang="en-US" dirty="0"/>
          </a:p>
        </p:txBody>
      </p:sp>
      <p:sp>
        <p:nvSpPr>
          <p:cNvPr id="3" name="İçerik Yer Tutucusu 2"/>
          <p:cNvSpPr>
            <a:spLocks noGrp="1"/>
          </p:cNvSpPr>
          <p:nvPr>
            <p:ph idx="1"/>
          </p:nvPr>
        </p:nvSpPr>
        <p:spPr/>
        <p:txBody>
          <a:bodyPr/>
          <a:lstStyle/>
          <a:p>
            <a:r>
              <a:rPr lang="tr-TR" b="1" dirty="0" err="1"/>
              <a:t>PictureBox</a:t>
            </a:r>
            <a:r>
              <a:rPr lang="tr-TR" b="1" dirty="0"/>
              <a:t>,</a:t>
            </a:r>
            <a:r>
              <a:rPr lang="tr-TR" dirty="0"/>
              <a:t> form üzerinde resim görüntülemek için kullanılan araçtır. Formdaki görüntüsü ve özellikleri aşağıdaki gibidir.  </a:t>
            </a:r>
            <a:endParaRPr lang="en-US" dirty="0"/>
          </a:p>
        </p:txBody>
      </p:sp>
    </p:spTree>
    <p:extLst>
      <p:ext uri="{BB962C8B-B14F-4D97-AF65-F5344CB8AC3E}">
        <p14:creationId xmlns:p14="http://schemas.microsoft.com/office/powerpoint/2010/main" val="3363687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Resim</a:t>
            </a:r>
            <a:r>
              <a:rPr lang="en-US" dirty="0"/>
              <a:t> </a:t>
            </a:r>
            <a:r>
              <a:rPr lang="en-US" dirty="0" err="1"/>
              <a:t>Kontrolleri</a:t>
            </a:r>
            <a:endParaRPr lang="en-US" dirty="0"/>
          </a:p>
        </p:txBody>
      </p:sp>
      <p:pic>
        <p:nvPicPr>
          <p:cNvPr id="4" name="İçerik Yer Tutucusu 3"/>
          <p:cNvPicPr>
            <a:picLocks noGrp="1"/>
          </p:cNvPicPr>
          <p:nvPr>
            <p:ph idx="1"/>
          </p:nvPr>
        </p:nvPicPr>
        <p:blipFill>
          <a:blip r:embed="rId2"/>
          <a:stretch>
            <a:fillRect/>
          </a:stretch>
        </p:blipFill>
        <p:spPr>
          <a:xfrm>
            <a:off x="2592925" y="1599113"/>
            <a:ext cx="6791707" cy="4705434"/>
          </a:xfrm>
          <a:prstGeom prst="rect">
            <a:avLst/>
          </a:prstGeom>
        </p:spPr>
      </p:pic>
    </p:spTree>
    <p:extLst>
      <p:ext uri="{BB962C8B-B14F-4D97-AF65-F5344CB8AC3E}">
        <p14:creationId xmlns:p14="http://schemas.microsoft.com/office/powerpoint/2010/main" val="33894931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7"/>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129</TotalTime>
  <Words>825</Words>
  <Application>Microsoft Office PowerPoint</Application>
  <PresentationFormat>Özel</PresentationFormat>
  <Paragraphs>147</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Duman</vt:lpstr>
      <vt:lpstr>Başkale Meslek Yüksekokulu Bilgisayar Programcılığı Görsel Programlama I</vt:lpstr>
      <vt:lpstr>Konu Başlıkları</vt:lpstr>
      <vt:lpstr>1- Form Nesnesi</vt:lpstr>
      <vt:lpstr>1- Form Nesnesi</vt:lpstr>
      <vt:lpstr>1- Form Nesnesi</vt:lpstr>
      <vt:lpstr>2- Listeleme Kontrolleri</vt:lpstr>
      <vt:lpstr>2- Listeleme Kontrolleri</vt:lpstr>
      <vt:lpstr>3- Resim Kontrolleri</vt:lpstr>
      <vt:lpstr>3- Resim Kontrolleri</vt:lpstr>
      <vt:lpstr>3- Resim Kontrolleri</vt:lpstr>
      <vt:lpstr>3- Resim Kontrolleri</vt:lpstr>
      <vt:lpstr>3- Resim Kontrolleri</vt:lpstr>
      <vt:lpstr>3- Resim Kontrolleri</vt:lpstr>
      <vt:lpstr>3- Resim Kontrolleri</vt:lpstr>
      <vt:lpstr>4- Düzenleme Kontrolleri</vt:lpstr>
      <vt:lpstr>4- Düzenleme Kontrolleri</vt:lpstr>
      <vt:lpstr>4- Düzenleme Kontrolleri</vt:lpstr>
      <vt:lpstr>4- Düzenleme Kontrolleri</vt:lpstr>
      <vt:lpstr>4- Düzenleme Kontrolleri</vt:lpstr>
      <vt:lpstr>4- Düzenleme Kontrolleri</vt:lpstr>
      <vt:lpstr>4- Düzenleme Kontrolleri</vt:lpstr>
      <vt:lpstr>5- Zaman ve Tarih Kontrolleri</vt:lpstr>
      <vt:lpstr>5- Zaman ve Tarih Kontrolleri</vt:lpstr>
      <vt:lpstr>5- Zaman ve Tarih Kontrolleri</vt:lpstr>
      <vt:lpstr>6- Dinamik Kontroller</vt:lpstr>
      <vt:lpstr>6- Dinamik Kontroller</vt:lpstr>
      <vt:lpstr>6- Dinamik Kontroller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Başkale Meslek Yüksekokulu Bilgisayar Programcılığı Algoritma Ve Programlamaya Giriş Ders Notları</dc:title>
  <dc:creator>Can</dc:creator>
  <cp:lastModifiedBy>ayata</cp:lastModifiedBy>
  <cp:revision>19</cp:revision>
  <dcterms:created xsi:type="dcterms:W3CDTF">2015-11-25T09:15:05Z</dcterms:created>
  <dcterms:modified xsi:type="dcterms:W3CDTF">2020-12-29T08:44:53Z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22A94DE2-B2EA-4A82-BD10-1B7039B7748B</vt:lpwstr>
  </property>
  <property fmtid="{D5CDD505-2E9C-101B-9397-08002B2CF9AE}" pid="3" name="ArticulatePath">
    <vt:lpwstr>6. Hafta</vt:lpwstr>
  </property>
</Properties>
</file>