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5E77F-07DF-4130-8DF0-E73832C1C5E3}" type="datetimeFigureOut">
              <a:rPr lang="tr-TR" smtClean="0"/>
              <a:t>07.10.2016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7D716-1BE9-4307-B629-4EDC67898818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5E77F-07DF-4130-8DF0-E73832C1C5E3}" type="datetimeFigureOut">
              <a:rPr lang="tr-TR" smtClean="0"/>
              <a:t>07.10.2016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7D716-1BE9-4307-B629-4EDC6789881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5E77F-07DF-4130-8DF0-E73832C1C5E3}" type="datetimeFigureOut">
              <a:rPr lang="tr-TR" smtClean="0"/>
              <a:t>07.10.2016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7D716-1BE9-4307-B629-4EDC6789881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5E77F-07DF-4130-8DF0-E73832C1C5E3}" type="datetimeFigureOut">
              <a:rPr lang="tr-TR" smtClean="0"/>
              <a:t>07.10.2016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7D716-1BE9-4307-B629-4EDC6789881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5E77F-07DF-4130-8DF0-E73832C1C5E3}" type="datetimeFigureOut">
              <a:rPr lang="tr-TR" smtClean="0"/>
              <a:t>07.10.2016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7D716-1BE9-4307-B629-4EDC6789881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5E77F-07DF-4130-8DF0-E73832C1C5E3}" type="datetimeFigureOut">
              <a:rPr lang="tr-TR" smtClean="0"/>
              <a:t>07.10.2016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7D716-1BE9-4307-B629-4EDC6789881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5E77F-07DF-4130-8DF0-E73832C1C5E3}" type="datetimeFigureOut">
              <a:rPr lang="tr-TR" smtClean="0"/>
              <a:t>07.10.2016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7D716-1BE9-4307-B629-4EDC6789881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5E77F-07DF-4130-8DF0-E73832C1C5E3}" type="datetimeFigureOut">
              <a:rPr lang="tr-TR" smtClean="0"/>
              <a:t>07.10.2016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7D716-1BE9-4307-B629-4EDC6789881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5E77F-07DF-4130-8DF0-E73832C1C5E3}" type="datetimeFigureOut">
              <a:rPr lang="tr-TR" smtClean="0"/>
              <a:t>07.10.2016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7D716-1BE9-4307-B629-4EDC67898818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5E77F-07DF-4130-8DF0-E73832C1C5E3}" type="datetimeFigureOut">
              <a:rPr lang="tr-TR" smtClean="0"/>
              <a:t>07.10.2016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7D716-1BE9-4307-B629-4EDC6789881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5E77F-07DF-4130-8DF0-E73832C1C5E3}" type="datetimeFigureOut">
              <a:rPr lang="tr-TR" smtClean="0"/>
              <a:t>07.10.2016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7D716-1BE9-4307-B629-4EDC67898818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025E77F-07DF-4130-8DF0-E73832C1C5E3}" type="datetimeFigureOut">
              <a:rPr lang="tr-TR" smtClean="0"/>
              <a:t>07.10.2016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B27D716-1BE9-4307-B629-4EDC67898818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81118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b="1" cap="small" dirty="0" smtClean="0"/>
              <a:t>AMAÇ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	Bir bilgisayar sisteminin katmanlarını incelemek, yazılım ve donanım kavramlarını öğrenebilmek. </a:t>
            </a:r>
          </a:p>
          <a:p>
            <a:pPr algn="just">
              <a:lnSpc>
                <a:spcPct val="150000"/>
              </a:lnSpc>
            </a:pPr>
            <a:r>
              <a:rPr lang="tr-TR" b="1" cap="small" dirty="0" smtClean="0"/>
              <a:t>ARAŞTIRMA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b="1" cap="small" dirty="0" smtClean="0"/>
              <a:t>	</a:t>
            </a:r>
            <a:r>
              <a:rPr lang="tr-TR" dirty="0" smtClean="0"/>
              <a:t>Bilgisayar sistemini ve kasayı açıp donanım elemanlarını inceleyiniz.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 smtClean="0"/>
              <a:t>YAZILIM KURULUMU VE YÖNETİMİ DERSİ</a:t>
            </a:r>
            <a:r>
              <a:rPr lang="tr-TR" sz="1800" dirty="0" smtClean="0"/>
              <a:t>(2. </a:t>
            </a:r>
            <a:r>
              <a:rPr lang="tr-TR" sz="1800" dirty="0" smtClean="0"/>
              <a:t>HAFTA)</a:t>
            </a:r>
            <a:endParaRPr lang="tr-TR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>
              <a:lnSpc>
                <a:spcPct val="150000"/>
              </a:lnSpc>
            </a:pPr>
            <a:r>
              <a:rPr lang="tr-TR" b="1" dirty="0" smtClean="0"/>
              <a:t>Gerçek zamanlı işletim sistemleri</a:t>
            </a:r>
            <a:endParaRPr lang="tr-TR" dirty="0" smtClean="0"/>
          </a:p>
          <a:p>
            <a:pPr algn="just">
              <a:lnSpc>
                <a:spcPct val="150000"/>
              </a:lnSpc>
              <a:buNone/>
            </a:pPr>
            <a:r>
              <a:rPr lang="tr-TR" dirty="0" smtClean="0"/>
              <a:t>Asıl amaç çok iş değil, verilen görevi belirli sürede yapmaktır. </a:t>
            </a:r>
          </a:p>
          <a:p>
            <a:pPr lvl="0" algn="just">
              <a:lnSpc>
                <a:spcPct val="150000"/>
              </a:lnSpc>
            </a:pPr>
            <a:r>
              <a:rPr lang="tr-TR" b="1" dirty="0" smtClean="0"/>
              <a:t>Çok işlemcili işletim sistemleri</a:t>
            </a:r>
            <a:endParaRPr lang="tr-TR" dirty="0" smtClean="0"/>
          </a:p>
          <a:p>
            <a:pPr algn="just">
              <a:lnSpc>
                <a:spcPct val="150000"/>
              </a:lnSpc>
              <a:buNone/>
            </a:pPr>
            <a:r>
              <a:rPr lang="tr-TR" dirty="0" smtClean="0"/>
              <a:t>Amacın </a:t>
            </a:r>
            <a:r>
              <a:rPr lang="tr-TR" dirty="0" smtClean="0"/>
              <a:t>hız olduğu işlemlerde birden fazla işlemciye ihtiyaç duyulur ve bunları denetleyen işletim sistemleri komutları bu işlemciler üzerinde paralel olarak çalıştırır. </a:t>
            </a:r>
          </a:p>
          <a:p>
            <a:pPr algn="just">
              <a:lnSpc>
                <a:spcPct val="150000"/>
              </a:lnSpc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b="1" cap="small" dirty="0" smtClean="0"/>
              <a:t>BİLGİSAYAR SİSTEMİNİN İNCELENMESİ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dirty="0" smtClean="0"/>
              <a:t>Bilgisayar</a:t>
            </a:r>
            <a:r>
              <a:rPr lang="tr-TR" dirty="0" smtClean="0"/>
              <a:t>; Giriş birimleri ile dış dünyadan aldıkları veriler üzerinde, aritmetiksel ve mantıksal işlemler yapıp işleyebilen ve bu işlenmiş bilgileri çıkış birimleri ile bize ileten, elektronik sistemdir</a:t>
            </a:r>
            <a:r>
              <a:rPr lang="tr-TR" dirty="0" smtClean="0"/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dirty="0" smtClean="0"/>
              <a:t>Bir bilgisayar sistemi donanım (hardware) ve yazılım (software) olmak üzere iki kısımda </a:t>
            </a:r>
            <a:r>
              <a:rPr lang="tr-TR" dirty="0" smtClean="0"/>
              <a:t>incelenebilir.</a:t>
            </a:r>
            <a:endParaRPr lang="tr-TR" dirty="0" smtClean="0"/>
          </a:p>
          <a:p>
            <a:pPr algn="just">
              <a:lnSpc>
                <a:spcPct val="150000"/>
              </a:lnSpc>
              <a:buNone/>
            </a:pPr>
            <a:endParaRPr lang="tr-TR" dirty="0" smtClean="0"/>
          </a:p>
          <a:p>
            <a:pPr algn="just">
              <a:lnSpc>
                <a:spcPct val="150000"/>
              </a:lnSpc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tr-TR" b="1" dirty="0" smtClean="0"/>
              <a:t>Bilgisayar donanımı (hardware):</a:t>
            </a:r>
            <a:r>
              <a:rPr lang="tr-TR" dirty="0" smtClean="0"/>
              <a:t> Bilgisayarları oluşturan tüm fiziksel birimlere donanım denilmektedir. </a:t>
            </a:r>
            <a:endParaRPr lang="tr-TR" dirty="0" smtClean="0"/>
          </a:p>
          <a:p>
            <a:pPr lvl="0" algn="just">
              <a:lnSpc>
                <a:spcPct val="170000"/>
              </a:lnSpc>
              <a:buNone/>
            </a:pPr>
            <a:r>
              <a:rPr lang="tr-TR" dirty="0" smtClean="0"/>
              <a:t>Bilgisayar </a:t>
            </a:r>
            <a:r>
              <a:rPr lang="tr-TR" dirty="0" smtClean="0"/>
              <a:t>Giriş (</a:t>
            </a:r>
            <a:r>
              <a:rPr lang="tr-TR" dirty="0" err="1" smtClean="0"/>
              <a:t>Input</a:t>
            </a:r>
            <a:r>
              <a:rPr lang="tr-TR" dirty="0" smtClean="0"/>
              <a:t>), Çıkış(</a:t>
            </a:r>
            <a:r>
              <a:rPr lang="tr-TR" dirty="0" err="1" smtClean="0"/>
              <a:t>Output</a:t>
            </a:r>
            <a:r>
              <a:rPr lang="tr-TR" dirty="0" smtClean="0"/>
              <a:t>), İşlem(</a:t>
            </a:r>
            <a:r>
              <a:rPr lang="tr-TR" dirty="0" err="1" smtClean="0"/>
              <a:t>Process</a:t>
            </a:r>
            <a:r>
              <a:rPr lang="tr-TR" dirty="0" smtClean="0"/>
              <a:t>) birimlerinden oluşur.</a:t>
            </a:r>
          </a:p>
          <a:p>
            <a:pPr lvl="0" algn="just">
              <a:lnSpc>
                <a:spcPct val="170000"/>
              </a:lnSpc>
            </a:pPr>
            <a:r>
              <a:rPr lang="tr-TR" dirty="0" smtClean="0"/>
              <a:t>Veri Giriş Üniteleri: Klavye, Fare, </a:t>
            </a:r>
            <a:r>
              <a:rPr lang="tr-TR" dirty="0" err="1" smtClean="0"/>
              <a:t>Webcam</a:t>
            </a:r>
            <a:r>
              <a:rPr lang="tr-TR" dirty="0" smtClean="0"/>
              <a:t>, Mikrofon, Tarayıcı, Optik Okuyucu, </a:t>
            </a:r>
            <a:r>
              <a:rPr lang="tr-TR" dirty="0" err="1" smtClean="0"/>
              <a:t>Barkod</a:t>
            </a:r>
            <a:r>
              <a:rPr lang="tr-TR" dirty="0" smtClean="0"/>
              <a:t> Okuyucu.</a:t>
            </a:r>
          </a:p>
          <a:p>
            <a:pPr lvl="0" algn="just" fontAlgn="base">
              <a:lnSpc>
                <a:spcPct val="170000"/>
              </a:lnSpc>
            </a:pPr>
            <a:r>
              <a:rPr lang="tr-TR" dirty="0" smtClean="0"/>
              <a:t> Veri İşlem Ünitesi: Merkezi İşlem Birimi (CPU), </a:t>
            </a:r>
            <a:r>
              <a:rPr lang="tr-TR" dirty="0" err="1" smtClean="0"/>
              <a:t>Anakart</a:t>
            </a:r>
            <a:r>
              <a:rPr lang="tr-TR" dirty="0" smtClean="0"/>
              <a:t>, Ana Bellek (RAM), Ekran Kartı.</a:t>
            </a:r>
          </a:p>
          <a:p>
            <a:pPr lvl="0" algn="just" fontAlgn="base">
              <a:lnSpc>
                <a:spcPct val="170000"/>
              </a:lnSpc>
            </a:pPr>
            <a:r>
              <a:rPr lang="tr-TR" dirty="0" smtClean="0"/>
              <a:t>Çıkış Ünitesi: Ekran, Yazıcı, Hoparlör, </a:t>
            </a:r>
            <a:r>
              <a:rPr lang="tr-TR" dirty="0" err="1" smtClean="0"/>
              <a:t>Ploter</a:t>
            </a:r>
            <a:r>
              <a:rPr lang="tr-TR" dirty="0" smtClean="0"/>
              <a:t>(Çizici).</a:t>
            </a:r>
          </a:p>
          <a:p>
            <a:pPr algn="just">
              <a:lnSpc>
                <a:spcPct val="17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b="1" dirty="0" smtClean="0"/>
              <a:t>Bilgisayar yazılımı (Software</a:t>
            </a:r>
            <a:r>
              <a:rPr lang="tr-TR" b="1" dirty="0" smtClean="0"/>
              <a:t>):</a:t>
            </a:r>
            <a:endParaRPr lang="tr-TR" dirty="0" smtClean="0"/>
          </a:p>
          <a:p>
            <a:pPr algn="just">
              <a:lnSpc>
                <a:spcPct val="150000"/>
              </a:lnSpc>
              <a:buNone/>
            </a:pPr>
            <a:r>
              <a:rPr lang="tr-TR" dirty="0" smtClean="0"/>
              <a:t>Donanımı </a:t>
            </a:r>
            <a:r>
              <a:rPr lang="tr-TR" dirty="0" smtClean="0"/>
              <a:t>kullanmak için gerekli programlardır. Bilgisayarın nasıl çalışacağını söylerler. Elle tutulmazlar. Belirli bir işlemi yapmak üzere bilgisayara kurulurlar. </a:t>
            </a:r>
            <a:endParaRPr lang="tr-TR" dirty="0" smtClean="0"/>
          </a:p>
          <a:p>
            <a:pPr lvl="0" algn="just">
              <a:lnSpc>
                <a:spcPct val="150000"/>
              </a:lnSpc>
              <a:buNone/>
            </a:pPr>
            <a:r>
              <a:rPr lang="tr-TR" dirty="0" smtClean="0"/>
              <a:t>Bilgisayar yazılımları genel olarak 3 ana grupta incelenebilir;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Sistem Yazılımları (</a:t>
            </a:r>
            <a:r>
              <a:rPr lang="tr-TR" dirty="0" err="1" smtClean="0"/>
              <a:t>System</a:t>
            </a:r>
            <a:r>
              <a:rPr lang="tr-TR" dirty="0" smtClean="0"/>
              <a:t> Software</a:t>
            </a:r>
            <a:r>
              <a:rPr lang="tr-TR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Uygulama Yazılımları (</a:t>
            </a:r>
            <a:r>
              <a:rPr lang="tr-TR" dirty="0" err="1" smtClean="0"/>
              <a:t>Application</a:t>
            </a:r>
            <a:r>
              <a:rPr lang="tr-TR" dirty="0" smtClean="0"/>
              <a:t> Software</a:t>
            </a:r>
            <a:r>
              <a:rPr lang="tr-TR" dirty="0" smtClean="0"/>
              <a:t>)</a:t>
            </a:r>
          </a:p>
          <a:p>
            <a:pPr lvl="0" algn="just">
              <a:lnSpc>
                <a:spcPct val="150000"/>
              </a:lnSpc>
            </a:pPr>
            <a:r>
              <a:rPr lang="tr-TR" dirty="0" smtClean="0"/>
              <a:t>Programlama Dilleri: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cap="small" dirty="0" smtClean="0"/>
              <a:t>bilgisayar açılırken neler </a:t>
            </a:r>
            <a:r>
              <a:rPr lang="tr-TR" b="1" cap="small" dirty="0" smtClean="0"/>
              <a:t>oluyor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dirty="0" smtClean="0"/>
              <a:t>Çalışan bir program olmadığı sürece, bir bilgisayar sadece elektronik bir cihazdır. Bir bilgisayarın açıldığında yapmak zorunda olduğu ilk şey: "işletim sistemi" denen özel bir programı başlatmaktır. </a:t>
            </a:r>
            <a:endParaRPr lang="tr-TR" dirty="0" smtClean="0"/>
          </a:p>
          <a:p>
            <a:pPr algn="just">
              <a:lnSpc>
                <a:spcPct val="150000"/>
              </a:lnSpc>
              <a:buNone/>
            </a:pPr>
            <a:r>
              <a:rPr lang="tr-TR" dirty="0" smtClean="0"/>
              <a:t>İşletim sisteminin çalıştırılma süreci, önyükleme (</a:t>
            </a:r>
            <a:r>
              <a:rPr lang="tr-TR" dirty="0" err="1" smtClean="0"/>
              <a:t>boot</a:t>
            </a:r>
            <a:r>
              <a:rPr lang="tr-TR" dirty="0" smtClean="0"/>
              <a:t> etme) olarak </a:t>
            </a:r>
            <a:r>
              <a:rPr lang="tr-TR" dirty="0" smtClean="0"/>
              <a:t>adlandırılır.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cap="small" dirty="0" smtClean="0"/>
              <a:t>bilgisayar sisteminin genel yapısı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sz="2800" dirty="0" smtClean="0"/>
              <a:t>Modern bir bilgisayar sistemi, bir veya birden fazla işlemci, saatler, terminaller, diskler, bilgisayar ağları (network), yazıcı üniteleri, CD-DVD sürücüleri gibi I/O ünitelerinden oluşmaktadır. </a:t>
            </a:r>
            <a:endParaRPr lang="tr-TR" sz="2800" dirty="0"/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221088"/>
            <a:ext cx="5346432" cy="23469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cap="small" dirty="0" smtClean="0"/>
              <a:t>işletim sistemlerine giriş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tr-TR" dirty="0" smtClean="0"/>
              <a:t>İşletim sistemi, bilgisayarların çalışabilmesi için gereken en temel yazılımdır</a:t>
            </a:r>
            <a:r>
              <a:rPr lang="tr-TR" dirty="0" smtClean="0"/>
              <a:t>.</a:t>
            </a:r>
          </a:p>
          <a:p>
            <a:pPr algn="just">
              <a:lnSpc>
                <a:spcPct val="170000"/>
              </a:lnSpc>
              <a:buNone/>
            </a:pPr>
            <a:r>
              <a:rPr lang="tr-TR" dirty="0" smtClean="0"/>
              <a:t>İşletim sisteminin görevlerini sıralayacak olursak; </a:t>
            </a:r>
          </a:p>
          <a:p>
            <a:pPr lvl="0" algn="just">
              <a:lnSpc>
                <a:spcPct val="170000"/>
              </a:lnSpc>
            </a:pPr>
            <a:r>
              <a:rPr lang="tr-TR" dirty="0" smtClean="0"/>
              <a:t>Giriş-Çıkış Yönetimi: Bilgisayarın çevre birimleri ile programlar arasında iletişimi sağlamak. </a:t>
            </a:r>
          </a:p>
          <a:p>
            <a:pPr lvl="0" algn="just">
              <a:lnSpc>
                <a:spcPct val="170000"/>
              </a:lnSpc>
            </a:pPr>
            <a:r>
              <a:rPr lang="tr-TR" dirty="0" smtClean="0"/>
              <a:t>Sistemin belleğini (</a:t>
            </a:r>
            <a:r>
              <a:rPr lang="tr-TR" dirty="0" err="1" smtClean="0"/>
              <a:t>memory</a:t>
            </a:r>
            <a:r>
              <a:rPr lang="tr-TR" dirty="0" smtClean="0"/>
              <a:t>) yönetmek. </a:t>
            </a:r>
          </a:p>
          <a:p>
            <a:pPr lvl="0" algn="just">
              <a:lnSpc>
                <a:spcPct val="170000"/>
              </a:lnSpc>
            </a:pPr>
            <a:r>
              <a:rPr lang="tr-TR" dirty="0" smtClean="0"/>
              <a:t>Veri depolama aygıtlarındaki dosyalara, belli bir düzen altında erişilmesi için dosya yönetim sistemi sunmak. </a:t>
            </a:r>
          </a:p>
          <a:p>
            <a:pPr lvl="0" algn="just">
              <a:lnSpc>
                <a:spcPct val="170000"/>
              </a:lnSpc>
            </a:pPr>
            <a:r>
              <a:rPr lang="tr-TR" dirty="0" smtClean="0"/>
              <a:t>Kaynaklara güvenli erişimi </a:t>
            </a:r>
            <a:r>
              <a:rPr lang="tr-TR" dirty="0" smtClean="0"/>
              <a:t>sağlamak</a:t>
            </a:r>
            <a:endParaRPr lang="tr-TR" dirty="0" smtClean="0"/>
          </a:p>
          <a:p>
            <a:pPr lvl="0" algn="just">
              <a:lnSpc>
                <a:spcPct val="170000"/>
              </a:lnSpc>
            </a:pPr>
            <a:r>
              <a:rPr lang="tr-TR" dirty="0" smtClean="0"/>
              <a:t>Programlar arasında veri iletişimini sağlamak. </a:t>
            </a:r>
          </a:p>
          <a:p>
            <a:pPr lvl="0" algn="just">
              <a:lnSpc>
                <a:spcPct val="170000"/>
              </a:lnSpc>
            </a:pPr>
            <a:r>
              <a:rPr lang="tr-TR" dirty="0" smtClean="0"/>
              <a:t>Kullanıcının girdiği çeşitli komutlara göre programları çalıştırmasını sağlamak. </a:t>
            </a:r>
          </a:p>
          <a:p>
            <a:pPr algn="just">
              <a:lnSpc>
                <a:spcPct val="170000"/>
              </a:lnSpc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tr-TR" dirty="0" smtClean="0"/>
              <a:t>İşletim sistemleri birkaç ana başlık altında sınıflandırabiliriz;</a:t>
            </a:r>
          </a:p>
          <a:p>
            <a:pPr lvl="0" algn="just">
              <a:lnSpc>
                <a:spcPct val="170000"/>
              </a:lnSpc>
            </a:pPr>
            <a:r>
              <a:rPr lang="tr-TR" b="1" dirty="0" smtClean="0"/>
              <a:t>Tek kullanıcılı tek görevli</a:t>
            </a:r>
            <a:endParaRPr lang="tr-TR" dirty="0" smtClean="0"/>
          </a:p>
          <a:p>
            <a:pPr algn="just">
              <a:lnSpc>
                <a:spcPct val="170000"/>
              </a:lnSpc>
              <a:buNone/>
            </a:pPr>
            <a:r>
              <a:rPr lang="tr-TR" dirty="0" smtClean="0"/>
              <a:t>Bu </a:t>
            </a:r>
            <a:r>
              <a:rPr lang="tr-TR" dirty="0" smtClean="0"/>
              <a:t>tür işletim sistemleri oldukça basit bir </a:t>
            </a:r>
            <a:r>
              <a:rPr lang="tr-TR" dirty="0" err="1" smtClean="0"/>
              <a:t>arayüze</a:t>
            </a:r>
            <a:r>
              <a:rPr lang="tr-TR" dirty="0" smtClean="0"/>
              <a:t> sahiptirler, aynı anda tek kullanıcıya hizmet verebilir ve tek program çalıştırabilirler</a:t>
            </a:r>
            <a:r>
              <a:rPr lang="tr-TR" dirty="0" smtClean="0"/>
              <a:t>.</a:t>
            </a:r>
          </a:p>
          <a:p>
            <a:pPr lvl="0" algn="just">
              <a:lnSpc>
                <a:spcPct val="170000"/>
              </a:lnSpc>
            </a:pPr>
            <a:r>
              <a:rPr lang="tr-TR" b="1" dirty="0" smtClean="0"/>
              <a:t>Tek kullanıcılı çok görevli</a:t>
            </a:r>
            <a:endParaRPr lang="tr-TR" dirty="0" smtClean="0"/>
          </a:p>
          <a:p>
            <a:pPr algn="just">
              <a:lnSpc>
                <a:spcPct val="170000"/>
              </a:lnSpc>
              <a:buNone/>
            </a:pPr>
            <a:r>
              <a:rPr lang="tr-TR" dirty="0" smtClean="0"/>
              <a:t>Bu </a:t>
            </a:r>
            <a:r>
              <a:rPr lang="tr-TR" dirty="0" smtClean="0"/>
              <a:t>tür işletim sistemleri birden fazla programı paylaşımlı şekilde çalıştırabilme yeteneği sunarlar. </a:t>
            </a:r>
          </a:p>
          <a:p>
            <a:pPr algn="just">
              <a:lnSpc>
                <a:spcPct val="170000"/>
              </a:lnSpc>
              <a:buNone/>
            </a:pP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</TotalTime>
  <Words>392</Words>
  <Application>Microsoft Office PowerPoint</Application>
  <PresentationFormat>Ekran Gösterisi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Gündönümü</vt:lpstr>
      <vt:lpstr>YAZILIM KURULUMU VE YÖNETİMİ DERSİ(2. HAFTA)</vt:lpstr>
      <vt:lpstr>BİLGİSAYAR SİSTEMİNİN İNCELENMESİ</vt:lpstr>
      <vt:lpstr>Slayt 3</vt:lpstr>
      <vt:lpstr>Slayt 4</vt:lpstr>
      <vt:lpstr>Slayt 5</vt:lpstr>
      <vt:lpstr>bilgisayar açılırken neler oluyor</vt:lpstr>
      <vt:lpstr>bilgisayar sisteminin genel yapısı</vt:lpstr>
      <vt:lpstr>işletim sistemlerine giriş</vt:lpstr>
      <vt:lpstr>Slayt 9</vt:lpstr>
      <vt:lpstr>Slayt 10</vt:lpstr>
      <vt:lpstr>TEŞEKKÜRLER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YAZILIM KURULUMU VE YÖNETİMİ DERSİ(2. HAFTA)</dc:title>
  <dc:creator>ayata</dc:creator>
  <cp:lastModifiedBy>ayata</cp:lastModifiedBy>
  <cp:revision>7</cp:revision>
  <dcterms:created xsi:type="dcterms:W3CDTF">2016-10-07T11:34:00Z</dcterms:created>
  <dcterms:modified xsi:type="dcterms:W3CDTF">2016-10-07T12:37:18Z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D4AE423B-BACF-4A36-BABA-8A37CF9C72F8</vt:lpwstr>
  </property>
  <property fmtid="{D5CDD505-2E9C-101B-9397-08002B2CF9AE}" pid="3" name="ArticulatePath">
    <vt:lpwstr>Sunu2</vt:lpwstr>
  </property>
</Properties>
</file>