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7" r:id="rId7"/>
    <p:sldId id="268" r:id="rId8"/>
    <p:sldId id="269" r:id="rId9"/>
    <p:sldId id="261" r:id="rId10"/>
    <p:sldId id="262"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C9EA6109-3917-48BA-A6F0-A80BBF3FAFB6}"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82517B6-4050-4CBD-96A2-25DF698F22C1}"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EA6109-3917-48BA-A6F0-A80BBF3FAFB6}" type="datetimeFigureOut">
              <a:rPr lang="tr-TR" smtClean="0"/>
              <a:t>06.10.2016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82517B6-4050-4CBD-96A2-25DF698F22C1}"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600" dirty="0" smtClean="0"/>
              <a:t>BİLGİSAYAR DONANIMI DERSİ </a:t>
            </a:r>
            <a:r>
              <a:rPr lang="tr-TR" sz="1400" dirty="0" smtClean="0"/>
              <a:t>(3.HAFTA)</a:t>
            </a:r>
            <a:endParaRPr lang="tr-TR" sz="3600" dirty="0"/>
          </a:p>
        </p:txBody>
      </p:sp>
      <p:sp>
        <p:nvSpPr>
          <p:cNvPr id="3" name="2 Alt Başlık"/>
          <p:cNvSpPr>
            <a:spLocks noGrp="1"/>
          </p:cNvSpPr>
          <p:nvPr>
            <p:ph type="subTitle" idx="1"/>
          </p:nvPr>
        </p:nvSpPr>
        <p:spPr>
          <a:xfrm>
            <a:off x="1432560" y="1850064"/>
            <a:ext cx="7406640" cy="3739176"/>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Bilgisayarın </a:t>
            </a:r>
            <a:r>
              <a:rPr lang="tr-TR" dirty="0" smtClean="0"/>
              <a:t>nasıl </a:t>
            </a:r>
            <a:r>
              <a:rPr lang="tr-TR" dirty="0" smtClean="0"/>
              <a:t>çalışma mantığını </a:t>
            </a:r>
            <a:r>
              <a:rPr lang="tr-TR" dirty="0" smtClean="0"/>
              <a:t>öğrenebilmek.</a:t>
            </a:r>
          </a:p>
          <a:p>
            <a:pPr algn="just">
              <a:lnSpc>
                <a:spcPct val="150000"/>
              </a:lnSpc>
            </a:pPr>
            <a:r>
              <a:rPr lang="tr-TR" b="1" cap="small" dirty="0" smtClean="0"/>
              <a:t>ARAŞTIRMA</a:t>
            </a:r>
            <a:endParaRPr lang="tr-TR" dirty="0" smtClean="0"/>
          </a:p>
          <a:p>
            <a:pPr algn="just">
              <a:lnSpc>
                <a:spcPct val="150000"/>
              </a:lnSpc>
            </a:pPr>
            <a:r>
              <a:rPr lang="tr-TR" dirty="0" smtClean="0"/>
              <a:t>Bilgisayarın </a:t>
            </a:r>
            <a:r>
              <a:rPr lang="tr-TR" dirty="0" smtClean="0"/>
              <a:t>çalışması hakkında bilgi toplayınız.</a:t>
            </a:r>
          </a:p>
          <a:p>
            <a:pPr algn="just">
              <a:lnSpc>
                <a:spcPct val="150000"/>
              </a:lnSpc>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ASCII tablosu</a:t>
            </a:r>
            <a:endParaRPr lang="tr-TR" dirty="0"/>
          </a:p>
        </p:txBody>
      </p:sp>
      <p:pic>
        <p:nvPicPr>
          <p:cNvPr id="4" name="3 Resim" descr="http://www.asciitable.com/index/asciifull.gif"/>
          <p:cNvPicPr/>
          <p:nvPr/>
        </p:nvPicPr>
        <p:blipFill>
          <a:blip r:embed="rId2" cstate="print"/>
          <a:srcRect b="2981"/>
          <a:stretch>
            <a:fillRect/>
          </a:stretch>
        </p:blipFill>
        <p:spPr bwMode="auto">
          <a:xfrm>
            <a:off x="1979712" y="2276872"/>
            <a:ext cx="6480720" cy="4320480"/>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BİT VE BYTE KAVRAMLARI</a:t>
            </a:r>
            <a:endParaRPr lang="tr-TR" dirty="0"/>
          </a:p>
        </p:txBody>
      </p:sp>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Bilgisayarlar </a:t>
            </a:r>
            <a:r>
              <a:rPr lang="tr-TR" dirty="0" smtClean="0"/>
              <a:t>sayısal ve mantıksal işlemleri yaptığından dolayı işlenecek verilerin sayısal olması ve ikili (</a:t>
            </a:r>
            <a:r>
              <a:rPr lang="tr-TR" dirty="0" err="1" smtClean="0"/>
              <a:t>binary</a:t>
            </a:r>
            <a:r>
              <a:rPr lang="tr-TR" dirty="0" smtClean="0"/>
              <a:t>) tabana sahip olması gerekmektedir.  İkili tabandaki her bir rakama (0 veya 1) bit denilmektedir. </a:t>
            </a:r>
            <a:endParaRPr lang="tr-TR" dirty="0" smtClean="0"/>
          </a:p>
          <a:p>
            <a:pPr>
              <a:lnSpc>
                <a:spcPct val="150000"/>
              </a:lnSpc>
            </a:pPr>
            <a:r>
              <a:rPr lang="tr-TR" dirty="0" smtClean="0"/>
              <a:t>Bir </a:t>
            </a:r>
            <a:r>
              <a:rPr lang="tr-TR" dirty="0" smtClean="0"/>
              <a:t>anlam ifade eden ve 8 </a:t>
            </a:r>
            <a:r>
              <a:rPr lang="tr-TR" dirty="0" err="1" smtClean="0"/>
              <a:t>bit’den</a:t>
            </a:r>
            <a:r>
              <a:rPr lang="tr-TR" dirty="0" smtClean="0"/>
              <a:t> oluşan ikili sayı kümesine </a:t>
            </a:r>
            <a:r>
              <a:rPr lang="tr-TR" dirty="0" err="1" smtClean="0"/>
              <a:t>Byte</a:t>
            </a:r>
            <a:r>
              <a:rPr lang="tr-TR" dirty="0" smtClean="0"/>
              <a:t> denir.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Hafıza birim dönüşüm tablosu</a:t>
            </a:r>
            <a:endParaRPr lang="tr-TR" dirty="0"/>
          </a:p>
        </p:txBody>
      </p:sp>
      <p:pic>
        <p:nvPicPr>
          <p:cNvPr id="5" name="4 Resim" descr="HAFIZA BİRİMLERİ ile ilgili görsel sonucu"/>
          <p:cNvPicPr/>
          <p:nvPr/>
        </p:nvPicPr>
        <p:blipFill>
          <a:blip r:embed="rId2" cstate="print"/>
          <a:srcRect/>
          <a:stretch>
            <a:fillRect/>
          </a:stretch>
        </p:blipFill>
        <p:spPr bwMode="auto">
          <a:xfrm>
            <a:off x="1691640" y="2344366"/>
            <a:ext cx="7056824" cy="3532905"/>
          </a:xfrm>
          <a:prstGeom prst="rect">
            <a:avLst/>
          </a:prstGeom>
          <a:noFill/>
          <a:ln w="9525">
            <a:solidFill>
              <a:schemeClr val="tx1">
                <a:lumMod val="50000"/>
                <a:lumOff val="50000"/>
              </a:schemeClr>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BİLGİSAYARIN ÇALIŞMA MANTIĞI</a:t>
            </a:r>
            <a:endParaRPr lang="tr-TR" sz="3600" dirty="0"/>
          </a:p>
        </p:txBody>
      </p:sp>
      <p:sp>
        <p:nvSpPr>
          <p:cNvPr id="3" name="2 İçerik Yer Tutucusu"/>
          <p:cNvSpPr>
            <a:spLocks noGrp="1"/>
          </p:cNvSpPr>
          <p:nvPr>
            <p:ph idx="1"/>
          </p:nvPr>
        </p:nvSpPr>
        <p:spPr/>
        <p:txBody>
          <a:bodyPr>
            <a:normAutofit/>
          </a:bodyPr>
          <a:lstStyle/>
          <a:p>
            <a:pPr algn="just">
              <a:lnSpc>
                <a:spcPct val="150000"/>
              </a:lnSpc>
            </a:pPr>
            <a:r>
              <a:rPr lang="tr-TR" sz="2000" dirty="0" smtClean="0"/>
              <a:t>Bilgisayarda tüm işi yapan donanım birimi işlemcidir. Bilgisayarın çalışması demek verilerin işlemcide yorumlanması demektir. İşlemci kendisine gelen verileri, üzerinde çalıştırılan kodlar yardımıyla işler ve sonuçları yine kodlar yardımıyla hafıza veya giriş çıkış </a:t>
            </a:r>
            <a:r>
              <a:rPr lang="tr-TR" sz="2000" dirty="0" err="1" smtClean="0"/>
              <a:t>portlarına</a:t>
            </a:r>
            <a:r>
              <a:rPr lang="tr-TR" sz="2000" dirty="0" smtClean="0"/>
              <a:t> gönderir.</a:t>
            </a:r>
          </a:p>
          <a:p>
            <a:pPr algn="just">
              <a:lnSpc>
                <a:spcPct val="150000"/>
              </a:lnSpc>
            </a:pPr>
            <a:endParaRPr lang="tr-TR" sz="2000" dirty="0"/>
          </a:p>
        </p:txBody>
      </p:sp>
      <p:pic>
        <p:nvPicPr>
          <p:cNvPr id="4" name="Picture 1" descr="https://upload.wikimedia.org/wikipedia/commons/2/26/BilgisayarMimarisi2.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851920" y="3861048"/>
            <a:ext cx="5147295" cy="2850478"/>
          </a:xfrm>
          <a:prstGeom prst="rect">
            <a:avLst/>
          </a:prstGeom>
          <a:effectLst>
            <a:glow rad="63500">
              <a:schemeClr val="tx1">
                <a:alpha val="40000"/>
              </a:schemeClr>
            </a:glow>
            <a:outerShdw blurRad="50800" dist="50800" dir="5400000" algn="ctr" rotWithShape="0">
              <a:schemeClr val="bg1"/>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dirty="0" smtClean="0"/>
              <a:t>	Bilgisayarın </a:t>
            </a:r>
            <a:r>
              <a:rPr lang="tr-TR" sz="2400" dirty="0" smtClean="0"/>
              <a:t>çalışma yapısını 4 ana </a:t>
            </a:r>
            <a:r>
              <a:rPr lang="tr-TR" sz="2400" dirty="0" smtClean="0"/>
              <a:t>başlık altında </a:t>
            </a:r>
            <a:r>
              <a:rPr lang="tr-TR" sz="2400" dirty="0" smtClean="0"/>
              <a:t>toplayabiliriz;</a:t>
            </a:r>
          </a:p>
          <a:p>
            <a:pPr lvl="0" algn="just">
              <a:lnSpc>
                <a:spcPct val="150000"/>
              </a:lnSpc>
            </a:pPr>
            <a:r>
              <a:rPr lang="tr-TR" sz="2400" dirty="0" smtClean="0"/>
              <a:t>Bilgi </a:t>
            </a:r>
            <a:r>
              <a:rPr lang="tr-TR" sz="2400" dirty="0" smtClean="0"/>
              <a:t>Girişi</a:t>
            </a:r>
          </a:p>
          <a:p>
            <a:pPr lvl="0" algn="just">
              <a:lnSpc>
                <a:spcPct val="150000"/>
              </a:lnSpc>
              <a:buNone/>
            </a:pPr>
            <a:r>
              <a:rPr lang="tr-TR" sz="2400" dirty="0" smtClean="0"/>
              <a:t>	Bilgisayara </a:t>
            </a:r>
            <a:r>
              <a:rPr lang="tr-TR" sz="2400" dirty="0" smtClean="0"/>
              <a:t>dış ortamdan veri girilmesini sağlayan birimlerdir. </a:t>
            </a:r>
            <a:r>
              <a:rPr lang="tr-TR" sz="2400" dirty="0" smtClean="0"/>
              <a:t> </a:t>
            </a:r>
            <a:endParaRPr lang="tr-TR" sz="2400" dirty="0" smtClean="0"/>
          </a:p>
        </p:txBody>
      </p:sp>
      <p:pic>
        <p:nvPicPr>
          <p:cNvPr id="4" name="3 Resim"/>
          <p:cNvPicPr/>
          <p:nvPr/>
        </p:nvPicPr>
        <p:blipFill>
          <a:blip r:embed="rId2" cstate="print"/>
          <a:srcRect r="33147"/>
          <a:stretch>
            <a:fillRect/>
          </a:stretch>
        </p:blipFill>
        <p:spPr bwMode="auto">
          <a:xfrm>
            <a:off x="5508104" y="4221088"/>
            <a:ext cx="3456384" cy="2376264"/>
          </a:xfrm>
          <a:prstGeom prst="rect">
            <a:avLst/>
          </a:prstGeom>
          <a:noFill/>
          <a:ln w="9525">
            <a:solidFill>
              <a:schemeClr val="tx1">
                <a:lumMod val="50000"/>
                <a:lumOff val="50000"/>
              </a:schemeClr>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lgn="just">
              <a:lnSpc>
                <a:spcPct val="150000"/>
              </a:lnSpc>
            </a:pPr>
            <a:r>
              <a:rPr lang="tr-TR" dirty="0" smtClean="0"/>
              <a:t>Bilginin Saklanması</a:t>
            </a:r>
          </a:p>
          <a:p>
            <a:pPr algn="just">
              <a:lnSpc>
                <a:spcPct val="150000"/>
              </a:lnSpc>
              <a:buNone/>
            </a:pPr>
            <a:r>
              <a:rPr lang="tr-TR" dirty="0" smtClean="0"/>
              <a:t>	Bilgilerin </a:t>
            </a:r>
            <a:r>
              <a:rPr lang="tr-TR" dirty="0" smtClean="0"/>
              <a:t>kalıcı ya da geçici olarak saklandığı ortamlardır. </a:t>
            </a:r>
            <a:endParaRPr lang="tr-TR" dirty="0"/>
          </a:p>
        </p:txBody>
      </p:sp>
      <p:sp>
        <p:nvSpPr>
          <p:cNvPr id="4" name="Rectangle 13"/>
          <p:cNvSpPr>
            <a:spLocks noChangeArrowheads="1"/>
          </p:cNvSpPr>
          <p:nvPr/>
        </p:nvSpPr>
        <p:spPr bwMode="auto">
          <a:xfrm>
            <a:off x="1907704" y="3874790"/>
            <a:ext cx="2305050" cy="2938586"/>
          </a:xfrm>
          <a:prstGeom prst="rect">
            <a:avLst/>
          </a:prstGeom>
          <a:solidFill>
            <a:srgbClr val="FFCCFF"/>
          </a:solidFill>
          <a:ln w="9525">
            <a:solidFill>
              <a:schemeClr val="tx1"/>
            </a:solidFill>
            <a:miter lim="800000"/>
            <a:headEnd/>
            <a:tailEnd/>
          </a:ln>
          <a:effectLst/>
        </p:spPr>
        <p:txBody>
          <a:bodyPr anchorCtr="1"/>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150000"/>
              </a:lnSpc>
            </a:pPr>
            <a:r>
              <a:rPr lang="tr-TR" sz="1600" dirty="0">
                <a:solidFill>
                  <a:srgbClr val="0000FF"/>
                </a:solidFill>
              </a:rPr>
              <a:t>SABİT DİSK </a:t>
            </a:r>
            <a:r>
              <a:rPr lang="tr-TR" sz="800" dirty="0">
                <a:solidFill>
                  <a:srgbClr val="0000FF"/>
                </a:solidFill>
              </a:rPr>
              <a:t>(</a:t>
            </a:r>
            <a:r>
              <a:rPr lang="tr-TR" sz="800" dirty="0" err="1">
                <a:solidFill>
                  <a:srgbClr val="0000FF"/>
                </a:solidFill>
              </a:rPr>
              <a:t>Harddisk</a:t>
            </a:r>
            <a:r>
              <a:rPr lang="tr-TR" sz="800" dirty="0">
                <a:solidFill>
                  <a:srgbClr val="0000FF"/>
                </a:solidFill>
              </a:rPr>
              <a:t>)</a:t>
            </a:r>
            <a:r>
              <a:rPr lang="tr-TR" sz="1600" dirty="0">
                <a:solidFill>
                  <a:srgbClr val="0000FF"/>
                </a:solidFill>
              </a:rPr>
              <a:t> </a:t>
            </a:r>
            <a:br>
              <a:rPr lang="tr-TR" sz="1600" dirty="0">
                <a:solidFill>
                  <a:srgbClr val="0000FF"/>
                </a:solidFill>
              </a:rPr>
            </a:br>
            <a:r>
              <a:rPr lang="tr-TR" sz="1600" dirty="0"/>
              <a:t>Ucuz</a:t>
            </a:r>
            <a:br>
              <a:rPr lang="tr-TR" sz="1600" dirty="0"/>
            </a:br>
            <a:r>
              <a:rPr lang="tr-TR" sz="1600" dirty="0"/>
              <a:t>Yüksek Kapasite (TB)</a:t>
            </a:r>
            <a:br>
              <a:rPr lang="tr-TR" sz="1600" dirty="0"/>
            </a:br>
            <a:r>
              <a:rPr lang="tr-TR" sz="1600" dirty="0"/>
              <a:t>Kalıcı Depolama</a:t>
            </a:r>
            <a:br>
              <a:rPr lang="tr-TR" sz="1600" dirty="0"/>
            </a:br>
            <a:r>
              <a:rPr lang="tr-TR" sz="1600" dirty="0"/>
              <a:t>Yavaş (9 </a:t>
            </a:r>
            <a:r>
              <a:rPr lang="tr-TR" sz="1600" dirty="0" err="1"/>
              <a:t>ns</a:t>
            </a:r>
            <a:r>
              <a:rPr lang="tr-TR" sz="1600" dirty="0"/>
              <a:t>)</a:t>
            </a:r>
            <a:br>
              <a:rPr lang="tr-TR" sz="1600" dirty="0"/>
            </a:br>
            <a:r>
              <a:rPr lang="tr-TR" sz="1600" dirty="0"/>
              <a:t/>
            </a:r>
            <a:br>
              <a:rPr lang="tr-TR" sz="1600" dirty="0"/>
            </a:br>
            <a:r>
              <a:rPr lang="tr-TR" sz="1600" dirty="0"/>
              <a:t>Sanal Bellek burada tutulur</a:t>
            </a:r>
          </a:p>
        </p:txBody>
      </p:sp>
      <p:sp>
        <p:nvSpPr>
          <p:cNvPr id="5" name="Rectangle 14"/>
          <p:cNvSpPr>
            <a:spLocks noChangeArrowheads="1"/>
          </p:cNvSpPr>
          <p:nvPr/>
        </p:nvSpPr>
        <p:spPr bwMode="auto">
          <a:xfrm>
            <a:off x="4211166" y="3874790"/>
            <a:ext cx="2449513" cy="2938586"/>
          </a:xfrm>
          <a:prstGeom prst="rect">
            <a:avLst/>
          </a:prstGeom>
          <a:solidFill>
            <a:srgbClr val="FF99FF"/>
          </a:solidFill>
          <a:ln w="9525">
            <a:solidFill>
              <a:schemeClr val="tx1"/>
            </a:solidFill>
            <a:miter lim="800000"/>
            <a:headEnd/>
            <a:tailEnd/>
          </a:ln>
          <a:effectLst/>
        </p:spPr>
        <p:txBody>
          <a:bodyPr anchorCtr="1"/>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150000"/>
              </a:lnSpc>
            </a:pPr>
            <a:r>
              <a:rPr lang="tr-TR" sz="1600" dirty="0">
                <a:solidFill>
                  <a:srgbClr val="0000FF"/>
                </a:solidFill>
              </a:rPr>
              <a:t>ANA BELLEK(</a:t>
            </a:r>
            <a:r>
              <a:rPr lang="tr-TR" sz="1200" dirty="0">
                <a:solidFill>
                  <a:srgbClr val="0000FF"/>
                </a:solidFill>
              </a:rPr>
              <a:t>RAM</a:t>
            </a:r>
            <a:r>
              <a:rPr lang="tr-TR" sz="1600" dirty="0">
                <a:solidFill>
                  <a:srgbClr val="0000FF"/>
                </a:solidFill>
              </a:rPr>
              <a:t>)</a:t>
            </a:r>
            <a:br>
              <a:rPr lang="tr-TR" sz="1600" dirty="0">
                <a:solidFill>
                  <a:srgbClr val="0000FF"/>
                </a:solidFill>
              </a:rPr>
            </a:br>
            <a:r>
              <a:rPr lang="tr-TR" sz="1600" dirty="0"/>
              <a:t> Daha Pahalı</a:t>
            </a:r>
            <a:br>
              <a:rPr lang="tr-TR" sz="1600" dirty="0"/>
            </a:br>
            <a:r>
              <a:rPr lang="tr-TR" sz="1600" dirty="0"/>
              <a:t> Küçük Kapasite</a:t>
            </a:r>
            <a:br>
              <a:rPr lang="tr-TR" sz="1600" dirty="0"/>
            </a:br>
            <a:r>
              <a:rPr lang="tr-TR" sz="1600" dirty="0"/>
              <a:t>(1 GB) </a:t>
            </a:r>
            <a:br>
              <a:rPr lang="tr-TR" sz="1600" dirty="0"/>
            </a:br>
            <a:r>
              <a:rPr lang="tr-TR" sz="1600" dirty="0"/>
              <a:t>Geçici Depolama </a:t>
            </a:r>
            <a:br>
              <a:rPr lang="tr-TR" sz="1600" dirty="0"/>
            </a:br>
            <a:r>
              <a:rPr lang="tr-TR" sz="1600" dirty="0"/>
              <a:t> Hızlı (2,5 </a:t>
            </a:r>
            <a:r>
              <a:rPr lang="tr-TR" sz="1600" dirty="0" err="1"/>
              <a:t>ns</a:t>
            </a:r>
            <a:r>
              <a:rPr lang="tr-TR" sz="1600" dirty="0"/>
              <a:t>)</a:t>
            </a:r>
            <a:br>
              <a:rPr lang="tr-TR" sz="1600" dirty="0"/>
            </a:br>
            <a:endParaRPr lang="tr-TR" sz="1600" dirty="0">
              <a:solidFill>
                <a:srgbClr val="0000FF"/>
              </a:solidFill>
            </a:endParaRPr>
          </a:p>
        </p:txBody>
      </p:sp>
      <p:sp>
        <p:nvSpPr>
          <p:cNvPr id="6" name="Rectangle 15"/>
          <p:cNvSpPr>
            <a:spLocks noChangeArrowheads="1"/>
          </p:cNvSpPr>
          <p:nvPr/>
        </p:nvSpPr>
        <p:spPr bwMode="auto">
          <a:xfrm>
            <a:off x="6660679" y="3874790"/>
            <a:ext cx="2411412" cy="2938586"/>
          </a:xfrm>
          <a:prstGeom prst="rect">
            <a:avLst/>
          </a:prstGeom>
          <a:solidFill>
            <a:srgbClr val="FF00FF"/>
          </a:solidFill>
          <a:ln w="9525">
            <a:solidFill>
              <a:schemeClr val="tx1"/>
            </a:solidFill>
            <a:miter lim="800000"/>
            <a:headEnd/>
            <a:tailEnd/>
          </a:ln>
          <a:effectLst/>
        </p:spPr>
        <p:txBody>
          <a:bodyPr anchorCtr="1"/>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lnSpc>
                <a:spcPct val="150000"/>
              </a:lnSpc>
            </a:pPr>
            <a:r>
              <a:rPr lang="tr-TR" sz="1600">
                <a:solidFill>
                  <a:srgbClr val="0000FF"/>
                </a:solidFill>
              </a:rPr>
              <a:t>ÖN BELLEK (</a:t>
            </a:r>
            <a:r>
              <a:rPr lang="tr-TR" sz="1050">
                <a:solidFill>
                  <a:srgbClr val="0000FF"/>
                </a:solidFill>
              </a:rPr>
              <a:t>CACHE</a:t>
            </a:r>
            <a:r>
              <a:rPr lang="tr-TR" sz="1600">
                <a:solidFill>
                  <a:srgbClr val="0000FF"/>
                </a:solidFill>
              </a:rPr>
              <a:t>)</a:t>
            </a:r>
            <a:br>
              <a:rPr lang="tr-TR" sz="1600">
                <a:solidFill>
                  <a:srgbClr val="0000FF"/>
                </a:solidFill>
              </a:rPr>
            </a:br>
            <a:r>
              <a:rPr lang="tr-TR" sz="1600"/>
              <a:t> En Pahalı</a:t>
            </a:r>
            <a:br>
              <a:rPr lang="tr-TR" sz="1600"/>
            </a:br>
            <a:r>
              <a:rPr lang="tr-TR" sz="1600"/>
              <a:t> Çok Küçük Kapasite (2 MB)</a:t>
            </a:r>
            <a:br>
              <a:rPr lang="tr-TR" sz="1600"/>
            </a:br>
            <a:r>
              <a:rPr lang="tr-TR" sz="1600"/>
              <a:t>Geçici Depolama</a:t>
            </a:r>
            <a:br>
              <a:rPr lang="tr-TR" sz="1600"/>
            </a:br>
            <a:r>
              <a:rPr lang="tr-TR" sz="1600"/>
              <a:t> En Hızlı (0,3 ns)</a:t>
            </a:r>
            <a:br>
              <a:rPr lang="tr-TR" sz="1600"/>
            </a:br>
            <a:endParaRPr lang="tr-TR" sz="160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lgn="just">
              <a:lnSpc>
                <a:spcPct val="150000"/>
              </a:lnSpc>
            </a:pPr>
            <a:r>
              <a:rPr lang="tr-TR" dirty="0" smtClean="0"/>
              <a:t>Bilginin İşlenmesi</a:t>
            </a:r>
          </a:p>
          <a:p>
            <a:pPr algn="just">
              <a:lnSpc>
                <a:spcPct val="150000"/>
              </a:lnSpc>
              <a:buNone/>
            </a:pPr>
            <a:r>
              <a:rPr lang="tr-TR" dirty="0" smtClean="0"/>
              <a:t>	Merkezi </a:t>
            </a:r>
            <a:r>
              <a:rPr lang="tr-TR" dirty="0" smtClean="0"/>
              <a:t>İşlem Birimi (CPU): Bilgisayarın beynidir. Bilgisayar içindeki bütün işlemler CPU’da yapılır. Yani giriş biriminden girilen veriler CPU içinde işlenir ve Çıkış birimine aktarılır.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Bilginin Çıkışı</a:t>
            </a:r>
          </a:p>
          <a:p>
            <a:pPr algn="just">
              <a:lnSpc>
                <a:spcPct val="150000"/>
              </a:lnSpc>
              <a:buNone/>
            </a:pPr>
            <a:r>
              <a:rPr lang="tr-TR" dirty="0" smtClean="0"/>
              <a:t>	Bilgisayar </a:t>
            </a:r>
            <a:r>
              <a:rPr lang="tr-TR" dirty="0" smtClean="0"/>
              <a:t>ortamında işlenen verilerin dış ortama aktarılmasını sağlayan birimlerdir. </a:t>
            </a:r>
            <a:endParaRPr lang="tr-TR" dirty="0"/>
          </a:p>
        </p:txBody>
      </p:sp>
      <p:pic>
        <p:nvPicPr>
          <p:cNvPr id="4" name="3 Resim"/>
          <p:cNvPicPr/>
          <p:nvPr/>
        </p:nvPicPr>
        <p:blipFill>
          <a:blip r:embed="rId2" cstate="print"/>
          <a:srcRect l="5080"/>
          <a:stretch>
            <a:fillRect/>
          </a:stretch>
        </p:blipFill>
        <p:spPr bwMode="auto">
          <a:xfrm>
            <a:off x="6516216" y="4005064"/>
            <a:ext cx="2368162" cy="2662176"/>
          </a:xfrm>
          <a:prstGeom prst="rect">
            <a:avLst/>
          </a:prstGeom>
          <a:noFill/>
          <a:ln w="9525">
            <a:solidFill>
              <a:schemeClr val="tx1">
                <a:lumMod val="50000"/>
                <a:lumOff val="50000"/>
              </a:schemeClr>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HARF VE KARAKTERLERİN İŞLENMESİ</a:t>
            </a:r>
            <a:endParaRPr lang="tr-TR" sz="3200" dirty="0"/>
          </a:p>
        </p:txBody>
      </p:sp>
      <p:sp>
        <p:nvSpPr>
          <p:cNvPr id="3" name="2 İçerik Yer Tutucusu"/>
          <p:cNvSpPr>
            <a:spLocks noGrp="1"/>
          </p:cNvSpPr>
          <p:nvPr>
            <p:ph idx="1"/>
          </p:nvPr>
        </p:nvSpPr>
        <p:spPr/>
        <p:txBody>
          <a:bodyPr>
            <a:normAutofit fontScale="85000" lnSpcReduction="10000"/>
          </a:bodyPr>
          <a:lstStyle/>
          <a:p>
            <a:pPr algn="just">
              <a:lnSpc>
                <a:spcPct val="150000"/>
              </a:lnSpc>
            </a:pPr>
            <a:r>
              <a:rPr lang="tr-TR" dirty="0" smtClean="0"/>
              <a:t>Harf ve karakterlerin işlenmesi için, bilgisayar dünyasında standart olarak kabul edilen her bir karaktere karşılık gelen sayısal değerlerin yer aldığı ASCII ( Amerikan Standart </a:t>
            </a:r>
            <a:r>
              <a:rPr lang="tr-TR" dirty="0" err="1" smtClean="0"/>
              <a:t>code</a:t>
            </a:r>
            <a:r>
              <a:rPr lang="tr-TR" dirty="0" smtClean="0"/>
              <a:t> </a:t>
            </a:r>
            <a:r>
              <a:rPr lang="tr-TR" dirty="0" err="1" smtClean="0"/>
              <a:t>for</a:t>
            </a:r>
            <a:r>
              <a:rPr lang="tr-TR" dirty="0" smtClean="0"/>
              <a:t> </a:t>
            </a:r>
            <a:r>
              <a:rPr lang="tr-TR" dirty="0" err="1" smtClean="0"/>
              <a:t>information</a:t>
            </a:r>
            <a:r>
              <a:rPr lang="tr-TR" dirty="0" smtClean="0"/>
              <a:t> </a:t>
            </a:r>
            <a:r>
              <a:rPr lang="tr-TR" dirty="0" err="1" smtClean="0"/>
              <a:t>Interchange</a:t>
            </a:r>
            <a:r>
              <a:rPr lang="tr-TR" dirty="0" smtClean="0"/>
              <a:t> ) isminde karakter tablosu kullanılır.</a:t>
            </a:r>
          </a:p>
          <a:p>
            <a:pPr algn="just">
              <a:lnSpc>
                <a:spcPct val="150000"/>
              </a:lnSpc>
            </a:pPr>
            <a:r>
              <a:rPr lang="tr-TR" dirty="0" smtClean="0"/>
              <a:t>Bu tablo 1963 yılında ANSI tarafından </a:t>
            </a:r>
            <a:r>
              <a:rPr lang="tr-TR" dirty="0" smtClean="0"/>
              <a:t>geliştirilmiştir.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TotalTime>
  <Words>186</Words>
  <Application>Microsoft Office PowerPoint</Application>
  <PresentationFormat>Ekran Gösterisi (4:3)</PresentationFormat>
  <Paragraphs>28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BİLGİSAYAR DONANIMI DERSİ (3.HAFTA)</vt:lpstr>
      <vt:lpstr>BİT VE BYTE KAVRAMLARI</vt:lpstr>
      <vt:lpstr>Slayt 3</vt:lpstr>
      <vt:lpstr>BİLGİSAYARIN ÇALIŞMA MANTIĞI</vt:lpstr>
      <vt:lpstr>Slayt 5</vt:lpstr>
      <vt:lpstr>Slayt 6</vt:lpstr>
      <vt:lpstr>Slayt 7</vt:lpstr>
      <vt:lpstr>Slayt 8</vt:lpstr>
      <vt:lpstr>HARF VE KARAKTERLERİN İŞLENMESİ</vt:lpstr>
      <vt:lpstr>Slayt 10</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(3.HAFTA)</dc:title>
  <dc:creator>ayata</dc:creator>
  <cp:lastModifiedBy>ayata</cp:lastModifiedBy>
  <cp:revision>7</cp:revision>
  <dcterms:created xsi:type="dcterms:W3CDTF">2016-10-06T07:06:18Z</dcterms:created>
  <dcterms:modified xsi:type="dcterms:W3CDTF">2016-10-06T08:10:47Z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DA9139D0-7304-4452-BFE4-F32D542D271C</vt:lpwstr>
  </property>
  <property fmtid="{D5CDD505-2E9C-101B-9397-08002B2CF9AE}" pid="3" name="ArticulatePath">
    <vt:lpwstr>Sunu1</vt:lpwstr>
  </property>
</Properties>
</file>