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18AFDC-2802-4A0F-9625-758646D25C40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EA7269-6FC6-4E5F-A920-992AB8967893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955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b="1" cap="small" dirty="0"/>
              <a:t>AMAÇ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	TCP/IP başvuru modelini ve katmanlarını öğrenebilmek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b="1" cap="small" dirty="0"/>
              <a:t>ARAŞTIRMA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b="1" cap="small" dirty="0"/>
              <a:t>	</a:t>
            </a:r>
            <a:r>
              <a:rPr lang="tr-TR" dirty="0"/>
              <a:t>TCP/IP başvuru modeli hakkında bilgi toplayınız.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AĞ TOPOLOJİLERİ DERSİ </a:t>
            </a:r>
            <a:r>
              <a:rPr lang="tr-TR" sz="2000" dirty="0" smtClean="0"/>
              <a:t>(6</a:t>
            </a:r>
            <a:r>
              <a:rPr lang="tr-TR" sz="2000" dirty="0" smtClean="0"/>
              <a:t>.</a:t>
            </a:r>
            <a:r>
              <a:rPr lang="tr-TR" sz="2000" dirty="0" smtClean="0"/>
              <a:t> </a:t>
            </a:r>
            <a:r>
              <a:rPr lang="tr-TR" sz="2000" dirty="0" smtClean="0"/>
              <a:t>HAFTA)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95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tr-TR" sz="2300" dirty="0"/>
              <a:t>Taşıma katmanında TCP ve UDP protokolleri çalışmaktadır</a:t>
            </a:r>
            <a:r>
              <a:rPr lang="tr-TR" sz="2300" dirty="0" smtClean="0"/>
              <a:t>.</a:t>
            </a:r>
          </a:p>
          <a:p>
            <a:pPr marL="82296" indent="0">
              <a:buNone/>
            </a:pPr>
            <a:r>
              <a:rPr lang="tr-TR" sz="2300" b="1" dirty="0"/>
              <a:t>TCP Protokolü:</a:t>
            </a:r>
            <a:endParaRPr lang="tr-TR" sz="2300" dirty="0"/>
          </a:p>
          <a:p>
            <a:pPr lvl="0"/>
            <a:r>
              <a:rPr lang="tr-TR" sz="2300" dirty="0"/>
              <a:t>Connection –</a:t>
            </a:r>
            <a:r>
              <a:rPr lang="tr-TR" sz="2300" dirty="0" err="1"/>
              <a:t>oriented</a:t>
            </a:r>
            <a:r>
              <a:rPr lang="tr-TR" sz="2300" dirty="0"/>
              <a:t> çalışan bir taşıma katmanı protokolüdür.</a:t>
            </a:r>
          </a:p>
          <a:p>
            <a:pPr lvl="0"/>
            <a:r>
              <a:rPr lang="tr-TR" sz="2300" dirty="0"/>
              <a:t>Verilere sıra numarası ekler.</a:t>
            </a:r>
          </a:p>
          <a:p>
            <a:pPr lvl="0"/>
            <a:r>
              <a:rPr lang="tr-TR" sz="2300" dirty="0"/>
              <a:t>Verileri parçalara ayrılıp yollanmasını sağlar.</a:t>
            </a:r>
          </a:p>
          <a:p>
            <a:pPr lvl="0"/>
            <a:r>
              <a:rPr lang="tr-TR" sz="2300" dirty="0"/>
              <a:t>Güvenilirdir. Kaybolan veri tekrar yollanır.</a:t>
            </a:r>
          </a:p>
          <a:p>
            <a:pPr lvl="0"/>
            <a:r>
              <a:rPr lang="tr-TR" sz="2300" dirty="0"/>
              <a:t>Akış kontrolü vardır.</a:t>
            </a:r>
          </a:p>
          <a:p>
            <a:pPr lvl="0"/>
            <a:r>
              <a:rPr lang="tr-TR" sz="2300" dirty="0"/>
              <a:t>Full </a:t>
            </a:r>
            <a:r>
              <a:rPr lang="tr-TR" sz="2300" dirty="0" err="1"/>
              <a:t>dublextir</a:t>
            </a:r>
            <a:r>
              <a:rPr lang="tr-TR" sz="2300" dirty="0"/>
              <a:t>.</a:t>
            </a:r>
          </a:p>
          <a:p>
            <a:pPr lvl="0"/>
            <a:r>
              <a:rPr lang="tr-TR" sz="2300" dirty="0"/>
              <a:t>Paket içi hata kontrolünün yapıldığı bölümdür.</a:t>
            </a:r>
          </a:p>
          <a:p>
            <a:pPr lvl="0"/>
            <a:r>
              <a:rPr lang="tr-TR" sz="2300" dirty="0"/>
              <a:t>Hedefin port adresini içeren kısımdır.</a:t>
            </a:r>
          </a:p>
          <a:p>
            <a:pPr lvl="0"/>
            <a:r>
              <a:rPr lang="tr-TR" sz="2300" dirty="0"/>
              <a:t>Kaynağın port adresini içeren kısımdır.</a:t>
            </a:r>
          </a:p>
          <a:p>
            <a:pPr marL="82296" indent="0">
              <a:buNone/>
            </a:pP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409573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b="1" dirty="0"/>
              <a:t>UDP protokolü:</a:t>
            </a:r>
            <a:endParaRPr lang="tr-TR" dirty="0"/>
          </a:p>
          <a:p>
            <a:pPr lvl="0"/>
            <a:r>
              <a:rPr lang="tr-TR" dirty="0" err="1"/>
              <a:t>Connectionless’tır</a:t>
            </a:r>
            <a:r>
              <a:rPr lang="tr-TR" dirty="0"/>
              <a:t>. İletişim sırasında bağlantı oluşturmaz.</a:t>
            </a:r>
          </a:p>
          <a:p>
            <a:pPr lvl="0"/>
            <a:r>
              <a:rPr lang="tr-TR" dirty="0"/>
              <a:t>Hata denetimi yoktur.</a:t>
            </a:r>
          </a:p>
          <a:p>
            <a:pPr lvl="0"/>
            <a:r>
              <a:rPr lang="tr-TR" dirty="0"/>
              <a:t>Veri aktarımı hızlıdır.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06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60000"/>
              </a:lnSpc>
            </a:pPr>
            <a:r>
              <a:rPr lang="tr-TR" b="1" dirty="0"/>
              <a:t>İnternet (Internet) Katmanı</a:t>
            </a:r>
            <a:endParaRPr lang="tr-TR" dirty="0"/>
          </a:p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Bu katmanda hedef veya kaynak IP adresleri veriye eklenerek verinin hangi bilgisayara gönderileceği belirlenir ve gönderilen paket Veri Bloğu (</a:t>
            </a:r>
            <a:r>
              <a:rPr lang="tr-TR" dirty="0" err="1"/>
              <a:t>Datagram</a:t>
            </a:r>
            <a:r>
              <a:rPr lang="tr-TR" dirty="0"/>
              <a:t>) halini </a:t>
            </a:r>
            <a:r>
              <a:rPr lang="tr-TR" dirty="0" smtClean="0"/>
              <a:t>alır.</a:t>
            </a:r>
          </a:p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Bu katmanın görevleri;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Paketlerin oluşturulması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Paketlerin yönlendirilmesi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Ortamdaki tıkanıklığın giderilmesi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Veri için en iyi yolun belirlenmesi</a:t>
            </a:r>
          </a:p>
          <a:p>
            <a:pPr marL="82296" indent="0" algn="just">
              <a:lnSpc>
                <a:spcPct val="16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676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tr-TR" b="1" dirty="0"/>
              <a:t>Ağ </a:t>
            </a:r>
            <a:r>
              <a:rPr lang="tr-TR" b="1" dirty="0" err="1"/>
              <a:t>Arayüzü</a:t>
            </a:r>
            <a:r>
              <a:rPr lang="tr-TR" b="1" dirty="0"/>
              <a:t> (Network </a:t>
            </a:r>
            <a:r>
              <a:rPr lang="tr-TR" b="1" dirty="0" err="1"/>
              <a:t>Interface</a:t>
            </a:r>
            <a:r>
              <a:rPr lang="tr-TR" b="1" dirty="0"/>
              <a:t>) Katmanı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Bu katmanda verinin kablo üzerinde alacağı yapıyı tanımlayarak bir ve sıfırların fiziksel olarak görüntülenmesi sağlanır. Bu katmanın amacı düğüm ile ağ arasında gönderilecek paketler için bağlantının kurulmasını sağlamaktır.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7229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TCP/IP VE OSI MODELİNİN KARŞILAŞTIRILMASI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OSI ve TCP/IP arasındaki benzerlikler;</a:t>
            </a:r>
          </a:p>
          <a:p>
            <a:pPr lvl="0" algn="just">
              <a:lnSpc>
                <a:spcPct val="160000"/>
              </a:lnSpc>
            </a:pPr>
            <a:r>
              <a:rPr lang="tr-TR" dirty="0" err="1"/>
              <a:t>İkiside</a:t>
            </a:r>
            <a:r>
              <a:rPr lang="tr-TR" dirty="0"/>
              <a:t> katmanlı yapıdadır.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İkisinde de Uygulama katmanı vardır ama içerikleri farklıdır.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İkisinde de taşıma ve ağ katmanı vardır.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İkisinde de anahtarlamalı teknolojiye sahiptir. Yani paketler aynı hedefe birden fazla yol kullanarak gidebilirler.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Bağlantı ve üzerindeki katmanlar uçtan uca bağlantı sağlayabilir.</a:t>
            </a:r>
          </a:p>
          <a:p>
            <a:pPr marL="82296" indent="0" algn="just">
              <a:lnSpc>
                <a:spcPct val="16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525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5304656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70000"/>
              </a:lnSpc>
              <a:buNone/>
            </a:pPr>
            <a:r>
              <a:rPr lang="tr-TR" sz="1700" dirty="0"/>
              <a:t>OSI ve TCP/IP arasındaki farklılıklar;</a:t>
            </a:r>
          </a:p>
          <a:p>
            <a:pPr lvl="0" algn="just">
              <a:lnSpc>
                <a:spcPct val="170000"/>
              </a:lnSpc>
            </a:pPr>
            <a:r>
              <a:rPr lang="tr-TR" sz="1700" dirty="0"/>
              <a:t>OSI daha çok iletişimde standardı belirlerken, TCP/IP uygulamaya yöneliktir.</a:t>
            </a:r>
          </a:p>
          <a:p>
            <a:pPr lvl="0" algn="just">
              <a:lnSpc>
                <a:spcPct val="170000"/>
              </a:lnSpc>
            </a:pPr>
            <a:r>
              <a:rPr lang="tr-TR" sz="1700" dirty="0"/>
              <a:t>TCP/IP ve ilgili protokolleri hızla gelişmektedir.</a:t>
            </a:r>
          </a:p>
          <a:p>
            <a:pPr lvl="0" algn="just">
              <a:lnSpc>
                <a:spcPct val="170000"/>
              </a:lnSpc>
            </a:pPr>
            <a:r>
              <a:rPr lang="tr-TR" sz="1700" dirty="0"/>
              <a:t>TCP/IP daha az katmana sahip olduğundan daha basit görünür.</a:t>
            </a:r>
          </a:p>
          <a:p>
            <a:pPr lvl="0" algn="just">
              <a:lnSpc>
                <a:spcPct val="170000"/>
              </a:lnSpc>
            </a:pPr>
            <a:r>
              <a:rPr lang="tr-TR" sz="1700" dirty="0"/>
              <a:t>TCP/IP denenmiş ve beğenilmiş bir modeldir. Çünkü internet bu modelle kurulmuştur.</a:t>
            </a:r>
          </a:p>
          <a:p>
            <a:pPr lvl="0" algn="just">
              <a:lnSpc>
                <a:spcPct val="170000"/>
              </a:lnSpc>
            </a:pPr>
            <a:r>
              <a:rPr lang="tr-TR" sz="1700" dirty="0"/>
              <a:t>OSI servis, </a:t>
            </a:r>
            <a:r>
              <a:rPr lang="tr-TR" sz="1700" dirty="0" err="1"/>
              <a:t>arayüz</a:t>
            </a:r>
            <a:r>
              <a:rPr lang="tr-TR" sz="1700" dirty="0"/>
              <a:t> ve protokol kavramlarını kesin bir şekilde ayırır. TCP/IP de böyle bir ayrım yoktur.</a:t>
            </a:r>
          </a:p>
          <a:p>
            <a:pPr lvl="0" algn="just">
              <a:lnSpc>
                <a:spcPct val="170000"/>
              </a:lnSpc>
            </a:pPr>
            <a:r>
              <a:rPr lang="tr-TR" sz="1700" dirty="0"/>
              <a:t>TCP/IP sunum ve oturum katmanlarını beraber uygulama katmanından bulundurur.</a:t>
            </a:r>
          </a:p>
          <a:p>
            <a:pPr lvl="0" algn="just">
              <a:lnSpc>
                <a:spcPct val="170000"/>
              </a:lnSpc>
            </a:pPr>
            <a:r>
              <a:rPr lang="tr-TR" sz="1700" dirty="0"/>
              <a:t>TCP/IP veri hattı ve fiziksel katmanlarını beraber ağ erişim katmanında bulundurur. </a:t>
            </a:r>
          </a:p>
          <a:p>
            <a:pPr marL="82296" indent="0" algn="just">
              <a:lnSpc>
                <a:spcPct val="170000"/>
              </a:lnSpc>
              <a:buNone/>
            </a:pPr>
            <a:endParaRPr lang="tr-TR" sz="1700" dirty="0"/>
          </a:p>
        </p:txBody>
      </p:sp>
    </p:spTree>
    <p:extLst>
      <p:ext uri="{BB962C8B-B14F-4D97-AF65-F5344CB8AC3E}">
        <p14:creationId xmlns:p14="http://schemas.microsoft.com/office/powerpoint/2010/main" val="3759677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08720"/>
            <a:ext cx="7272808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69331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67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TCP/IP BAŞVURU MODELİ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Tasarlanışının nedeni ise nükleer savaş dâhil her türlü şartta sürekli ayakta durabilen bir ağ yapısının </a:t>
            </a:r>
            <a:r>
              <a:rPr lang="tr-TR" dirty="0" smtClean="0"/>
              <a:t>istenmesiydi.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1978 – 1979’lu yıllarda TCP/IP protokol kümesi büyük ölçüde tamamlanmış ve </a:t>
            </a:r>
            <a:r>
              <a:rPr lang="tr-TR" b="1" dirty="0"/>
              <a:t>ARPANET</a:t>
            </a:r>
            <a:r>
              <a:rPr lang="tr-TR" dirty="0"/>
              <a:t> üzerinde kullanılmaya başlanmıştır.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830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just">
              <a:lnSpc>
                <a:spcPct val="160000"/>
              </a:lnSpc>
              <a:buNone/>
            </a:pPr>
            <a:r>
              <a:rPr lang="tr-TR" dirty="0"/>
              <a:t>Kullanım olarak iki katmanlı bir haberleşme protokolüdür.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Üst katman TCP (Transfer Control Protocol) verinin iletimden önce paketlere ayrılmasını ve alıcıda bu paketlerin yeniden düzgün bir şekilde birleştirilmesini sağlar.</a:t>
            </a:r>
          </a:p>
          <a:p>
            <a:pPr lvl="0" algn="just">
              <a:lnSpc>
                <a:spcPct val="160000"/>
              </a:lnSpc>
            </a:pPr>
            <a:r>
              <a:rPr lang="tr-TR" dirty="0"/>
              <a:t>Alt katman IP ( Internet Protocol) iletilen paketlerin istenilen ağ adresine yönlendirilmesini sağlar.</a:t>
            </a:r>
          </a:p>
          <a:p>
            <a:pPr marL="82296" indent="0" algn="just">
              <a:lnSpc>
                <a:spcPct val="16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119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http://bidb.itu.edu.tr/images1/sr/1074_0001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48680"/>
            <a:ext cx="7416824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5092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TCP/IP MODELİ KATMANLARI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lnSpc>
                <a:spcPct val="160000"/>
              </a:lnSpc>
              <a:buNone/>
            </a:pPr>
            <a:r>
              <a:rPr lang="tr-TR" sz="2400" dirty="0"/>
              <a:t>TCP/IP'de, yollanan veriler katmanlara göre paketlenerek yollanır ve alıcıda bu paketler teker teker açılıp veri ulaştırılır. Her katmanda yollanan verinin türüne göre (e-posta, dosya aktarımı) belirli protokoller görev yapar. </a:t>
            </a:r>
            <a:endParaRPr lang="tr-TR" sz="2400" dirty="0" smtClean="0"/>
          </a:p>
          <a:p>
            <a:pPr marL="82296" indent="0" algn="just">
              <a:lnSpc>
                <a:spcPct val="160000"/>
              </a:lnSpc>
              <a:buNone/>
            </a:pPr>
            <a:endParaRPr lang="tr-TR" sz="2400" dirty="0"/>
          </a:p>
        </p:txBody>
      </p:sp>
      <p:pic>
        <p:nvPicPr>
          <p:cNvPr id="4" name="Resim 3" descr="tcp-ip-encapsulati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861048"/>
            <a:ext cx="4032448" cy="2924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028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 marL="82296" indent="0">
              <a:buNone/>
            </a:pPr>
            <a:r>
              <a:rPr lang="tr-TR" dirty="0" smtClean="0"/>
              <a:t>Veri iletişimi</a:t>
            </a:r>
            <a:endParaRPr lang="tr-TR" dirty="0"/>
          </a:p>
        </p:txBody>
      </p:sp>
      <p:pic>
        <p:nvPicPr>
          <p:cNvPr id="5" name="Resi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6843782" cy="58210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7180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tr-TR" b="1" dirty="0"/>
              <a:t>Uygulama (Application) Katmanı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Bu katmanda veriyi göndermek isteyen uygulama ve kullandığı dosya biçimi bulunarak gönderilen verinin  türüne göre  farklı protokoller çalıştırılır (HTTP,  SMTP, FTP, Telnet, vs.) ve  programlarla Taşıma protokollerinin haberleşmesi sağlanır.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251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just">
              <a:lnSpc>
                <a:spcPct val="170000"/>
              </a:lnSpc>
              <a:buNone/>
            </a:pPr>
            <a:r>
              <a:rPr lang="tr-TR" dirty="0"/>
              <a:t>Uygulama katmanında kullanılan bazı temel protokoller: </a:t>
            </a:r>
          </a:p>
          <a:p>
            <a:pPr lvl="0" algn="just">
              <a:lnSpc>
                <a:spcPct val="170000"/>
              </a:lnSpc>
            </a:pPr>
            <a:r>
              <a:rPr lang="tr-TR" dirty="0"/>
              <a:t>Dosya Transfer Protokolü (FTP-File Transfer Protocol) </a:t>
            </a:r>
          </a:p>
          <a:p>
            <a:pPr lvl="0" algn="just">
              <a:lnSpc>
                <a:spcPct val="170000"/>
              </a:lnSpc>
            </a:pPr>
            <a:r>
              <a:rPr lang="tr-TR" dirty="0" err="1"/>
              <a:t>Hiper</a:t>
            </a:r>
            <a:r>
              <a:rPr lang="tr-TR" dirty="0"/>
              <a:t> Yazı Transfer Protokolü (HTTP-</a:t>
            </a:r>
            <a:r>
              <a:rPr lang="tr-TR" dirty="0" err="1"/>
              <a:t>Hypertext</a:t>
            </a:r>
            <a:r>
              <a:rPr lang="tr-TR" dirty="0"/>
              <a:t> Transfer Protocol) </a:t>
            </a:r>
          </a:p>
          <a:p>
            <a:pPr lvl="0" algn="just">
              <a:lnSpc>
                <a:spcPct val="170000"/>
              </a:lnSpc>
            </a:pPr>
            <a:r>
              <a:rPr lang="tr-TR" dirty="0"/>
              <a:t>Basit Posta Transfer Protokolü (SMTP-Simple Mail Transfer Protocol) </a:t>
            </a:r>
          </a:p>
          <a:p>
            <a:pPr lvl="0" algn="just">
              <a:lnSpc>
                <a:spcPct val="170000"/>
              </a:lnSpc>
            </a:pPr>
            <a:r>
              <a:rPr lang="tr-TR" dirty="0"/>
              <a:t>Alan İsim Sistemi (DNS-Domain Name </a:t>
            </a:r>
            <a:r>
              <a:rPr lang="tr-TR" dirty="0" err="1"/>
              <a:t>System</a:t>
            </a:r>
            <a:r>
              <a:rPr lang="tr-TR" dirty="0"/>
              <a:t>) </a:t>
            </a:r>
          </a:p>
          <a:p>
            <a:pPr lvl="0" algn="just">
              <a:lnSpc>
                <a:spcPct val="170000"/>
              </a:lnSpc>
            </a:pPr>
            <a:r>
              <a:rPr lang="tr-TR" dirty="0"/>
              <a:t>Sıradan Dosya Transfer Protokolü (TFTP) </a:t>
            </a:r>
          </a:p>
          <a:p>
            <a:pPr marL="82296" indent="0" algn="just">
              <a:lnSpc>
                <a:spcPct val="17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182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70000"/>
              </a:lnSpc>
            </a:pPr>
            <a:r>
              <a:rPr lang="tr-TR" sz="2100" b="1" dirty="0"/>
              <a:t>Taşıma/Ulaşım (Transport) </a:t>
            </a:r>
            <a:r>
              <a:rPr lang="tr-TR" sz="2100" b="1" dirty="0" smtClean="0"/>
              <a:t>Katmanı</a:t>
            </a:r>
          </a:p>
          <a:p>
            <a:pPr marL="82296" indent="0" algn="just">
              <a:lnSpc>
                <a:spcPct val="170000"/>
              </a:lnSpc>
              <a:buNone/>
            </a:pPr>
            <a:r>
              <a:rPr lang="tr-TR" sz="2100" dirty="0" smtClean="0"/>
              <a:t>Bu </a:t>
            </a:r>
            <a:r>
              <a:rPr lang="tr-TR" sz="2100" dirty="0"/>
              <a:t>katmanın özellikleri;</a:t>
            </a:r>
          </a:p>
          <a:p>
            <a:pPr lvl="0" algn="just">
              <a:lnSpc>
                <a:spcPct val="170000"/>
              </a:lnSpc>
            </a:pPr>
            <a:r>
              <a:rPr lang="tr-TR" sz="2100" dirty="0"/>
              <a:t>Aynı anda birden fazla makineyle iletişim kurulabilir.</a:t>
            </a:r>
          </a:p>
          <a:p>
            <a:pPr lvl="0" algn="just">
              <a:lnSpc>
                <a:spcPct val="170000"/>
              </a:lnSpc>
            </a:pPr>
            <a:r>
              <a:rPr lang="tr-TR" sz="2100" dirty="0"/>
              <a:t>Veriler parçalara bölünebilir.</a:t>
            </a:r>
          </a:p>
          <a:p>
            <a:pPr lvl="0" algn="just">
              <a:lnSpc>
                <a:spcPct val="170000"/>
              </a:lnSpc>
            </a:pPr>
            <a:r>
              <a:rPr lang="tr-TR" sz="2100" dirty="0"/>
              <a:t>Akış kontrolü vardır.</a:t>
            </a:r>
          </a:p>
          <a:p>
            <a:pPr lvl="0" algn="just">
              <a:lnSpc>
                <a:spcPct val="170000"/>
              </a:lnSpc>
            </a:pPr>
            <a:r>
              <a:rPr lang="tr-TR" sz="2100" dirty="0"/>
              <a:t>Güvenilirdir.</a:t>
            </a:r>
          </a:p>
          <a:p>
            <a:pPr lvl="0" algn="just">
              <a:lnSpc>
                <a:spcPct val="170000"/>
              </a:lnSpc>
            </a:pPr>
            <a:r>
              <a:rPr lang="tr-TR" sz="2100" dirty="0"/>
              <a:t>Veri paketleri üzerinde kimlik bilgileri burada yerleştirilir ve çözülür.</a:t>
            </a:r>
          </a:p>
          <a:p>
            <a:pPr algn="just">
              <a:lnSpc>
                <a:spcPct val="170000"/>
              </a:lnSpc>
            </a:pPr>
            <a:r>
              <a:rPr lang="tr-TR" sz="2100" dirty="0"/>
              <a:t>Connection-</a:t>
            </a:r>
            <a:r>
              <a:rPr lang="tr-TR" sz="2100" dirty="0" err="1"/>
              <a:t>oriented</a:t>
            </a:r>
            <a:r>
              <a:rPr lang="tr-TR" sz="2100" dirty="0"/>
              <a:t>: Bağlantı temelli anlamına gelmektedir. </a:t>
            </a:r>
          </a:p>
        </p:txBody>
      </p:sp>
    </p:spTree>
    <p:extLst>
      <p:ext uri="{BB962C8B-B14F-4D97-AF65-F5344CB8AC3E}">
        <p14:creationId xmlns:p14="http://schemas.microsoft.com/office/powerpoint/2010/main" val="333021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521</Words>
  <Application>Microsoft Office PowerPoint</Application>
  <PresentationFormat>Ekran Gösterisi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Gündönümü</vt:lpstr>
      <vt:lpstr>AĞ TOPOLOJİLERİ DERSİ (6. HAFTA)</vt:lpstr>
      <vt:lpstr>TCP/IP BAŞVURU MODELİ</vt:lpstr>
      <vt:lpstr>PowerPoint Sunusu</vt:lpstr>
      <vt:lpstr>PowerPoint Sunusu</vt:lpstr>
      <vt:lpstr>TCP/IP MODELİ KATMANLARI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TCP/IP VE OSI MODELİNİN KARŞILAŞTIRILMASI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 TOPOLOJİLERİ DERSİ (6. HAFTA)</dc:title>
  <dc:creator>MelihKadir</dc:creator>
  <cp:lastModifiedBy>MelihKadir</cp:lastModifiedBy>
  <cp:revision>5</cp:revision>
  <dcterms:created xsi:type="dcterms:W3CDTF">2016-10-02T08:51:37Z</dcterms:created>
  <dcterms:modified xsi:type="dcterms:W3CDTF">2016-10-02T09:35:04Z</dcterms:modified>
</cp:coreProperties>
</file>