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96" y="-7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04C5DF9A-3E4A-4C46-A9C3-ECF1275D5833}" type="datetimeFigureOut">
              <a:rPr lang="tr-TR" smtClean="0"/>
              <a:t>07.10.2016</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391DD7EE-5230-4A2C-8E98-892E3C8D24F8}"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04C5DF9A-3E4A-4C46-A9C3-ECF1275D5833}" type="datetimeFigureOut">
              <a:rPr lang="tr-TR" smtClean="0"/>
              <a:t>07.10.2016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391DD7EE-5230-4A2C-8E98-892E3C8D24F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04C5DF9A-3E4A-4C46-A9C3-ECF1275D5833}" type="datetimeFigureOut">
              <a:rPr lang="tr-TR" smtClean="0"/>
              <a:t>07.10.2016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391DD7EE-5230-4A2C-8E98-892E3C8D24F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04C5DF9A-3E4A-4C46-A9C3-ECF1275D5833}" type="datetimeFigureOut">
              <a:rPr lang="tr-TR" smtClean="0"/>
              <a:t>07.10.2016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391DD7EE-5230-4A2C-8E98-892E3C8D24F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04C5DF9A-3E4A-4C46-A9C3-ECF1275D5833}" type="datetimeFigureOut">
              <a:rPr lang="tr-TR" smtClean="0"/>
              <a:t>07.10.2016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391DD7EE-5230-4A2C-8E98-892E3C8D24F8}"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04C5DF9A-3E4A-4C46-A9C3-ECF1275D5833}" type="datetimeFigureOut">
              <a:rPr lang="tr-TR" smtClean="0"/>
              <a:t>07.10.2016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391DD7EE-5230-4A2C-8E98-892E3C8D24F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04C5DF9A-3E4A-4C46-A9C3-ECF1275D5833}" type="datetimeFigureOut">
              <a:rPr lang="tr-TR" smtClean="0"/>
              <a:t>07.10.2016</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391DD7EE-5230-4A2C-8E98-892E3C8D24F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04C5DF9A-3E4A-4C46-A9C3-ECF1275D5833}" type="datetimeFigureOut">
              <a:rPr lang="tr-TR" smtClean="0"/>
              <a:t>07.10.2016</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391DD7EE-5230-4A2C-8E98-892E3C8D24F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04C5DF9A-3E4A-4C46-A9C3-ECF1275D5833}" type="datetimeFigureOut">
              <a:rPr lang="tr-TR" smtClean="0"/>
              <a:t>07.10.2016</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391DD7EE-5230-4A2C-8E98-892E3C8D24F8}"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04C5DF9A-3E4A-4C46-A9C3-ECF1275D5833}" type="datetimeFigureOut">
              <a:rPr lang="tr-TR" smtClean="0"/>
              <a:t>07.10.2016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391DD7EE-5230-4A2C-8E98-892E3C8D24F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04C5DF9A-3E4A-4C46-A9C3-ECF1275D5833}" type="datetimeFigureOut">
              <a:rPr lang="tr-TR" smtClean="0"/>
              <a:t>07.10.2016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391DD7EE-5230-4A2C-8E98-892E3C8D24F8}"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4C5DF9A-3E4A-4C46-A9C3-ECF1275D5833}" type="datetimeFigureOut">
              <a:rPr lang="tr-TR" smtClean="0"/>
              <a:t>07.10.2016</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91DD7EE-5230-4A2C-8E98-892E3C8D24F8}"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432560" y="1850064"/>
            <a:ext cx="7406640" cy="3883192"/>
          </a:xfrm>
        </p:spPr>
        <p:txBody>
          <a:bodyPr/>
          <a:lstStyle/>
          <a:p>
            <a:pPr algn="just">
              <a:lnSpc>
                <a:spcPct val="150000"/>
              </a:lnSpc>
            </a:pPr>
            <a:r>
              <a:rPr lang="tr-TR" b="1" cap="small" dirty="0" smtClean="0"/>
              <a:t>AMAÇ</a:t>
            </a:r>
            <a:endParaRPr lang="tr-TR" dirty="0" smtClean="0"/>
          </a:p>
          <a:p>
            <a:pPr algn="just">
              <a:lnSpc>
                <a:spcPct val="150000"/>
              </a:lnSpc>
            </a:pPr>
            <a:r>
              <a:rPr lang="tr-TR" dirty="0" smtClean="0"/>
              <a:t>	İşletim sistemlerinin tarihi gelişim sürecini ve temel kavramlarını öğrenebilmek.</a:t>
            </a:r>
          </a:p>
          <a:p>
            <a:pPr algn="just">
              <a:lnSpc>
                <a:spcPct val="150000"/>
              </a:lnSpc>
            </a:pPr>
            <a:r>
              <a:rPr lang="tr-TR" b="1" cap="small" dirty="0" smtClean="0"/>
              <a:t>ARAŞTIRMA</a:t>
            </a:r>
            <a:endParaRPr lang="tr-TR" dirty="0" smtClean="0"/>
          </a:p>
          <a:p>
            <a:pPr algn="just">
              <a:lnSpc>
                <a:spcPct val="150000"/>
              </a:lnSpc>
            </a:pPr>
            <a:r>
              <a:rPr lang="tr-TR" b="1" cap="small" dirty="0" smtClean="0"/>
              <a:t>	</a:t>
            </a:r>
            <a:r>
              <a:rPr lang="tr-TR" dirty="0" smtClean="0"/>
              <a:t>İşletim sisteminin tarihi hakkında bilgi toplayınız.</a:t>
            </a:r>
          </a:p>
          <a:p>
            <a:pPr algn="just">
              <a:lnSpc>
                <a:spcPct val="150000"/>
              </a:lnSpc>
            </a:pPr>
            <a:endParaRPr lang="tr-TR" dirty="0"/>
          </a:p>
        </p:txBody>
      </p:sp>
      <p:sp>
        <p:nvSpPr>
          <p:cNvPr id="4" name="Başlık 1"/>
          <p:cNvSpPr>
            <a:spLocks noGrp="1"/>
          </p:cNvSpPr>
          <p:nvPr>
            <p:ph type="ctrTitle"/>
          </p:nvPr>
        </p:nvSpPr>
        <p:spPr/>
        <p:txBody>
          <a:bodyPr>
            <a:normAutofit/>
          </a:bodyPr>
          <a:lstStyle/>
          <a:p>
            <a:pPr algn="ctr"/>
            <a:r>
              <a:rPr lang="tr-TR" sz="4000" dirty="0" smtClean="0"/>
              <a:t>YAZILIM KURULUMU VE YÖNETİMİ DERSİ</a:t>
            </a:r>
            <a:r>
              <a:rPr lang="tr-TR" sz="1800" dirty="0" smtClean="0"/>
              <a:t>(3. </a:t>
            </a:r>
            <a:r>
              <a:rPr lang="tr-TR" sz="1800" dirty="0" smtClean="0"/>
              <a:t>HAFTA)</a:t>
            </a:r>
            <a:endParaRPr lang="tr-TR"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lgn="just">
              <a:lnSpc>
                <a:spcPct val="160000"/>
              </a:lnSpc>
            </a:pPr>
            <a:r>
              <a:rPr lang="tr-TR" b="1" dirty="0" smtClean="0"/>
              <a:t>Terminal</a:t>
            </a:r>
            <a:endParaRPr lang="tr-TR" sz="2400" dirty="0" smtClean="0"/>
          </a:p>
          <a:p>
            <a:pPr algn="just">
              <a:lnSpc>
                <a:spcPct val="160000"/>
              </a:lnSpc>
              <a:buNone/>
            </a:pPr>
            <a:r>
              <a:rPr lang="tr-TR" dirty="0" smtClean="0"/>
              <a:t>Modern İşletim Sistemlerinde, istemci konumunda olan ve son uç nokta olarak </a:t>
            </a:r>
            <a:r>
              <a:rPr lang="tr-TR" dirty="0" smtClean="0"/>
              <a:t>bu</a:t>
            </a:r>
            <a:r>
              <a:rPr lang="tr-TR" dirty="0" smtClean="0"/>
              <a:t>lunan sistemlerdir.</a:t>
            </a:r>
          </a:p>
          <a:p>
            <a:pPr algn="just">
              <a:lnSpc>
                <a:spcPct val="160000"/>
              </a:lnSpc>
            </a:pPr>
            <a:r>
              <a:rPr lang="tr-TR" b="1" dirty="0" err="1" smtClean="0"/>
              <a:t>Boot</a:t>
            </a:r>
            <a:r>
              <a:rPr lang="tr-TR" b="1" dirty="0" smtClean="0"/>
              <a:t> </a:t>
            </a:r>
            <a:r>
              <a:rPr lang="tr-TR" b="1" dirty="0" smtClean="0"/>
              <a:t>( Başlatma)</a:t>
            </a:r>
            <a:endParaRPr lang="tr-TR" sz="2400" dirty="0" smtClean="0"/>
          </a:p>
          <a:p>
            <a:pPr algn="just">
              <a:lnSpc>
                <a:spcPct val="160000"/>
              </a:lnSpc>
              <a:buNone/>
            </a:pPr>
            <a:r>
              <a:rPr lang="tr-TR" dirty="0" smtClean="0"/>
              <a:t>İşletim sisteminin yaptığı işler bitirilip veya kayıtları tutularak yarıda kesilip işletim sisteminin tamamen kapatılması veya elektriğinin kesilip yeniden verilmesi ve işletim sisteminin yeniden başlatılmasıdır</a:t>
            </a:r>
            <a:r>
              <a:rPr lang="tr-TR" dirty="0" smtClean="0"/>
              <a:t>.</a:t>
            </a:r>
            <a:endParaRPr lang="tr-TR"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algn="just">
              <a:lnSpc>
                <a:spcPct val="150000"/>
              </a:lnSpc>
            </a:pPr>
            <a:r>
              <a:rPr lang="tr-TR" b="1" dirty="0" smtClean="0"/>
              <a:t>Açık kaynak işletim sistemi</a:t>
            </a:r>
            <a:endParaRPr lang="tr-TR" sz="2400" dirty="0" smtClean="0"/>
          </a:p>
          <a:p>
            <a:pPr algn="just">
              <a:lnSpc>
                <a:spcPct val="150000"/>
              </a:lnSpc>
              <a:buNone/>
            </a:pPr>
            <a:r>
              <a:rPr lang="tr-TR" b="1" dirty="0" smtClean="0"/>
              <a:t>General </a:t>
            </a:r>
            <a:r>
              <a:rPr lang="tr-TR" b="1" dirty="0" err="1" smtClean="0"/>
              <a:t>Public</a:t>
            </a:r>
            <a:r>
              <a:rPr lang="tr-TR" b="1" dirty="0" smtClean="0"/>
              <a:t> </a:t>
            </a:r>
            <a:r>
              <a:rPr lang="tr-TR" b="1" dirty="0" err="1" smtClean="0"/>
              <a:t>License</a:t>
            </a:r>
            <a:r>
              <a:rPr lang="tr-TR" b="1" dirty="0" smtClean="0"/>
              <a:t> ( GPL):  </a:t>
            </a:r>
            <a:r>
              <a:rPr lang="tr-TR" dirty="0" smtClean="0"/>
              <a:t>Birçok yerde kullanılan ve büyük olanaklar sağlayan bir özgür yazılım lisansıdır</a:t>
            </a:r>
            <a:r>
              <a:rPr lang="tr-TR" dirty="0" smtClean="0"/>
              <a:t>.</a:t>
            </a:r>
          </a:p>
          <a:p>
            <a:pPr algn="just">
              <a:lnSpc>
                <a:spcPct val="150000"/>
              </a:lnSpc>
              <a:buNone/>
            </a:pPr>
            <a:r>
              <a:rPr lang="tr-TR" b="1" dirty="0" smtClean="0"/>
              <a:t>Açık kaynak kod: </a:t>
            </a:r>
            <a:r>
              <a:rPr lang="tr-TR" dirty="0" smtClean="0"/>
              <a:t>Yazılımların kaynak kodlarının herkesin görebileceği, inceleyebileceği ve kullanabileceği şekilde açık olan yazılımlardır.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just">
              <a:lnSpc>
                <a:spcPct val="150000"/>
              </a:lnSpc>
              <a:buNone/>
            </a:pPr>
            <a:r>
              <a:rPr lang="tr-TR" dirty="0" smtClean="0"/>
              <a:t>Açık kaynak kodun bazı avantajları;</a:t>
            </a:r>
          </a:p>
          <a:p>
            <a:pPr lvl="0" algn="just">
              <a:lnSpc>
                <a:spcPct val="150000"/>
              </a:lnSpc>
            </a:pPr>
            <a:r>
              <a:rPr lang="tr-TR" dirty="0" smtClean="0"/>
              <a:t>Düşük maliyetlidir.</a:t>
            </a:r>
          </a:p>
          <a:p>
            <a:pPr lvl="0" algn="just">
              <a:lnSpc>
                <a:spcPct val="150000"/>
              </a:lnSpc>
            </a:pPr>
            <a:r>
              <a:rPr lang="tr-TR" dirty="0" smtClean="0"/>
              <a:t>Ücretsizdir.</a:t>
            </a:r>
          </a:p>
          <a:p>
            <a:pPr lvl="0" algn="just">
              <a:lnSpc>
                <a:spcPct val="150000"/>
              </a:lnSpc>
            </a:pPr>
            <a:r>
              <a:rPr lang="tr-TR" dirty="0" smtClean="0"/>
              <a:t>Sağlamdır.</a:t>
            </a:r>
          </a:p>
          <a:p>
            <a:pPr lvl="0" algn="just">
              <a:lnSpc>
                <a:spcPct val="150000"/>
              </a:lnSpc>
            </a:pPr>
            <a:r>
              <a:rPr lang="tr-TR" dirty="0" smtClean="0"/>
              <a:t>Güvenilirdir.</a:t>
            </a:r>
          </a:p>
          <a:p>
            <a:pPr lvl="0" algn="just">
              <a:lnSpc>
                <a:spcPct val="150000"/>
              </a:lnSpc>
            </a:pPr>
            <a:r>
              <a:rPr lang="tr-TR" dirty="0" smtClean="0"/>
              <a:t>Hızlıdır. </a:t>
            </a:r>
          </a:p>
          <a:p>
            <a:pPr algn="just">
              <a:lnSpc>
                <a:spcPct val="150000"/>
              </a:lnSpc>
            </a:pPr>
            <a:r>
              <a:rPr lang="tr-TR" dirty="0" smtClean="0"/>
              <a:t>Devamlılığı vardır.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TEŞEKKÜRLER</a:t>
            </a:r>
            <a:endParaRPr lang="tr-TR" dirty="0"/>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0"/>
            <a:r>
              <a:rPr lang="tr-TR" b="1" cap="small" dirty="0" smtClean="0"/>
              <a:t>İşletim sisteminin </a:t>
            </a:r>
            <a:r>
              <a:rPr lang="tr-TR" b="1" cap="small" dirty="0" smtClean="0"/>
              <a:t>tarihçesi</a:t>
            </a:r>
            <a:endParaRPr lang="tr-TR" dirty="0"/>
          </a:p>
        </p:txBody>
      </p:sp>
      <p:sp>
        <p:nvSpPr>
          <p:cNvPr id="3" name="2 İçerik Yer Tutucusu"/>
          <p:cNvSpPr>
            <a:spLocks noGrp="1"/>
          </p:cNvSpPr>
          <p:nvPr>
            <p:ph idx="1"/>
          </p:nvPr>
        </p:nvSpPr>
        <p:spPr/>
        <p:txBody>
          <a:bodyPr>
            <a:normAutofit fontScale="92500"/>
          </a:bodyPr>
          <a:lstStyle/>
          <a:p>
            <a:pPr algn="just">
              <a:lnSpc>
                <a:spcPct val="150000"/>
              </a:lnSpc>
              <a:buNone/>
            </a:pPr>
            <a:r>
              <a:rPr lang="tr-TR" dirty="0" smtClean="0"/>
              <a:t>Bilgisayarın babası olarak bilinen İngiliz matematikçilerinden Charles </a:t>
            </a:r>
            <a:r>
              <a:rPr lang="tr-TR" dirty="0" err="1" smtClean="0"/>
              <a:t>Babbage</a:t>
            </a:r>
            <a:r>
              <a:rPr lang="tr-TR" dirty="0" smtClean="0"/>
              <a:t> (1792- 1871) ilk sayısal bilgisayarı tasarlamıştır. Ancak onun yaşadığı yıllarda teknoloji yetersizliklerinden, tasarladığı makinelerde işletim sistemleri mevcut değildi.</a:t>
            </a:r>
          </a:p>
          <a:p>
            <a:pPr algn="just">
              <a:lnSpc>
                <a:spcPct val="150000"/>
              </a:lnSpc>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marL="365760" lvl="1" indent="-283464">
              <a:spcBef>
                <a:spcPts val="600"/>
              </a:spcBef>
              <a:buSzPct val="80000"/>
              <a:buFont typeface="Wingdings 2"/>
              <a:buChar char=""/>
            </a:pPr>
            <a:r>
              <a:rPr lang="tr-TR" b="1" dirty="0" smtClean="0"/>
              <a:t>Birinci nesil işletim sistemleri (1945-1955)</a:t>
            </a:r>
            <a:endParaRPr lang="tr-TR" sz="2000" dirty="0" smtClean="0"/>
          </a:p>
          <a:p>
            <a:pPr>
              <a:buNone/>
            </a:pPr>
            <a:r>
              <a:rPr lang="tr-TR" dirty="0" err="1" smtClean="0"/>
              <a:t>Babbage</a:t>
            </a:r>
            <a:r>
              <a:rPr lang="tr-TR" dirty="0" smtClean="0"/>
              <a:t>’ </a:t>
            </a:r>
            <a:r>
              <a:rPr lang="tr-TR" dirty="0" err="1" smtClean="0"/>
              <a:t>nin</a:t>
            </a:r>
            <a:r>
              <a:rPr lang="tr-TR" dirty="0" smtClean="0"/>
              <a:t> ölümüyle başarısızlıkla sonuçlanan çalışmalarından II. Dünya savaşına kadar olan dönemde bu alandaki çalışmalar yok denecek kadar azdı.</a:t>
            </a:r>
            <a:endParaRPr lang="tr-TR" dirty="0"/>
          </a:p>
        </p:txBody>
      </p:sp>
      <p:pic>
        <p:nvPicPr>
          <p:cNvPr id="4" name="3 Resim"/>
          <p:cNvPicPr/>
          <p:nvPr/>
        </p:nvPicPr>
        <p:blipFill>
          <a:blip r:embed="rId2" cstate="print"/>
          <a:srcRect/>
          <a:stretch>
            <a:fillRect/>
          </a:stretch>
        </p:blipFill>
        <p:spPr bwMode="auto">
          <a:xfrm>
            <a:off x="4881142" y="4402291"/>
            <a:ext cx="4083346" cy="233907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pPr>
            <a:r>
              <a:rPr lang="tr-TR" sz="2000" b="1" dirty="0" smtClean="0"/>
              <a:t>İkinci nesil işletim sistemleri (1955-1965)</a:t>
            </a:r>
            <a:endParaRPr lang="tr-TR" sz="1600" dirty="0" smtClean="0"/>
          </a:p>
          <a:p>
            <a:pPr algn="just">
              <a:lnSpc>
                <a:spcPct val="150000"/>
              </a:lnSpc>
              <a:buNone/>
            </a:pPr>
            <a:r>
              <a:rPr lang="tr-TR" sz="2000" dirty="0" err="1" smtClean="0"/>
              <a:t>Transistörlerin</a:t>
            </a:r>
            <a:r>
              <a:rPr lang="tr-TR" sz="2000" dirty="0" smtClean="0"/>
              <a:t> 1950’ </a:t>
            </a:r>
            <a:r>
              <a:rPr lang="tr-TR" sz="2000" dirty="0" err="1" smtClean="0"/>
              <a:t>li</a:t>
            </a:r>
            <a:r>
              <a:rPr lang="tr-TR" sz="2000" dirty="0" smtClean="0"/>
              <a:t> yıların ortasında geliştirilmesi ile büyük bir devrim yaşandı. Bu dönemde bilgisayarlar üretici firmalar tarafından satılmaya başladılar. Bu yıllarda, bilgisayar tasarımcıları, üreticileri, operatörler, programcılar ve bakım personeli birbirinden ayrıldılar. </a:t>
            </a:r>
            <a:endParaRPr lang="tr-TR" sz="1600" dirty="0" smtClean="0"/>
          </a:p>
          <a:p>
            <a:pPr algn="just">
              <a:lnSpc>
                <a:spcPct val="150000"/>
              </a:lnSpc>
            </a:pPr>
            <a:endParaRPr lang="tr-TR" sz="2000" dirty="0"/>
          </a:p>
        </p:txBody>
      </p:sp>
      <p:pic>
        <p:nvPicPr>
          <p:cNvPr id="4" name="3 Resim"/>
          <p:cNvPicPr/>
          <p:nvPr/>
        </p:nvPicPr>
        <p:blipFill>
          <a:blip r:embed="rId2" cstate="print"/>
          <a:srcRect/>
          <a:stretch>
            <a:fillRect/>
          </a:stretch>
        </p:blipFill>
        <p:spPr bwMode="auto">
          <a:xfrm>
            <a:off x="3480269" y="4008176"/>
            <a:ext cx="5340203" cy="266118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marL="365760" lvl="1" indent="-283464" algn="just">
              <a:lnSpc>
                <a:spcPct val="150000"/>
              </a:lnSpc>
              <a:spcBef>
                <a:spcPts val="600"/>
              </a:spcBef>
              <a:buSzPct val="80000"/>
              <a:buFont typeface="Wingdings 2"/>
              <a:buChar char=""/>
            </a:pPr>
            <a:r>
              <a:rPr lang="tr-TR" sz="1800" b="1" dirty="0" smtClean="0"/>
              <a:t>Üçüncü nesil işletim sistemleri (1965-1980)</a:t>
            </a:r>
            <a:endParaRPr lang="tr-TR" sz="1400" dirty="0" smtClean="0"/>
          </a:p>
          <a:p>
            <a:pPr algn="just">
              <a:lnSpc>
                <a:spcPct val="150000"/>
              </a:lnSpc>
              <a:buNone/>
            </a:pPr>
            <a:r>
              <a:rPr lang="tr-TR" sz="2000" dirty="0" smtClean="0"/>
              <a:t>1960’ </a:t>
            </a:r>
            <a:r>
              <a:rPr lang="tr-TR" sz="2000" dirty="0" err="1" smtClean="0"/>
              <a:t>lı</a:t>
            </a:r>
            <a:r>
              <a:rPr lang="tr-TR" sz="2000" dirty="0" smtClean="0"/>
              <a:t> yılların başına kadar üretici firmalar iki farklı üretim yönü benimsediler. Bir taraftan mühendislik ve bilimsel işlerde kullanılan bilgisayarlar, diğer taraftan da bankacılık ve sigortacılık şirketleri gibi ticari kuruluşlar tarafından kullanılan bilgisayarlar ürettiler.</a:t>
            </a:r>
            <a:endParaRPr lang="tr-TR" sz="2000" dirty="0"/>
          </a:p>
        </p:txBody>
      </p:sp>
      <p:pic>
        <p:nvPicPr>
          <p:cNvPr id="4" name="3 Resim" descr="http://www.beagle-ears.com/lars/engineer/comphist/c20-1684/fig100.jpg"/>
          <p:cNvPicPr/>
          <p:nvPr/>
        </p:nvPicPr>
        <p:blipFill>
          <a:blip r:embed="rId2" cstate="print"/>
          <a:srcRect/>
          <a:stretch>
            <a:fillRect/>
          </a:stretch>
        </p:blipFill>
        <p:spPr bwMode="auto">
          <a:xfrm>
            <a:off x="5364088" y="3926536"/>
            <a:ext cx="3635896" cy="281483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lgn="just">
              <a:lnSpc>
                <a:spcPct val="160000"/>
              </a:lnSpc>
              <a:buNone/>
            </a:pPr>
            <a:r>
              <a:rPr lang="tr-TR" dirty="0" smtClean="0"/>
              <a:t>Bu nesil bilgisayarların mimari yapısındaki en önemli yenilik </a:t>
            </a:r>
            <a:r>
              <a:rPr lang="tr-TR" dirty="0" err="1" smtClean="0"/>
              <a:t>transistörlerin</a:t>
            </a:r>
            <a:r>
              <a:rPr lang="tr-TR" dirty="0" smtClean="0"/>
              <a:t> yerine entegre devrelerin kullanılmasıdır. Böylece makinelerin boyutları küçüldü ve soğutma işlemi en aza indirgendi</a:t>
            </a:r>
            <a:r>
              <a:rPr lang="tr-TR" dirty="0" smtClean="0"/>
              <a:t>.</a:t>
            </a:r>
          </a:p>
          <a:p>
            <a:pPr algn="just">
              <a:lnSpc>
                <a:spcPct val="160000"/>
              </a:lnSpc>
              <a:buNone/>
            </a:pPr>
            <a:r>
              <a:rPr lang="tr-TR" dirty="0" smtClean="0"/>
              <a:t>Üçüncü nesil bilgisayarların getirdiği bir diğer özellik de, programın kendinden önce gelenin çalışıp bitmesini beklemeden arka arkaya okutulup disk üzerinden sıra ile çalışmayı beklemelerinin sağlanmasıydı.</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marL="365760" lvl="1" indent="-283464" algn="just">
              <a:lnSpc>
                <a:spcPct val="160000"/>
              </a:lnSpc>
              <a:spcBef>
                <a:spcPts val="600"/>
              </a:spcBef>
              <a:buSzPct val="80000"/>
              <a:buFont typeface="Wingdings 2"/>
              <a:buChar char=""/>
            </a:pPr>
            <a:r>
              <a:rPr lang="tr-TR" b="1" dirty="0" smtClean="0"/>
              <a:t>Dördüncü nesil işletim sistemleri (1980- …)</a:t>
            </a:r>
            <a:endParaRPr lang="tr-TR" sz="2000" dirty="0" smtClean="0"/>
          </a:p>
          <a:p>
            <a:pPr algn="just">
              <a:lnSpc>
                <a:spcPct val="160000"/>
              </a:lnSpc>
              <a:buNone/>
            </a:pPr>
            <a:r>
              <a:rPr lang="tr-TR" dirty="0" smtClean="0"/>
              <a:t>Entegre devrelerinin gelişmesi ile ve binlerce </a:t>
            </a:r>
            <a:r>
              <a:rPr lang="tr-TR" dirty="0" err="1" smtClean="0"/>
              <a:t>transistörü</a:t>
            </a:r>
            <a:r>
              <a:rPr lang="tr-TR" dirty="0" smtClean="0"/>
              <a:t> içeren </a:t>
            </a:r>
            <a:r>
              <a:rPr lang="tr-TR" dirty="0" err="1" smtClean="0"/>
              <a:t>chiplerin</a:t>
            </a:r>
            <a:r>
              <a:rPr lang="tr-TR" dirty="0" smtClean="0"/>
              <a:t> 1 cm</a:t>
            </a:r>
            <a:r>
              <a:rPr lang="tr-TR" baseline="30000" dirty="0" smtClean="0"/>
              <a:t>2</a:t>
            </a:r>
            <a:r>
              <a:rPr lang="tr-TR" dirty="0" smtClean="0"/>
              <a:t> üzerine yerleştirilmesi ile ilk kişisel bilgisayar doğdu</a:t>
            </a:r>
            <a:r>
              <a:rPr lang="tr-TR" dirty="0" smtClean="0"/>
              <a:t>.</a:t>
            </a:r>
          </a:p>
          <a:p>
            <a:pPr algn="just">
              <a:lnSpc>
                <a:spcPct val="160000"/>
              </a:lnSpc>
              <a:buNone/>
            </a:pPr>
            <a:r>
              <a:rPr lang="tr-TR" dirty="0" err="1" smtClean="0"/>
              <a:t>Ms</a:t>
            </a:r>
            <a:r>
              <a:rPr lang="tr-TR" dirty="0" smtClean="0"/>
              <a:t>-</a:t>
            </a:r>
            <a:r>
              <a:rPr lang="tr-TR" dirty="0" err="1" smtClean="0"/>
              <a:t>Dos</a:t>
            </a:r>
            <a:r>
              <a:rPr lang="tr-TR" dirty="0" smtClean="0"/>
              <a:t> ve UNIX işletim sistemleri bu nesilde öne çıkan işletim sistemleridir. </a:t>
            </a:r>
          </a:p>
          <a:p>
            <a:pPr algn="just">
              <a:lnSpc>
                <a:spcPct val="160000"/>
              </a:lnSpc>
              <a:buNone/>
            </a:pPr>
            <a:r>
              <a:rPr lang="tr-TR" dirty="0" smtClean="0"/>
              <a:t>1980’ </a:t>
            </a:r>
            <a:r>
              <a:rPr lang="tr-TR" dirty="0" err="1" smtClean="0"/>
              <a:t>li</a:t>
            </a:r>
            <a:r>
              <a:rPr lang="tr-TR" dirty="0" smtClean="0"/>
              <a:t> yılların ortalarında PC’ </a:t>
            </a:r>
            <a:r>
              <a:rPr lang="tr-TR" dirty="0" err="1" smtClean="0"/>
              <a:t>ler</a:t>
            </a:r>
            <a:r>
              <a:rPr lang="tr-TR" dirty="0" smtClean="0"/>
              <a:t> Ağ İşletim Sistemleri (Network </a:t>
            </a:r>
            <a:r>
              <a:rPr lang="tr-TR" dirty="0" err="1" smtClean="0"/>
              <a:t>Operating</a:t>
            </a:r>
            <a:r>
              <a:rPr lang="tr-TR" dirty="0" smtClean="0"/>
              <a:t> </a:t>
            </a:r>
            <a:r>
              <a:rPr lang="tr-TR" dirty="0" err="1" smtClean="0"/>
              <a:t>System</a:t>
            </a:r>
            <a:r>
              <a:rPr lang="tr-TR" dirty="0" smtClean="0"/>
              <a:t>) ve Dağıtık İşletim Sistemleri (</a:t>
            </a:r>
            <a:r>
              <a:rPr lang="tr-TR" dirty="0" err="1" smtClean="0"/>
              <a:t>Distributed</a:t>
            </a:r>
            <a:r>
              <a:rPr lang="tr-TR" dirty="0" smtClean="0"/>
              <a:t> </a:t>
            </a:r>
            <a:r>
              <a:rPr lang="tr-TR" dirty="0" err="1" smtClean="0"/>
              <a:t>Operating</a:t>
            </a:r>
            <a:r>
              <a:rPr lang="tr-TR" dirty="0" smtClean="0"/>
              <a:t> </a:t>
            </a:r>
            <a:r>
              <a:rPr lang="tr-TR" dirty="0" err="1" smtClean="0"/>
              <a:t>System</a:t>
            </a:r>
            <a:r>
              <a:rPr lang="tr-TR" dirty="0" smtClean="0"/>
              <a:t>) ile kullanılmaya başlanmıştır.</a:t>
            </a:r>
          </a:p>
          <a:p>
            <a:pPr algn="just">
              <a:lnSpc>
                <a:spcPct val="160000"/>
              </a:lnSpc>
              <a:buNone/>
            </a:pPr>
            <a:endParaRPr lang="tr-TR" dirty="0" smtClean="0"/>
          </a:p>
          <a:p>
            <a:pPr algn="just">
              <a:lnSpc>
                <a:spcPct val="160000"/>
              </a:lnSpc>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lvl="0"/>
            <a:r>
              <a:rPr lang="tr-TR" sz="2800" b="1" cap="small" dirty="0" smtClean="0"/>
              <a:t>İşletim sistemlerinde temel </a:t>
            </a:r>
            <a:r>
              <a:rPr lang="tr-TR" sz="2800" b="1" cap="small" dirty="0" smtClean="0"/>
              <a:t>kavramlar</a:t>
            </a:r>
            <a:endParaRPr lang="tr-TR" sz="2800" dirty="0"/>
          </a:p>
        </p:txBody>
      </p:sp>
      <p:sp>
        <p:nvSpPr>
          <p:cNvPr id="3" name="2 İçerik Yer Tutucusu"/>
          <p:cNvSpPr>
            <a:spLocks noGrp="1"/>
          </p:cNvSpPr>
          <p:nvPr>
            <p:ph idx="1"/>
          </p:nvPr>
        </p:nvSpPr>
        <p:spPr>
          <a:xfrm>
            <a:off x="1435608" y="1447800"/>
            <a:ext cx="7498080" cy="5149552"/>
          </a:xfrm>
        </p:spPr>
        <p:txBody>
          <a:bodyPr>
            <a:normAutofit fontScale="77500" lnSpcReduction="20000"/>
          </a:bodyPr>
          <a:lstStyle/>
          <a:p>
            <a:pPr algn="just">
              <a:lnSpc>
                <a:spcPct val="160000"/>
              </a:lnSpc>
            </a:pPr>
            <a:r>
              <a:rPr lang="tr-TR" b="1" dirty="0" smtClean="0"/>
              <a:t>Proses (</a:t>
            </a:r>
            <a:r>
              <a:rPr lang="tr-TR" b="1" dirty="0" err="1" smtClean="0"/>
              <a:t>Process</a:t>
            </a:r>
            <a:r>
              <a:rPr lang="tr-TR" b="1" dirty="0" smtClean="0"/>
              <a:t>)</a:t>
            </a:r>
            <a:endParaRPr lang="tr-TR" sz="2400" dirty="0" smtClean="0"/>
          </a:p>
          <a:p>
            <a:pPr algn="just">
              <a:lnSpc>
                <a:spcPct val="160000"/>
              </a:lnSpc>
              <a:buNone/>
            </a:pPr>
            <a:r>
              <a:rPr lang="tr-TR" dirty="0" smtClean="0"/>
              <a:t>Bir işletim sisteminde anahtar kavram Proses’ </a:t>
            </a:r>
            <a:r>
              <a:rPr lang="tr-TR" dirty="0" err="1" smtClean="0"/>
              <a:t>dir</a:t>
            </a:r>
            <a:r>
              <a:rPr lang="tr-TR" dirty="0" smtClean="0"/>
              <a:t>. Bir proses temel olarak “çalıştırılmakta olan bir program” dır</a:t>
            </a:r>
            <a:r>
              <a:rPr lang="tr-TR" dirty="0" smtClean="0"/>
              <a:t>.</a:t>
            </a:r>
          </a:p>
          <a:p>
            <a:pPr algn="just">
              <a:lnSpc>
                <a:spcPct val="160000"/>
              </a:lnSpc>
            </a:pPr>
            <a:r>
              <a:rPr lang="tr-TR" b="1" dirty="0" smtClean="0"/>
              <a:t>Dosyalar </a:t>
            </a:r>
            <a:endParaRPr lang="tr-TR" sz="2400" dirty="0" smtClean="0"/>
          </a:p>
          <a:p>
            <a:pPr algn="just">
              <a:lnSpc>
                <a:spcPct val="160000"/>
              </a:lnSpc>
              <a:buNone/>
            </a:pPr>
            <a:r>
              <a:rPr lang="tr-TR" dirty="0" smtClean="0"/>
              <a:t>İşletim Sisteminin temel bir fonksiyonu, disklerin, çevre üniteleri vs. ile ilgili özelliklerini tutmaktır. Dosya (file) yaratmak, okumak veya yazmak için sistem çağrılarına ihtiyaç vardır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55000" lnSpcReduction="20000"/>
          </a:bodyPr>
          <a:lstStyle/>
          <a:p>
            <a:pPr algn="just">
              <a:lnSpc>
                <a:spcPct val="170000"/>
              </a:lnSpc>
            </a:pPr>
            <a:r>
              <a:rPr lang="tr-TR" b="1" dirty="0" smtClean="0"/>
              <a:t>İş (</a:t>
            </a:r>
            <a:r>
              <a:rPr lang="tr-TR" b="1" dirty="0" err="1" smtClean="0"/>
              <a:t>job</a:t>
            </a:r>
            <a:r>
              <a:rPr lang="tr-TR" b="1" dirty="0" smtClean="0"/>
              <a:t>)</a:t>
            </a:r>
            <a:endParaRPr lang="tr-TR" sz="2400" dirty="0" smtClean="0"/>
          </a:p>
          <a:p>
            <a:pPr algn="just">
              <a:lnSpc>
                <a:spcPct val="170000"/>
              </a:lnSpc>
              <a:buNone/>
            </a:pPr>
            <a:r>
              <a:rPr lang="tr-TR" dirty="0" smtClean="0"/>
              <a:t>Kullanıcıların, bilgisayar sisteminde bağımsız olarak ve belli bir sıra ile işlenmesini istedikleri hizmetler e “İş (</a:t>
            </a:r>
            <a:r>
              <a:rPr lang="tr-TR" dirty="0" err="1" smtClean="0"/>
              <a:t>Job</a:t>
            </a:r>
            <a:r>
              <a:rPr lang="tr-TR" dirty="0" smtClean="0"/>
              <a:t>)” denilebilir. </a:t>
            </a:r>
            <a:endParaRPr lang="tr-TR" dirty="0" smtClean="0"/>
          </a:p>
          <a:p>
            <a:pPr algn="just">
              <a:lnSpc>
                <a:spcPct val="170000"/>
              </a:lnSpc>
              <a:buNone/>
            </a:pPr>
            <a:r>
              <a:rPr lang="tr-TR" dirty="0" smtClean="0"/>
              <a:t>Bilgisayarın </a:t>
            </a:r>
            <a:r>
              <a:rPr lang="tr-TR" dirty="0" smtClean="0"/>
              <a:t>sistemlerine gönderilen işler bir veya birden fazla programın alt adımlarından oluşabilir</a:t>
            </a:r>
            <a:r>
              <a:rPr lang="tr-TR" dirty="0" smtClean="0"/>
              <a:t>.</a:t>
            </a:r>
          </a:p>
          <a:p>
            <a:pPr algn="just">
              <a:lnSpc>
                <a:spcPct val="170000"/>
              </a:lnSpc>
            </a:pPr>
            <a:r>
              <a:rPr lang="tr-TR" b="1" dirty="0" smtClean="0"/>
              <a:t>İstemci / Sunucu</a:t>
            </a:r>
            <a:endParaRPr lang="tr-TR" sz="2400" dirty="0" smtClean="0"/>
          </a:p>
          <a:p>
            <a:pPr algn="just">
              <a:lnSpc>
                <a:spcPct val="170000"/>
              </a:lnSpc>
              <a:buNone/>
            </a:pPr>
            <a:r>
              <a:rPr lang="tr-TR" dirty="0" smtClean="0"/>
              <a:t>Bir örnekle açıklayalım; bir dosyadan bir blok bilgi okumak için bir istek talebi olsun. Bu durumda istemci proses’i (</a:t>
            </a:r>
            <a:r>
              <a:rPr lang="tr-TR" dirty="0" err="1" smtClean="0"/>
              <a:t>client</a:t>
            </a:r>
            <a:r>
              <a:rPr lang="tr-TR" dirty="0" smtClean="0"/>
              <a:t> </a:t>
            </a:r>
            <a:r>
              <a:rPr lang="tr-TR" dirty="0" err="1" smtClean="0"/>
              <a:t>process</a:t>
            </a:r>
            <a:r>
              <a:rPr lang="tr-TR" dirty="0" smtClean="0"/>
              <a:t>), dosya sunucusuna (file server) bir istem gönderir. File server işi yapar ve sonucu işlemciye gönderir.</a:t>
            </a:r>
            <a:endParaRPr lang="tr-TR" sz="2400" dirty="0" smtClean="0"/>
          </a:p>
          <a:p>
            <a:pPr algn="just">
              <a:lnSpc>
                <a:spcPct val="170000"/>
              </a:lnSpc>
              <a:buNone/>
            </a:pP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45</TotalTime>
  <Words>534</Words>
  <Application>Microsoft Office PowerPoint</Application>
  <PresentationFormat>Ekran Gösterisi (4:3)</PresentationFormat>
  <Paragraphs>44</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Gündönümü</vt:lpstr>
      <vt:lpstr>YAZILIM KURULUMU VE YÖNETİMİ DERSİ(3. HAFTA)</vt:lpstr>
      <vt:lpstr>İşletim sisteminin tarihçesi</vt:lpstr>
      <vt:lpstr>Slayt 3</vt:lpstr>
      <vt:lpstr>Slayt 4</vt:lpstr>
      <vt:lpstr>Slayt 5</vt:lpstr>
      <vt:lpstr>Slayt 6</vt:lpstr>
      <vt:lpstr>Slayt 7</vt:lpstr>
      <vt:lpstr>İşletim sistemlerinde temel kavramlar</vt:lpstr>
      <vt:lpstr>Slayt 9</vt:lpstr>
      <vt:lpstr>Slayt 10</vt:lpstr>
      <vt:lpstr>Slayt 11</vt:lpstr>
      <vt:lpstr>Slayt 12</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YAZILIM KURULUMU VE YÖNETİMİ DERSİ(3. HAFTA)</dc:title>
  <dc:creator>ayata</dc:creator>
  <cp:lastModifiedBy>ayata</cp:lastModifiedBy>
  <cp:revision>5</cp:revision>
  <dcterms:created xsi:type="dcterms:W3CDTF">2016-10-07T11:51:45Z</dcterms:created>
  <dcterms:modified xsi:type="dcterms:W3CDTF">2016-10-07T12:37:15Z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5CCA5952-11AB-4DF8-9495-3F57C159156C</vt:lpwstr>
  </property>
  <property fmtid="{D5CDD505-2E9C-101B-9397-08002B2CF9AE}" pid="3" name="ArticulatePath">
    <vt:lpwstr>Sunu3</vt:lpwstr>
  </property>
</Properties>
</file>