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96" y="-3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Başlık 13"/>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Alt Başlık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Veri Yer Tutucusu 6"/>
          <p:cNvSpPr>
            <a:spLocks noGrp="1"/>
          </p:cNvSpPr>
          <p:nvPr>
            <p:ph type="dt" sz="half" idx="10"/>
          </p:nvPr>
        </p:nvSpPr>
        <p:spPr/>
        <p:txBody>
          <a:bodyPr/>
          <a:lstStyle>
            <a:extLst/>
          </a:lstStyle>
          <a:p>
            <a:fld id="{CFD0881B-5C5C-4B64-9D68-43DEA6FEB7E3}" type="datetimeFigureOut">
              <a:rPr lang="tr-TR" smtClean="0"/>
              <a:t>02.10.2016</a:t>
            </a:fld>
            <a:endParaRPr lang="tr-TR"/>
          </a:p>
        </p:txBody>
      </p:sp>
      <p:sp>
        <p:nvSpPr>
          <p:cNvPr id="20" name="Altbilgi Yer Tutucusu 19"/>
          <p:cNvSpPr>
            <a:spLocks noGrp="1"/>
          </p:cNvSpPr>
          <p:nvPr>
            <p:ph type="ftr" sz="quarter" idx="11"/>
          </p:nvPr>
        </p:nvSpPr>
        <p:spPr/>
        <p:txBody>
          <a:bodyPr/>
          <a:lstStyle>
            <a:extLst/>
          </a:lstStyle>
          <a:p>
            <a:endParaRPr lang="tr-TR"/>
          </a:p>
        </p:txBody>
      </p:sp>
      <p:sp>
        <p:nvSpPr>
          <p:cNvPr id="10" name="Slayt Numarası Yer Tutucusu 9"/>
          <p:cNvSpPr>
            <a:spLocks noGrp="1"/>
          </p:cNvSpPr>
          <p:nvPr>
            <p:ph type="sldNum" sz="quarter" idx="12"/>
          </p:nvPr>
        </p:nvSpPr>
        <p:spPr/>
        <p:txBody>
          <a:bodyPr/>
          <a:lstStyle>
            <a:extLst/>
          </a:lstStyle>
          <a:p>
            <a:fld id="{B21F285C-8DBF-4AC3-82C3-925D75191AD4}" type="slidenum">
              <a:rPr lang="tr-TR" smtClean="0"/>
              <a:t>‹#›</a:t>
            </a:fld>
            <a:endParaRPr lang="tr-T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CFD0881B-5C5C-4B64-9D68-43DEA6FEB7E3}" type="datetimeFigureOut">
              <a:rPr lang="tr-TR" smtClean="0"/>
              <a:t>02.10.2016</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B21F285C-8DBF-4AC3-82C3-925D75191AD4}"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74639"/>
            <a:ext cx="1828800" cy="5851525"/>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143000" y="274640"/>
            <a:ext cx="55626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CFD0881B-5C5C-4B64-9D68-43DEA6FEB7E3}" type="datetimeFigureOut">
              <a:rPr lang="tr-TR" smtClean="0"/>
              <a:t>02.10.2016</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B21F285C-8DBF-4AC3-82C3-925D75191AD4}"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CFD0881B-5C5C-4B64-9D68-43DEA6FEB7E3}" type="datetimeFigureOut">
              <a:rPr lang="tr-TR" smtClean="0"/>
              <a:t>02.10.2016</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B21F285C-8DBF-4AC3-82C3-925D75191AD4}"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Dikdörtgen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CFD0881B-5C5C-4B64-9D68-43DEA6FEB7E3}" type="datetimeFigureOut">
              <a:rPr lang="tr-TR" smtClean="0"/>
              <a:t>02.10.2016</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B21F285C-8DBF-4AC3-82C3-925D75191AD4}" type="slidenum">
              <a:rPr lang="tr-TR" smtClean="0"/>
              <a:t>‹#›</a:t>
            </a:fld>
            <a:endParaRPr lang="tr-TR"/>
          </a:p>
        </p:txBody>
      </p:sp>
      <p:sp>
        <p:nvSpPr>
          <p:cNvPr id="10" name="Dikdörtgen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320"/>
            <a:ext cx="7498080" cy="114300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CFD0881B-5C5C-4B64-9D68-43DEA6FEB7E3}" type="datetimeFigureOut">
              <a:rPr lang="tr-TR" smtClean="0"/>
              <a:t>02.10.2016</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B21F285C-8DBF-4AC3-82C3-925D75191AD4}"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CFD0881B-5C5C-4B64-9D68-43DEA6FEB7E3}" type="datetimeFigureOut">
              <a:rPr lang="tr-TR" smtClean="0"/>
              <a:t>02.10.2016</a:t>
            </a:fld>
            <a:endParaRPr lang="tr-TR"/>
          </a:p>
        </p:txBody>
      </p:sp>
      <p:sp>
        <p:nvSpPr>
          <p:cNvPr id="8" name="Altbilgi Yer Tutucusu 7"/>
          <p:cNvSpPr>
            <a:spLocks noGrp="1"/>
          </p:cNvSpPr>
          <p:nvPr>
            <p:ph type="ftr" sz="quarter" idx="11"/>
          </p:nvPr>
        </p:nvSpPr>
        <p:spPr/>
        <p:txBody>
          <a:bodyPr/>
          <a:lstStyle>
            <a:extLst/>
          </a:lstStyle>
          <a:p>
            <a:endParaRPr lang="tr-TR"/>
          </a:p>
        </p:txBody>
      </p:sp>
      <p:sp>
        <p:nvSpPr>
          <p:cNvPr id="9" name="Slayt Numarası Yer Tutucusu 8"/>
          <p:cNvSpPr>
            <a:spLocks noGrp="1"/>
          </p:cNvSpPr>
          <p:nvPr>
            <p:ph type="sldNum" sz="quarter" idx="12"/>
          </p:nvPr>
        </p:nvSpPr>
        <p:spPr/>
        <p:txBody>
          <a:bodyPr/>
          <a:lstStyle>
            <a:extLst/>
          </a:lstStyle>
          <a:p>
            <a:fld id="{B21F285C-8DBF-4AC3-82C3-925D75191AD4}"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320"/>
            <a:ext cx="7498080" cy="1143000"/>
          </a:xfrm>
        </p:spPr>
        <p:txBody>
          <a:bodyPr anchor="ct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CFD0881B-5C5C-4B64-9D68-43DEA6FEB7E3}" type="datetimeFigureOut">
              <a:rPr lang="tr-TR" smtClean="0"/>
              <a:t>02.10.2016</a:t>
            </a:fld>
            <a:endParaRPr lang="tr-TR"/>
          </a:p>
        </p:txBody>
      </p:sp>
      <p:sp>
        <p:nvSpPr>
          <p:cNvPr id="4" name="Altbilgi Yer Tutucusu 3"/>
          <p:cNvSpPr>
            <a:spLocks noGrp="1"/>
          </p:cNvSpPr>
          <p:nvPr>
            <p:ph type="ftr" sz="quarter" idx="11"/>
          </p:nvPr>
        </p:nvSpPr>
        <p:spPr/>
        <p:txBody>
          <a:bodyPr/>
          <a:lstStyle>
            <a:extLst/>
          </a:lstStyle>
          <a:p>
            <a:endParaRPr lang="tr-TR"/>
          </a:p>
        </p:txBody>
      </p:sp>
      <p:sp>
        <p:nvSpPr>
          <p:cNvPr id="5" name="Slayt Numarası Yer Tutucusu 4"/>
          <p:cNvSpPr>
            <a:spLocks noGrp="1"/>
          </p:cNvSpPr>
          <p:nvPr>
            <p:ph type="sldNum" sz="quarter" idx="12"/>
          </p:nvPr>
        </p:nvSpPr>
        <p:spPr/>
        <p:txBody>
          <a:bodyPr/>
          <a:lstStyle>
            <a:extLst/>
          </a:lstStyle>
          <a:p>
            <a:fld id="{B21F285C-8DBF-4AC3-82C3-925D75191AD4}"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ikdörtgen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Veri Yer Tutucusu 1"/>
          <p:cNvSpPr>
            <a:spLocks noGrp="1"/>
          </p:cNvSpPr>
          <p:nvPr>
            <p:ph type="dt" sz="half" idx="10"/>
          </p:nvPr>
        </p:nvSpPr>
        <p:spPr/>
        <p:txBody>
          <a:bodyPr/>
          <a:lstStyle>
            <a:extLst/>
          </a:lstStyle>
          <a:p>
            <a:fld id="{CFD0881B-5C5C-4B64-9D68-43DEA6FEB7E3}" type="datetimeFigureOut">
              <a:rPr lang="tr-TR" smtClean="0"/>
              <a:t>02.10.2016</a:t>
            </a:fld>
            <a:endParaRPr lang="tr-TR"/>
          </a:p>
        </p:txBody>
      </p:sp>
      <p:sp>
        <p:nvSpPr>
          <p:cNvPr id="3" name="Altbilgi Yer Tutucusu 2"/>
          <p:cNvSpPr>
            <a:spLocks noGrp="1"/>
          </p:cNvSpPr>
          <p:nvPr>
            <p:ph type="ftr" sz="quarter" idx="11"/>
          </p:nvPr>
        </p:nvSpPr>
        <p:spPr/>
        <p:txBody>
          <a:bodyPr/>
          <a:lstStyle>
            <a:extLst/>
          </a:lstStyle>
          <a:p>
            <a:endParaRPr lang="tr-TR"/>
          </a:p>
        </p:txBody>
      </p:sp>
      <p:sp>
        <p:nvSpPr>
          <p:cNvPr id="4" name="Slayt Numarası Yer Tutucusu 3"/>
          <p:cNvSpPr>
            <a:spLocks noGrp="1"/>
          </p:cNvSpPr>
          <p:nvPr>
            <p:ph type="sldNum" sz="quarter" idx="12"/>
          </p:nvPr>
        </p:nvSpPr>
        <p:spPr/>
        <p:txBody>
          <a:bodyPr/>
          <a:lstStyle>
            <a:extLst/>
          </a:lstStyle>
          <a:p>
            <a:fld id="{B21F285C-8DBF-4AC3-82C3-925D75191AD4}" type="slidenum">
              <a:rPr lang="tr-TR" smtClean="0"/>
              <a:t>‹#›</a:t>
            </a:fld>
            <a:endParaRPr lang="tr-TR"/>
          </a:p>
        </p:txBody>
      </p:sp>
      <p:sp>
        <p:nvSpPr>
          <p:cNvPr id="6" name="Dikdörtgen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CFD0881B-5C5C-4B64-9D68-43DEA6FEB7E3}" type="datetimeFigureOut">
              <a:rPr lang="tr-TR" smtClean="0"/>
              <a:t>02.10.2016</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B21F285C-8DBF-4AC3-82C3-925D75191AD4}"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extLst/>
          </a:lstStyle>
          <a:p>
            <a:fld id="{CFD0881B-5C5C-4B64-9D68-43DEA6FEB7E3}" type="datetimeFigureOut">
              <a:rPr lang="tr-TR" smtClean="0"/>
              <a:t>02.10.2016</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B21F285C-8DBF-4AC3-82C3-925D75191AD4}" type="slidenum">
              <a:rPr lang="tr-TR" smtClean="0"/>
              <a:t>‹#›</a:t>
            </a:fld>
            <a:endParaRPr lang="tr-TR"/>
          </a:p>
        </p:txBody>
      </p:sp>
      <p:sp>
        <p:nvSpPr>
          <p:cNvPr id="8" name="Dikdörtgen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Resim Yer Tutucusu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Akış Çizelgesi: İşlem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Akış Çizelgesi: İşlem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Metin Yer Tutucusu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as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Halka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Dikdörtgen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Başlık Yer Tutucusu 4"/>
          <p:cNvSpPr>
            <a:spLocks noGrp="1"/>
          </p:cNvSpPr>
          <p:nvPr>
            <p:ph type="title"/>
          </p:nvPr>
        </p:nvSpPr>
        <p:spPr>
          <a:xfrm>
            <a:off x="1435608" y="274638"/>
            <a:ext cx="7498080" cy="114300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Metin Yer Tutucusu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Veri Yer Tutucusu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FD0881B-5C5C-4B64-9D68-43DEA6FEB7E3}" type="datetimeFigureOut">
              <a:rPr lang="tr-TR" smtClean="0"/>
              <a:t>02.10.2016</a:t>
            </a:fld>
            <a:endParaRPr lang="tr-TR"/>
          </a:p>
        </p:txBody>
      </p:sp>
      <p:sp>
        <p:nvSpPr>
          <p:cNvPr id="10" name="Altbilgi Yer Tutucusu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Slayt Numarası Yer Tutucusu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21F285C-8DBF-4AC3-82C3-925D75191AD4}" type="slidenum">
              <a:rPr lang="tr-TR" smtClean="0"/>
              <a:t>‹#›</a:t>
            </a:fld>
            <a:endParaRPr lang="tr-TR"/>
          </a:p>
        </p:txBody>
      </p:sp>
      <p:sp>
        <p:nvSpPr>
          <p:cNvPr id="15" name="Dikdörtgen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432560" y="1850064"/>
            <a:ext cx="7406640" cy="4099216"/>
          </a:xfrm>
        </p:spPr>
        <p:txBody>
          <a:bodyPr/>
          <a:lstStyle/>
          <a:p>
            <a:pPr algn="just">
              <a:lnSpc>
                <a:spcPct val="150000"/>
              </a:lnSpc>
            </a:pPr>
            <a:r>
              <a:rPr lang="tr-TR" b="1" cap="small" dirty="0"/>
              <a:t>AMAÇ</a:t>
            </a:r>
            <a:endParaRPr lang="tr-TR" dirty="0"/>
          </a:p>
          <a:p>
            <a:pPr algn="just">
              <a:lnSpc>
                <a:spcPct val="150000"/>
              </a:lnSpc>
            </a:pPr>
            <a:r>
              <a:rPr lang="tr-TR" dirty="0"/>
              <a:t>	Kablolamayı öğrenebilmek.</a:t>
            </a:r>
          </a:p>
          <a:p>
            <a:pPr algn="just">
              <a:lnSpc>
                <a:spcPct val="150000"/>
              </a:lnSpc>
            </a:pPr>
            <a:r>
              <a:rPr lang="tr-TR" b="1" cap="small" dirty="0"/>
              <a:t>ARAŞTIRMA</a:t>
            </a:r>
            <a:endParaRPr lang="tr-TR" dirty="0"/>
          </a:p>
          <a:p>
            <a:pPr algn="just">
              <a:lnSpc>
                <a:spcPct val="150000"/>
              </a:lnSpc>
            </a:pPr>
            <a:r>
              <a:rPr lang="tr-TR" b="1" cap="small" dirty="0"/>
              <a:t>	</a:t>
            </a:r>
            <a:r>
              <a:rPr lang="tr-TR" dirty="0"/>
              <a:t>Ağda kullanılan kablolar hakkında bilgi toplayınız.</a:t>
            </a:r>
          </a:p>
          <a:p>
            <a:pPr algn="just">
              <a:lnSpc>
                <a:spcPct val="150000"/>
              </a:lnSpc>
            </a:pPr>
            <a:endParaRPr lang="tr-TR" dirty="0"/>
          </a:p>
        </p:txBody>
      </p:sp>
      <p:sp>
        <p:nvSpPr>
          <p:cNvPr id="4" name="Başlık 1"/>
          <p:cNvSpPr>
            <a:spLocks noGrp="1"/>
          </p:cNvSpPr>
          <p:nvPr>
            <p:ph type="ctrTitle"/>
          </p:nvPr>
        </p:nvSpPr>
        <p:spPr/>
        <p:txBody>
          <a:bodyPr>
            <a:normAutofit/>
          </a:bodyPr>
          <a:lstStyle/>
          <a:p>
            <a:pPr algn="ctr"/>
            <a:r>
              <a:rPr lang="tr-TR" sz="4000" dirty="0" smtClean="0"/>
              <a:t>AĞ </a:t>
            </a:r>
            <a:r>
              <a:rPr lang="tr-TR" sz="4000" dirty="0" smtClean="0"/>
              <a:t>TEMELLERİ DERSİ </a:t>
            </a:r>
            <a:r>
              <a:rPr lang="tr-TR" sz="2000" dirty="0" smtClean="0"/>
              <a:t>(11 </a:t>
            </a:r>
            <a:r>
              <a:rPr lang="tr-TR" sz="2000" dirty="0" smtClean="0"/>
              <a:t>HAFTA)</a:t>
            </a:r>
            <a:endParaRPr lang="tr-TR" sz="2000" dirty="0"/>
          </a:p>
        </p:txBody>
      </p:sp>
    </p:spTree>
    <p:extLst>
      <p:ext uri="{BB962C8B-B14F-4D97-AF65-F5344CB8AC3E}">
        <p14:creationId xmlns:p14="http://schemas.microsoft.com/office/powerpoint/2010/main" val="2379232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10000"/>
          </a:bodyPr>
          <a:lstStyle/>
          <a:p>
            <a:pPr marL="82296" indent="0" algn="just">
              <a:lnSpc>
                <a:spcPct val="150000"/>
              </a:lnSpc>
              <a:buNone/>
            </a:pPr>
            <a:r>
              <a:rPr lang="tr-TR" b="1" dirty="0"/>
              <a:t>Konektör: </a:t>
            </a:r>
            <a:r>
              <a:rPr lang="tr-TR" dirty="0"/>
              <a:t>Çift bükümlü kabloları sonlandırmak için RJ (</a:t>
            </a:r>
            <a:r>
              <a:rPr lang="tr-TR" dirty="0" err="1"/>
              <a:t>registered</a:t>
            </a:r>
            <a:r>
              <a:rPr lang="tr-TR" dirty="0"/>
              <a:t> </a:t>
            </a:r>
            <a:r>
              <a:rPr lang="tr-TR" dirty="0" err="1"/>
              <a:t>jack</a:t>
            </a:r>
            <a:r>
              <a:rPr lang="tr-TR" dirty="0"/>
              <a:t>) serisi </a:t>
            </a:r>
            <a:r>
              <a:rPr lang="tr-TR" dirty="0" err="1"/>
              <a:t>konnektörler</a:t>
            </a:r>
            <a:r>
              <a:rPr lang="tr-TR" dirty="0"/>
              <a:t> kullanılır. </a:t>
            </a:r>
            <a:endParaRPr lang="tr-TR" dirty="0" smtClean="0"/>
          </a:p>
          <a:p>
            <a:pPr marL="82296" indent="0" algn="just">
              <a:lnSpc>
                <a:spcPct val="150000"/>
              </a:lnSpc>
              <a:buNone/>
            </a:pPr>
            <a:r>
              <a:rPr lang="tr-TR" dirty="0" smtClean="0"/>
              <a:t>RJ </a:t>
            </a:r>
            <a:r>
              <a:rPr lang="tr-TR" dirty="0"/>
              <a:t>serisi </a:t>
            </a:r>
            <a:r>
              <a:rPr lang="tr-TR" dirty="0" err="1"/>
              <a:t>konnektörlerden</a:t>
            </a:r>
            <a:r>
              <a:rPr lang="tr-TR" dirty="0"/>
              <a:t> RJ-12 telefon sistemlerinde kullanılırken RJ-45 </a:t>
            </a:r>
            <a:r>
              <a:rPr lang="tr-TR" dirty="0" err="1"/>
              <a:t>konnektörü</a:t>
            </a:r>
            <a:r>
              <a:rPr lang="tr-TR" dirty="0"/>
              <a:t> ise UTP ve STP kablolarını sonlandırmak için kullanılır. </a:t>
            </a:r>
            <a:endParaRPr lang="tr-TR" dirty="0" smtClean="0"/>
          </a:p>
          <a:p>
            <a:pPr marL="82296" indent="0" algn="just">
              <a:lnSpc>
                <a:spcPct val="150000"/>
              </a:lnSpc>
              <a:buNone/>
            </a:pPr>
            <a:r>
              <a:rPr lang="tr-TR" dirty="0" smtClean="0"/>
              <a:t>Fiber </a:t>
            </a:r>
            <a:r>
              <a:rPr lang="tr-TR" dirty="0"/>
              <a:t>optik kabloları sonlandırmak için ise ST-SC </a:t>
            </a:r>
            <a:r>
              <a:rPr lang="tr-TR" dirty="0" err="1"/>
              <a:t>konnektörleri</a:t>
            </a:r>
            <a:r>
              <a:rPr lang="tr-TR" dirty="0"/>
              <a:t> kullanılır.</a:t>
            </a:r>
          </a:p>
        </p:txBody>
      </p:sp>
    </p:spTree>
    <p:extLst>
      <p:ext uri="{BB962C8B-B14F-4D97-AF65-F5344CB8AC3E}">
        <p14:creationId xmlns:p14="http://schemas.microsoft.com/office/powerpoint/2010/main" val="185265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p:nvPr/>
        </p:nvPicPr>
        <p:blipFill>
          <a:blip r:embed="rId2" cstate="print"/>
          <a:srcRect/>
          <a:stretch>
            <a:fillRect/>
          </a:stretch>
        </p:blipFill>
        <p:spPr bwMode="auto">
          <a:xfrm>
            <a:off x="1691680" y="1367472"/>
            <a:ext cx="6401762" cy="50858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93667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82296" indent="0" algn="just">
              <a:lnSpc>
                <a:spcPct val="150000"/>
              </a:lnSpc>
              <a:buNone/>
            </a:pPr>
            <a:r>
              <a:rPr lang="tr-TR" b="1" dirty="0"/>
              <a:t>Kablo hazırlama:</a:t>
            </a:r>
            <a:r>
              <a:rPr lang="tr-TR" dirty="0"/>
              <a:t> Bir bilgisayar ağı kablosu hazırlamak için ihtiyacımız olan malzemeler;</a:t>
            </a:r>
          </a:p>
          <a:p>
            <a:pPr lvl="0" algn="just">
              <a:lnSpc>
                <a:spcPct val="150000"/>
              </a:lnSpc>
            </a:pPr>
            <a:r>
              <a:rPr lang="tr-TR" dirty="0"/>
              <a:t>UTP veya STP kablo</a:t>
            </a:r>
          </a:p>
          <a:p>
            <a:pPr lvl="0" algn="just">
              <a:lnSpc>
                <a:spcPct val="150000"/>
              </a:lnSpc>
            </a:pPr>
            <a:r>
              <a:rPr lang="tr-TR" dirty="0"/>
              <a:t>RJ-45 </a:t>
            </a:r>
            <a:r>
              <a:rPr lang="tr-TR" dirty="0" err="1"/>
              <a:t>konnektör</a:t>
            </a:r>
            <a:endParaRPr lang="tr-TR" dirty="0"/>
          </a:p>
          <a:p>
            <a:pPr lvl="0" algn="just">
              <a:lnSpc>
                <a:spcPct val="150000"/>
              </a:lnSpc>
            </a:pPr>
            <a:r>
              <a:rPr lang="tr-TR" dirty="0"/>
              <a:t>Kablo sıkma pensesi</a:t>
            </a:r>
          </a:p>
          <a:p>
            <a:pPr marL="82296" indent="0" algn="just">
              <a:lnSpc>
                <a:spcPct val="150000"/>
              </a:lnSpc>
              <a:buNone/>
            </a:pPr>
            <a:endParaRPr lang="tr-TR" dirty="0"/>
          </a:p>
        </p:txBody>
      </p:sp>
    </p:spTree>
    <p:extLst>
      <p:ext uri="{BB962C8B-B14F-4D97-AF65-F5344CB8AC3E}">
        <p14:creationId xmlns:p14="http://schemas.microsoft.com/office/powerpoint/2010/main" val="3754461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82296" indent="0">
              <a:buNone/>
            </a:pPr>
            <a:r>
              <a:rPr lang="tr-TR" dirty="0"/>
              <a:t>Cat5 kablolar için genel olarak kullanılan iki standart vardır: 586-A ve 586-B. </a:t>
            </a:r>
            <a:endParaRPr lang="tr-TR" dirty="0"/>
          </a:p>
        </p:txBody>
      </p:sp>
      <p:pic>
        <p:nvPicPr>
          <p:cNvPr id="4" name="Resim 3"/>
          <p:cNvPicPr/>
          <p:nvPr/>
        </p:nvPicPr>
        <p:blipFill>
          <a:blip r:embed="rId2" cstate="print"/>
          <a:srcRect/>
          <a:stretch>
            <a:fillRect/>
          </a:stretch>
        </p:blipFill>
        <p:spPr bwMode="auto">
          <a:xfrm>
            <a:off x="4007678" y="2615000"/>
            <a:ext cx="4956810" cy="42310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59578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lvl="0" algn="just">
              <a:lnSpc>
                <a:spcPct val="150000"/>
              </a:lnSpc>
            </a:pPr>
            <a:r>
              <a:rPr lang="tr-TR" b="1" dirty="0"/>
              <a:t>Fiber kablo</a:t>
            </a:r>
            <a:endParaRPr lang="tr-TR" dirty="0"/>
          </a:p>
          <a:p>
            <a:pPr marL="82296" indent="0" algn="just">
              <a:lnSpc>
                <a:spcPct val="150000"/>
              </a:lnSpc>
              <a:buNone/>
            </a:pPr>
            <a:r>
              <a:rPr lang="tr-TR" dirty="0"/>
              <a:t>İnsan gözüyle görülmeyen dalga boyları fiber optik veri transferinde kullanılır. </a:t>
            </a:r>
            <a:endParaRPr lang="tr-TR" dirty="0" smtClean="0"/>
          </a:p>
          <a:p>
            <a:pPr marL="82296" indent="0" algn="just">
              <a:lnSpc>
                <a:spcPct val="150000"/>
              </a:lnSpc>
              <a:buNone/>
            </a:pPr>
            <a:r>
              <a:rPr lang="tr-TR" dirty="0"/>
              <a:t>Optik fiber veri transferinde kullanılan dalgaların boyları 850,1310 veya 1550 nanometredir. </a:t>
            </a:r>
            <a:endParaRPr lang="tr-TR" dirty="0"/>
          </a:p>
        </p:txBody>
      </p:sp>
    </p:spTree>
    <p:extLst>
      <p:ext uri="{BB962C8B-B14F-4D97-AF65-F5344CB8AC3E}">
        <p14:creationId xmlns:p14="http://schemas.microsoft.com/office/powerpoint/2010/main" val="1038551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82296" indent="0" algn="just">
              <a:lnSpc>
                <a:spcPct val="150000"/>
              </a:lnSpc>
              <a:buNone/>
            </a:pPr>
            <a:r>
              <a:rPr lang="tr-TR" dirty="0"/>
              <a:t>İki tür fiber kablo vardır.</a:t>
            </a:r>
          </a:p>
          <a:p>
            <a:pPr lvl="0" algn="just">
              <a:lnSpc>
                <a:spcPct val="150000"/>
              </a:lnSpc>
            </a:pPr>
            <a:r>
              <a:rPr lang="tr-TR" dirty="0"/>
              <a:t>Çok </a:t>
            </a:r>
            <a:r>
              <a:rPr lang="tr-TR" dirty="0" err="1"/>
              <a:t>modlu</a:t>
            </a:r>
            <a:r>
              <a:rPr lang="tr-TR" dirty="0"/>
              <a:t> fiber (</a:t>
            </a:r>
            <a:r>
              <a:rPr lang="tr-TR" dirty="0" err="1"/>
              <a:t>multimode</a:t>
            </a:r>
            <a:r>
              <a:rPr lang="tr-TR" dirty="0"/>
              <a:t>)</a:t>
            </a:r>
          </a:p>
          <a:p>
            <a:pPr lvl="0" algn="just">
              <a:lnSpc>
                <a:spcPct val="150000"/>
              </a:lnSpc>
            </a:pPr>
            <a:r>
              <a:rPr lang="tr-TR" dirty="0"/>
              <a:t>Tek </a:t>
            </a:r>
            <a:r>
              <a:rPr lang="tr-TR" dirty="0" err="1"/>
              <a:t>modlu</a:t>
            </a:r>
            <a:r>
              <a:rPr lang="tr-TR" dirty="0"/>
              <a:t> fiber (</a:t>
            </a:r>
            <a:r>
              <a:rPr lang="tr-TR" dirty="0" err="1"/>
              <a:t>singlemode</a:t>
            </a:r>
            <a:r>
              <a:rPr lang="tr-TR" dirty="0"/>
              <a:t>)</a:t>
            </a:r>
          </a:p>
          <a:p>
            <a:pPr marL="82296" indent="0" algn="just">
              <a:lnSpc>
                <a:spcPct val="150000"/>
              </a:lnSpc>
              <a:buNone/>
            </a:pPr>
            <a:endParaRPr lang="tr-TR" dirty="0"/>
          </a:p>
        </p:txBody>
      </p:sp>
    </p:spTree>
    <p:extLst>
      <p:ext uri="{BB962C8B-B14F-4D97-AF65-F5344CB8AC3E}">
        <p14:creationId xmlns:p14="http://schemas.microsoft.com/office/powerpoint/2010/main" val="3287207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p:nvPr/>
        </p:nvPicPr>
        <p:blipFill>
          <a:blip r:embed="rId2" cstate="print"/>
          <a:srcRect/>
          <a:stretch>
            <a:fillRect/>
          </a:stretch>
        </p:blipFill>
        <p:spPr bwMode="auto">
          <a:xfrm>
            <a:off x="1900237" y="188640"/>
            <a:ext cx="5768107" cy="64373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35732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p:nvPr/>
        </p:nvPicPr>
        <p:blipFill>
          <a:blip r:embed="rId2" cstate="print"/>
          <a:srcRect/>
          <a:stretch>
            <a:fillRect/>
          </a:stretch>
        </p:blipFill>
        <p:spPr bwMode="auto">
          <a:xfrm>
            <a:off x="1475656" y="1196752"/>
            <a:ext cx="7272848" cy="52242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27431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TEŞEKKÜRLER</a:t>
            </a:r>
            <a:endParaRPr lang="tr-TR" dirty="0"/>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2240985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KABLOLAMA</a:t>
            </a:r>
            <a:endParaRPr lang="tr-TR" dirty="0"/>
          </a:p>
        </p:txBody>
      </p:sp>
      <p:sp>
        <p:nvSpPr>
          <p:cNvPr id="3" name="İçerik Yer Tutucusu 2"/>
          <p:cNvSpPr>
            <a:spLocks noGrp="1"/>
          </p:cNvSpPr>
          <p:nvPr>
            <p:ph idx="1"/>
          </p:nvPr>
        </p:nvSpPr>
        <p:spPr/>
        <p:txBody>
          <a:bodyPr/>
          <a:lstStyle/>
          <a:p>
            <a:pPr algn="just">
              <a:lnSpc>
                <a:spcPct val="150000"/>
              </a:lnSpc>
            </a:pPr>
            <a:r>
              <a:rPr lang="tr-TR" dirty="0"/>
              <a:t>Kablo elektriksel bir devredir. </a:t>
            </a:r>
            <a:endParaRPr lang="tr-TR" dirty="0" smtClean="0"/>
          </a:p>
          <a:p>
            <a:pPr algn="just">
              <a:lnSpc>
                <a:spcPct val="150000"/>
              </a:lnSpc>
            </a:pPr>
            <a:r>
              <a:rPr lang="tr-TR" dirty="0" smtClean="0"/>
              <a:t>Kablo </a:t>
            </a:r>
            <a:r>
              <a:rPr lang="tr-TR" dirty="0"/>
              <a:t>genellikle çevresi koruyucu tabakalar ile kaplanan, iletimin mümkün olduğunca az veri kayıpla gerçekleşmesini sağlayan </a:t>
            </a:r>
            <a:r>
              <a:rPr lang="tr-TR" dirty="0" smtClean="0"/>
              <a:t>araçlardır.</a:t>
            </a:r>
          </a:p>
          <a:p>
            <a:pPr algn="just">
              <a:lnSpc>
                <a:spcPct val="150000"/>
              </a:lnSpc>
            </a:pPr>
            <a:r>
              <a:rPr lang="tr-TR" dirty="0"/>
              <a:t>Veri, enerji, sinyal </a:t>
            </a:r>
            <a:r>
              <a:rPr lang="tr-TR" dirty="0" smtClean="0"/>
              <a:t>taşırlar.</a:t>
            </a:r>
            <a:endParaRPr lang="tr-TR" dirty="0"/>
          </a:p>
        </p:txBody>
      </p:sp>
    </p:spTree>
    <p:extLst>
      <p:ext uri="{BB962C8B-B14F-4D97-AF65-F5344CB8AC3E}">
        <p14:creationId xmlns:p14="http://schemas.microsoft.com/office/powerpoint/2010/main" val="28653287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1435608" y="1447800"/>
            <a:ext cx="7498080" cy="5149552"/>
          </a:xfrm>
        </p:spPr>
        <p:txBody>
          <a:bodyPr>
            <a:normAutofit fontScale="77500" lnSpcReduction="20000"/>
          </a:bodyPr>
          <a:lstStyle/>
          <a:p>
            <a:pPr marL="82296" indent="0" algn="just">
              <a:lnSpc>
                <a:spcPct val="150000"/>
              </a:lnSpc>
              <a:buNone/>
            </a:pPr>
            <a:r>
              <a:rPr lang="tr-TR" dirty="0"/>
              <a:t>Kablolama standartları</a:t>
            </a:r>
            <a:r>
              <a:rPr lang="tr-TR" dirty="0" smtClean="0"/>
              <a:t>:</a:t>
            </a:r>
          </a:p>
          <a:p>
            <a:pPr lvl="0" algn="just">
              <a:lnSpc>
                <a:spcPct val="150000"/>
              </a:lnSpc>
            </a:pPr>
            <a:r>
              <a:rPr lang="tr-TR" dirty="0" err="1"/>
              <a:t>Koaksiyel</a:t>
            </a:r>
            <a:r>
              <a:rPr lang="tr-TR" dirty="0"/>
              <a:t> kablo</a:t>
            </a:r>
          </a:p>
          <a:p>
            <a:pPr lvl="0" algn="just">
              <a:lnSpc>
                <a:spcPct val="150000"/>
              </a:lnSpc>
            </a:pPr>
            <a:r>
              <a:rPr lang="tr-TR" dirty="0"/>
              <a:t>UTP ( </a:t>
            </a:r>
            <a:r>
              <a:rPr lang="tr-TR" dirty="0" err="1"/>
              <a:t>Unshielded</a:t>
            </a:r>
            <a:r>
              <a:rPr lang="tr-TR" dirty="0"/>
              <a:t> </a:t>
            </a:r>
            <a:r>
              <a:rPr lang="tr-TR" dirty="0" err="1"/>
              <a:t>Tweisted</a:t>
            </a:r>
            <a:r>
              <a:rPr lang="tr-TR" dirty="0"/>
              <a:t> – </a:t>
            </a:r>
            <a:r>
              <a:rPr lang="tr-TR" dirty="0" err="1"/>
              <a:t>Pair</a:t>
            </a:r>
            <a:r>
              <a:rPr lang="tr-TR" dirty="0"/>
              <a:t> / koruyucu dolanmış çift)</a:t>
            </a:r>
          </a:p>
          <a:p>
            <a:pPr lvl="0" algn="just">
              <a:lnSpc>
                <a:spcPct val="150000"/>
              </a:lnSpc>
            </a:pPr>
            <a:r>
              <a:rPr lang="tr-TR" dirty="0"/>
              <a:t>UTP (</a:t>
            </a:r>
            <a:r>
              <a:rPr lang="tr-TR" dirty="0" err="1"/>
              <a:t>Unshielded</a:t>
            </a:r>
            <a:r>
              <a:rPr lang="tr-TR" dirty="0"/>
              <a:t> </a:t>
            </a:r>
            <a:r>
              <a:rPr lang="tr-TR" dirty="0" err="1"/>
              <a:t>Twisted</a:t>
            </a:r>
            <a:r>
              <a:rPr lang="tr-TR" dirty="0"/>
              <a:t> – </a:t>
            </a:r>
            <a:r>
              <a:rPr lang="tr-TR" dirty="0" err="1"/>
              <a:t>Pair</a:t>
            </a:r>
            <a:r>
              <a:rPr lang="tr-TR" dirty="0"/>
              <a:t>/koruyucusuz dolanmış çift/kalkansız bükümlü kablo çifti)</a:t>
            </a:r>
          </a:p>
          <a:p>
            <a:pPr lvl="0" algn="just">
              <a:lnSpc>
                <a:spcPct val="150000"/>
              </a:lnSpc>
            </a:pPr>
            <a:r>
              <a:rPr lang="tr-TR" dirty="0"/>
              <a:t>STP (</a:t>
            </a:r>
            <a:r>
              <a:rPr lang="tr-TR" dirty="0" err="1"/>
              <a:t>Shielded</a:t>
            </a:r>
            <a:r>
              <a:rPr lang="tr-TR" dirty="0"/>
              <a:t> </a:t>
            </a:r>
            <a:r>
              <a:rPr lang="tr-TR" dirty="0" err="1"/>
              <a:t>Twisted</a:t>
            </a:r>
            <a:r>
              <a:rPr lang="tr-TR" dirty="0"/>
              <a:t>–</a:t>
            </a:r>
            <a:r>
              <a:rPr lang="tr-TR" dirty="0" err="1"/>
              <a:t>Pair</a:t>
            </a:r>
            <a:r>
              <a:rPr lang="tr-TR" dirty="0"/>
              <a:t>/ koruyuculu dolanmış çift/</a:t>
            </a:r>
            <a:r>
              <a:rPr lang="tr-TR" dirty="0" err="1"/>
              <a:t>kalkanlı</a:t>
            </a:r>
            <a:r>
              <a:rPr lang="tr-TR" dirty="0"/>
              <a:t> bükümlü kablo çifti)</a:t>
            </a:r>
          </a:p>
          <a:p>
            <a:pPr lvl="0" algn="just">
              <a:lnSpc>
                <a:spcPct val="150000"/>
              </a:lnSpc>
            </a:pPr>
            <a:r>
              <a:rPr lang="tr-TR" dirty="0"/>
              <a:t>Fiber kablo</a:t>
            </a:r>
          </a:p>
          <a:p>
            <a:pPr algn="just">
              <a:lnSpc>
                <a:spcPct val="150000"/>
              </a:lnSpc>
            </a:pPr>
            <a:endParaRPr lang="tr-TR" dirty="0"/>
          </a:p>
          <a:p>
            <a:pPr algn="just">
              <a:lnSpc>
                <a:spcPct val="150000"/>
              </a:lnSpc>
            </a:pPr>
            <a:endParaRPr lang="tr-TR" dirty="0"/>
          </a:p>
        </p:txBody>
      </p:sp>
    </p:spTree>
    <p:extLst>
      <p:ext uri="{BB962C8B-B14F-4D97-AF65-F5344CB8AC3E}">
        <p14:creationId xmlns:p14="http://schemas.microsoft.com/office/powerpoint/2010/main" val="3750544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lvl="0" algn="just">
              <a:lnSpc>
                <a:spcPct val="150000"/>
              </a:lnSpc>
            </a:pPr>
            <a:r>
              <a:rPr lang="tr-TR" sz="2000" b="1" dirty="0" err="1"/>
              <a:t>Koaksiyel</a:t>
            </a:r>
            <a:r>
              <a:rPr lang="tr-TR" sz="2000" b="1" dirty="0"/>
              <a:t> kablo</a:t>
            </a:r>
            <a:endParaRPr lang="tr-TR" sz="2000" dirty="0"/>
          </a:p>
          <a:p>
            <a:pPr marL="82296" indent="0" algn="just">
              <a:lnSpc>
                <a:spcPct val="150000"/>
              </a:lnSpc>
              <a:buNone/>
            </a:pPr>
            <a:r>
              <a:rPr lang="tr-TR" sz="2000" dirty="0" err="1"/>
              <a:t>Koaksiyel</a:t>
            </a:r>
            <a:r>
              <a:rPr lang="tr-TR" sz="2000" dirty="0"/>
              <a:t> kablo içi boş silindirik iletken metalden yapılmıştır. </a:t>
            </a:r>
            <a:endParaRPr lang="tr-TR" sz="2000" dirty="0" smtClean="0"/>
          </a:p>
          <a:p>
            <a:pPr marL="82296" indent="0" algn="just">
              <a:lnSpc>
                <a:spcPct val="150000"/>
              </a:lnSpc>
              <a:buNone/>
            </a:pPr>
            <a:r>
              <a:rPr lang="tr-TR" sz="2000" dirty="0" smtClean="0"/>
              <a:t>Etrafında </a:t>
            </a:r>
            <a:r>
              <a:rPr lang="tr-TR" sz="2000" dirty="0"/>
              <a:t>iki iletken elementten yapılmış bir iç kablo vardır. </a:t>
            </a:r>
            <a:endParaRPr lang="tr-TR" sz="2000" dirty="0" smtClean="0"/>
          </a:p>
          <a:p>
            <a:pPr marL="82296" indent="0" algn="just">
              <a:lnSpc>
                <a:spcPct val="150000"/>
              </a:lnSpc>
              <a:buNone/>
            </a:pPr>
            <a:r>
              <a:rPr lang="tr-TR" sz="2000" dirty="0" smtClean="0"/>
              <a:t>Bu </a:t>
            </a:r>
            <a:r>
              <a:rPr lang="tr-TR" sz="2000" dirty="0"/>
              <a:t>elementler bakır kablonun tam ortasından geçer ve kablonun esnek olmasını sağlar. </a:t>
            </a:r>
            <a:endParaRPr lang="tr-TR" sz="2000" dirty="0" smtClean="0"/>
          </a:p>
          <a:p>
            <a:pPr marL="82296" indent="0" algn="just">
              <a:lnSpc>
                <a:spcPct val="150000"/>
              </a:lnSpc>
              <a:buNone/>
            </a:pPr>
            <a:r>
              <a:rPr lang="tr-TR" sz="2000" dirty="0"/>
              <a:t>K</a:t>
            </a:r>
            <a:r>
              <a:rPr lang="tr-TR" sz="2000" dirty="0" smtClean="0"/>
              <a:t>irliliğin </a:t>
            </a:r>
            <a:r>
              <a:rPr lang="tr-TR" sz="2000" dirty="0"/>
              <a:t>yoğun olduğu ortamlarda düşük güçte sinyalleri iletmek için geliştirilmiş bir kablodur</a:t>
            </a:r>
            <a:endParaRPr lang="tr-TR" sz="2000" dirty="0"/>
          </a:p>
        </p:txBody>
      </p:sp>
      <p:pic>
        <p:nvPicPr>
          <p:cNvPr id="4" name="Resim 3" descr="http://img.blogcu.com/uploads/koaksiyel_coaxial_kablo_2.JPG"/>
          <p:cNvPicPr/>
          <p:nvPr/>
        </p:nvPicPr>
        <p:blipFill>
          <a:blip r:embed="rId2" cstate="print"/>
          <a:srcRect/>
          <a:stretch>
            <a:fillRect/>
          </a:stretch>
        </p:blipFill>
        <p:spPr bwMode="auto">
          <a:xfrm>
            <a:off x="4860032" y="4581128"/>
            <a:ext cx="4104456" cy="22048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37502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lvl="0" algn="just">
              <a:lnSpc>
                <a:spcPct val="150000"/>
              </a:lnSpc>
            </a:pPr>
            <a:r>
              <a:rPr lang="tr-TR" sz="2400" b="1" dirty="0"/>
              <a:t>UTP ( </a:t>
            </a:r>
            <a:r>
              <a:rPr lang="tr-TR" sz="2400" b="1" dirty="0" err="1"/>
              <a:t>Unshielded</a:t>
            </a:r>
            <a:r>
              <a:rPr lang="tr-TR" sz="2400" b="1" dirty="0"/>
              <a:t> </a:t>
            </a:r>
            <a:r>
              <a:rPr lang="tr-TR" sz="2400" b="1" dirty="0" err="1"/>
              <a:t>Tweisted</a:t>
            </a:r>
            <a:r>
              <a:rPr lang="tr-TR" sz="2400" b="1" dirty="0"/>
              <a:t> – </a:t>
            </a:r>
            <a:r>
              <a:rPr lang="tr-TR" sz="2400" b="1" dirty="0" err="1"/>
              <a:t>Pair</a:t>
            </a:r>
            <a:r>
              <a:rPr lang="tr-TR" sz="2400" b="1" dirty="0"/>
              <a:t> / koruyucu dolanmış çift)</a:t>
            </a:r>
            <a:endParaRPr lang="tr-TR" sz="2400" dirty="0"/>
          </a:p>
          <a:p>
            <a:pPr marL="82296" indent="0" algn="just">
              <a:lnSpc>
                <a:spcPct val="150000"/>
              </a:lnSpc>
              <a:buNone/>
            </a:pPr>
            <a:r>
              <a:rPr lang="tr-TR" sz="2400" dirty="0"/>
              <a:t>UTP birbirine dolanmış çiftler hâlinde ve en dışta da plastik bir koruma olmak üzere üretilir. </a:t>
            </a:r>
            <a:endParaRPr lang="tr-TR" sz="2400" dirty="0" smtClean="0"/>
          </a:p>
          <a:p>
            <a:pPr marL="82296" indent="0" algn="just">
              <a:lnSpc>
                <a:spcPct val="150000"/>
              </a:lnSpc>
              <a:buNone/>
            </a:pPr>
            <a:r>
              <a:rPr lang="tr-TR" sz="2400" dirty="0"/>
              <a:t>Günümüzde en yaygın olarak kullanılan kablo standardıdır.</a:t>
            </a:r>
            <a:endParaRPr lang="tr-TR" sz="2400" dirty="0"/>
          </a:p>
        </p:txBody>
      </p:sp>
      <p:pic>
        <p:nvPicPr>
          <p:cNvPr id="4" name="Resim 3" descr="http://www.yusufkaratas.com/wp-content/uploads/utp.JPG"/>
          <p:cNvPicPr/>
          <p:nvPr/>
        </p:nvPicPr>
        <p:blipFill>
          <a:blip r:embed="rId2" cstate="print"/>
          <a:srcRect/>
          <a:stretch>
            <a:fillRect/>
          </a:stretch>
        </p:blipFill>
        <p:spPr bwMode="auto">
          <a:xfrm>
            <a:off x="5436096" y="4437112"/>
            <a:ext cx="3654115" cy="23707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30783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10000"/>
          </a:bodyPr>
          <a:lstStyle/>
          <a:p>
            <a:pPr lvl="0" algn="just">
              <a:lnSpc>
                <a:spcPct val="150000"/>
              </a:lnSpc>
            </a:pPr>
            <a:r>
              <a:rPr lang="tr-TR" b="1" dirty="0"/>
              <a:t>UTP (</a:t>
            </a:r>
            <a:r>
              <a:rPr lang="tr-TR" b="1" dirty="0" err="1"/>
              <a:t>Unshielded</a:t>
            </a:r>
            <a:r>
              <a:rPr lang="tr-TR" b="1" dirty="0"/>
              <a:t> </a:t>
            </a:r>
            <a:r>
              <a:rPr lang="tr-TR" b="1" dirty="0" err="1"/>
              <a:t>Twisted</a:t>
            </a:r>
            <a:r>
              <a:rPr lang="tr-TR" b="1" dirty="0"/>
              <a:t> – </a:t>
            </a:r>
            <a:r>
              <a:rPr lang="tr-TR" b="1" dirty="0" err="1"/>
              <a:t>Pair</a:t>
            </a:r>
            <a:r>
              <a:rPr lang="tr-TR" b="1" dirty="0"/>
              <a:t>/koruyucusuz dolanmış çift/kalkansız bükümlü kablo çifti)</a:t>
            </a:r>
            <a:endParaRPr lang="tr-TR" dirty="0"/>
          </a:p>
          <a:p>
            <a:pPr marL="82296" indent="0" algn="just">
              <a:lnSpc>
                <a:spcPct val="150000"/>
              </a:lnSpc>
              <a:buNone/>
            </a:pPr>
            <a:r>
              <a:rPr lang="tr-TR" dirty="0"/>
              <a:t>Kalkansız bükümlü kablo çifti (UTP) bazı ağlarda kullanılan ve dört parçadan oluşan kablo çeşididir. </a:t>
            </a:r>
            <a:endParaRPr lang="tr-TR" dirty="0" smtClean="0"/>
          </a:p>
          <a:p>
            <a:pPr marL="82296" indent="0" algn="just">
              <a:lnSpc>
                <a:spcPct val="150000"/>
              </a:lnSpc>
              <a:buNone/>
            </a:pPr>
            <a:r>
              <a:rPr lang="tr-TR" dirty="0"/>
              <a:t>UTP kablosunu oluşturan 8 tane kablodan her birinin etrafı bir yalıtkan malzemeyle kaplıdır. </a:t>
            </a:r>
            <a:endParaRPr lang="tr-TR" dirty="0"/>
          </a:p>
        </p:txBody>
      </p:sp>
    </p:spTree>
    <p:extLst>
      <p:ext uri="{BB962C8B-B14F-4D97-AF65-F5344CB8AC3E}">
        <p14:creationId xmlns:p14="http://schemas.microsoft.com/office/powerpoint/2010/main" val="3187731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35608" y="188640"/>
            <a:ext cx="7498080" cy="6669360"/>
          </a:xfrm>
        </p:spPr>
        <p:txBody>
          <a:bodyPr>
            <a:noAutofit/>
          </a:bodyPr>
          <a:lstStyle/>
          <a:p>
            <a:pPr marL="82296" indent="0">
              <a:buNone/>
            </a:pPr>
            <a:r>
              <a:rPr lang="tr-TR" sz="2000" dirty="0"/>
              <a:t>UTP kablo kategori çeşitleri:</a:t>
            </a:r>
          </a:p>
          <a:p>
            <a:pPr lvl="0"/>
            <a:r>
              <a:rPr lang="tr-TR" sz="2000" b="1" dirty="0"/>
              <a:t>Cat1: </a:t>
            </a:r>
            <a:r>
              <a:rPr lang="tr-TR" sz="2000" dirty="0"/>
              <a:t>Kullanım alanı telefon iletişimi ve zil teli gibi zayıf akım sistemleridir. </a:t>
            </a:r>
          </a:p>
          <a:p>
            <a:pPr lvl="0"/>
            <a:r>
              <a:rPr lang="tr-TR" sz="2000" b="1" dirty="0"/>
              <a:t>Cat2: </a:t>
            </a:r>
            <a:r>
              <a:rPr lang="tr-TR" sz="2000" dirty="0"/>
              <a:t>4 </a:t>
            </a:r>
            <a:r>
              <a:rPr lang="tr-TR" sz="2000" dirty="0" err="1"/>
              <a:t>Mbit</a:t>
            </a:r>
            <a:r>
              <a:rPr lang="tr-TR" sz="2000" dirty="0"/>
              <a:t>/s hızında işlev görecek ağ sistemlerinde kullanılır.</a:t>
            </a:r>
          </a:p>
          <a:p>
            <a:pPr lvl="0"/>
            <a:r>
              <a:rPr lang="tr-TR" sz="2000" b="1" dirty="0"/>
              <a:t>Cat3: </a:t>
            </a:r>
            <a:r>
              <a:rPr lang="tr-TR" sz="2000" dirty="0" smtClean="0"/>
              <a:t>IP </a:t>
            </a:r>
            <a:r>
              <a:rPr lang="tr-TR" sz="2000" dirty="0"/>
              <a:t>telefon olmayan hatlarda telefon kablosu olarak kullanılır.</a:t>
            </a:r>
          </a:p>
          <a:p>
            <a:pPr lvl="0"/>
            <a:r>
              <a:rPr lang="tr-TR" sz="2000" b="1" dirty="0"/>
              <a:t>Cat4: </a:t>
            </a:r>
            <a:r>
              <a:rPr lang="tr-TR" sz="2000" dirty="0" smtClean="0"/>
              <a:t>Saniyede </a:t>
            </a:r>
            <a:r>
              <a:rPr lang="tr-TR" sz="2000" dirty="0"/>
              <a:t>16 </a:t>
            </a:r>
            <a:r>
              <a:rPr lang="tr-TR" sz="2000" dirty="0" err="1"/>
              <a:t>Mbit’lik</a:t>
            </a:r>
            <a:r>
              <a:rPr lang="tr-TR" sz="2000" dirty="0"/>
              <a:t> veri taşır.</a:t>
            </a:r>
          </a:p>
          <a:p>
            <a:pPr lvl="0"/>
            <a:r>
              <a:rPr lang="tr-TR" sz="2000" b="1" dirty="0"/>
              <a:t>Cat5: </a:t>
            </a:r>
            <a:r>
              <a:rPr lang="tr-TR" sz="2000" dirty="0"/>
              <a:t>Günümüzde en çok kullanılan UTP kablo türüdür. 100 </a:t>
            </a:r>
            <a:r>
              <a:rPr lang="tr-TR" sz="2000" dirty="0" err="1"/>
              <a:t>MHz’lik</a:t>
            </a:r>
            <a:r>
              <a:rPr lang="tr-TR" sz="2000" dirty="0"/>
              <a:t> bir frekans geçişine elverişlidir. Saniyede 100 </a:t>
            </a:r>
            <a:r>
              <a:rPr lang="tr-TR" sz="2000" dirty="0" err="1"/>
              <a:t>Mbit’lik</a:t>
            </a:r>
            <a:r>
              <a:rPr lang="tr-TR" sz="2000" dirty="0"/>
              <a:t> veri taşır.</a:t>
            </a:r>
          </a:p>
          <a:p>
            <a:pPr lvl="0"/>
            <a:r>
              <a:rPr lang="tr-TR" sz="2000" b="1" dirty="0"/>
              <a:t>Cat5e: </a:t>
            </a:r>
            <a:r>
              <a:rPr lang="tr-TR" sz="2000" dirty="0" err="1"/>
              <a:t>Cat</a:t>
            </a:r>
            <a:r>
              <a:rPr lang="tr-TR" sz="2000" dirty="0"/>
              <a:t> 5’e göre daha dayanıklı ve </a:t>
            </a:r>
            <a:r>
              <a:rPr lang="tr-TR" sz="2000" dirty="0" smtClean="0"/>
              <a:t>uzun ömürlüdür.</a:t>
            </a:r>
            <a:endParaRPr lang="tr-TR" sz="2000" dirty="0"/>
          </a:p>
          <a:p>
            <a:pPr lvl="0"/>
            <a:r>
              <a:rPr lang="tr-TR" sz="2000" b="1" dirty="0"/>
              <a:t>Cat6: </a:t>
            </a:r>
            <a:r>
              <a:rPr lang="tr-TR" sz="2000" dirty="0" smtClean="0"/>
              <a:t> </a:t>
            </a:r>
            <a:r>
              <a:rPr lang="tr-TR" sz="2000" dirty="0"/>
              <a:t>Günümüzde cat5 ve cat5e’nin yerini almaktadır. Saniyede 1 </a:t>
            </a:r>
            <a:r>
              <a:rPr lang="tr-TR" sz="2000" dirty="0" err="1"/>
              <a:t>gb’lik</a:t>
            </a:r>
            <a:r>
              <a:rPr lang="tr-TR" sz="2000" dirty="0"/>
              <a:t> bir veri taşıma özelliğine sahiptir.</a:t>
            </a:r>
          </a:p>
          <a:p>
            <a:pPr lvl="0"/>
            <a:r>
              <a:rPr lang="tr-TR" sz="2000" b="1" dirty="0"/>
              <a:t>Cat6a: </a:t>
            </a:r>
            <a:r>
              <a:rPr lang="tr-TR" sz="2000" dirty="0" smtClean="0"/>
              <a:t>1 </a:t>
            </a:r>
            <a:r>
              <a:rPr lang="tr-TR" sz="2000" dirty="0" err="1"/>
              <a:t>gb</a:t>
            </a:r>
            <a:r>
              <a:rPr lang="tr-TR" sz="2000" dirty="0"/>
              <a:t> ve daha üstü veri iletiminde tercih edilir. </a:t>
            </a:r>
          </a:p>
          <a:p>
            <a:pPr lvl="0"/>
            <a:r>
              <a:rPr lang="tr-TR" sz="2000" b="1" dirty="0"/>
              <a:t>Cat7: </a:t>
            </a:r>
            <a:r>
              <a:rPr lang="tr-TR" sz="2000" dirty="0"/>
              <a:t>Aslında STP (</a:t>
            </a:r>
            <a:r>
              <a:rPr lang="tr-TR" sz="2000" dirty="0" err="1"/>
              <a:t>shielded</a:t>
            </a:r>
            <a:r>
              <a:rPr lang="tr-TR" sz="2000" dirty="0"/>
              <a:t> </a:t>
            </a:r>
            <a:r>
              <a:rPr lang="tr-TR" sz="2000" dirty="0" err="1"/>
              <a:t>twisted</a:t>
            </a:r>
            <a:r>
              <a:rPr lang="tr-TR" sz="2000" dirty="0"/>
              <a:t> </a:t>
            </a:r>
            <a:r>
              <a:rPr lang="tr-TR" sz="2000" dirty="0" err="1"/>
              <a:t>pair</a:t>
            </a:r>
            <a:r>
              <a:rPr lang="tr-TR" sz="2000" dirty="0"/>
              <a:t>)olarak üretilen bu kablo teknolojik gelişme ve ihtiyaçlara göre UTP olarak da üretilmeye başlanmıştır. Ancak kullanım alanları çok düşüktür. Gerek kesit kalınlığı gerekse çok güç gerektiren durumlarda topraklama gerekliliği bu kablonun UTP olarak kullanım alanlarını kısıtlamıştır.</a:t>
            </a:r>
          </a:p>
          <a:p>
            <a:pPr marL="82296" indent="0">
              <a:buNone/>
            </a:pPr>
            <a:endParaRPr lang="tr-TR" sz="2000" dirty="0"/>
          </a:p>
        </p:txBody>
      </p:sp>
    </p:spTree>
    <p:extLst>
      <p:ext uri="{BB962C8B-B14F-4D97-AF65-F5344CB8AC3E}">
        <p14:creationId xmlns:p14="http://schemas.microsoft.com/office/powerpoint/2010/main" val="3897904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p:cNvPicPr>
          <p:nvPr>
            <p:ph idx="1"/>
          </p:nvPr>
        </p:nvPicPr>
        <p:blipFill>
          <a:blip r:embed="rId2" cstate="print"/>
          <a:srcRect/>
          <a:stretch>
            <a:fillRect/>
          </a:stretch>
        </p:blipFill>
        <p:spPr bwMode="auto">
          <a:xfrm>
            <a:off x="1547664" y="1447800"/>
            <a:ext cx="6310115" cy="50775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60974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lvl="0" algn="just">
              <a:lnSpc>
                <a:spcPct val="150000"/>
              </a:lnSpc>
            </a:pPr>
            <a:r>
              <a:rPr lang="tr-TR" sz="2000" b="1" dirty="0"/>
              <a:t>STP (</a:t>
            </a:r>
            <a:r>
              <a:rPr lang="tr-TR" sz="2000" b="1" dirty="0" err="1"/>
              <a:t>Shielded</a:t>
            </a:r>
            <a:r>
              <a:rPr lang="tr-TR" sz="2000" b="1" dirty="0"/>
              <a:t> </a:t>
            </a:r>
            <a:r>
              <a:rPr lang="tr-TR" sz="2000" b="1" dirty="0" err="1"/>
              <a:t>Twisted</a:t>
            </a:r>
            <a:r>
              <a:rPr lang="tr-TR" sz="2000" b="1" dirty="0"/>
              <a:t>–</a:t>
            </a:r>
            <a:r>
              <a:rPr lang="tr-TR" sz="2000" b="1" dirty="0" err="1"/>
              <a:t>Pair</a:t>
            </a:r>
            <a:r>
              <a:rPr lang="tr-TR" sz="2000" b="1" dirty="0"/>
              <a:t>/ koruyuculu dolanmış çift/</a:t>
            </a:r>
            <a:r>
              <a:rPr lang="tr-TR" sz="2000" b="1" dirty="0" err="1"/>
              <a:t>kalkanlı</a:t>
            </a:r>
            <a:r>
              <a:rPr lang="tr-TR" sz="2000" b="1" dirty="0"/>
              <a:t> bükümlü kablo çifti)</a:t>
            </a:r>
            <a:endParaRPr lang="tr-TR" sz="2000" dirty="0"/>
          </a:p>
          <a:p>
            <a:pPr marL="82296" indent="0" algn="just">
              <a:lnSpc>
                <a:spcPct val="150000"/>
              </a:lnSpc>
              <a:buNone/>
            </a:pPr>
            <a:r>
              <a:rPr lang="tr-TR" sz="2000" dirty="0"/>
              <a:t>G</a:t>
            </a:r>
            <a:r>
              <a:rPr lang="tr-TR" sz="2000" dirty="0" smtClean="0"/>
              <a:t>ünümüzde </a:t>
            </a:r>
            <a:r>
              <a:rPr lang="tr-TR" sz="2000" dirty="0"/>
              <a:t>fazla tercih </a:t>
            </a:r>
            <a:r>
              <a:rPr lang="tr-TR" sz="2000" dirty="0" smtClean="0"/>
              <a:t>edilmemektedir.</a:t>
            </a:r>
          </a:p>
          <a:p>
            <a:pPr marL="82296" indent="0" algn="just">
              <a:lnSpc>
                <a:spcPct val="150000"/>
              </a:lnSpc>
              <a:buNone/>
            </a:pPr>
            <a:r>
              <a:rPr lang="tr-TR" sz="2000" dirty="0"/>
              <a:t>Kullanımının zor olması, maliyetinin daha yüksek olması ve dıştaki tel zırhın yarardan çok zarar vermesi gibi etkenler bu kablonun kullanılmamasının başlıca sebeplerindendir. </a:t>
            </a:r>
            <a:endParaRPr lang="tr-TR" sz="2000" dirty="0"/>
          </a:p>
        </p:txBody>
      </p:sp>
      <p:pic>
        <p:nvPicPr>
          <p:cNvPr id="4" name="Resim 3" descr="http://i00.i.aliimg.com/photo/v0/611958030/S_STP_CAT7_cable_22AWG_0_65mm.jpg"/>
          <p:cNvPicPr/>
          <p:nvPr/>
        </p:nvPicPr>
        <p:blipFill>
          <a:blip r:embed="rId2" cstate="print"/>
          <a:srcRect/>
          <a:stretch>
            <a:fillRect/>
          </a:stretch>
        </p:blipFill>
        <p:spPr bwMode="auto">
          <a:xfrm>
            <a:off x="4355976" y="4365104"/>
            <a:ext cx="4718948" cy="25543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995262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27</TotalTime>
  <Words>529</Words>
  <Application>Microsoft Office PowerPoint</Application>
  <PresentationFormat>Ekran Gösterisi (4:3)</PresentationFormat>
  <Paragraphs>54</Paragraphs>
  <Slides>18</Slides>
  <Notes>0</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Gündönümü</vt:lpstr>
      <vt:lpstr>AĞ TEMELLERİ DERSİ (11 HAFTA)</vt:lpstr>
      <vt:lpstr>KABLOLAMA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AĞ TEMELLERİ DERSİ (11 HAFTA)</dc:title>
  <dc:creator>MelihKadir</dc:creator>
  <cp:lastModifiedBy>MelihKadir</cp:lastModifiedBy>
  <cp:revision>4</cp:revision>
  <dcterms:created xsi:type="dcterms:W3CDTF">2016-10-02T12:52:59Z</dcterms:created>
  <dcterms:modified xsi:type="dcterms:W3CDTF">2016-10-02T13:20:37Z</dcterms:modified>
</cp:coreProperties>
</file>