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211308-E519-47EA-8F6B-EBEF796BD507}" type="datetimeFigureOut">
              <a:rPr lang="tr-TR" smtClean="0"/>
              <a:t>11.10.2016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F8AB35-36B7-4DC7-A7BF-6ACAD3E66C80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ktrikport.com/teknik-kutuphane/termal-kamera-nedir-muhendislik-uygulamalari-ve-kullanim-alanlari/1146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ektrikport.com/teknik-kutuphane/ilk-kisisel-bilgisayarlar-commodore-64/1129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0789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cap="small" dirty="0" smtClean="0"/>
              <a:t>AMAÇ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	BIOS kavramını öğrenebilmek. </a:t>
            </a:r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ARAŞTIRMA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cap="small" dirty="0" smtClean="0"/>
              <a:t>	</a:t>
            </a:r>
            <a:r>
              <a:rPr lang="tr-TR" dirty="0" smtClean="0"/>
              <a:t>BIOS kavramını inceleyiniz.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dirty="0" smtClean="0"/>
              <a:t>YAZILIM KURULUMU VE YÖNETİMİ </a:t>
            </a:r>
            <a:r>
              <a:rPr lang="tr-TR" sz="4000" dirty="0" smtClean="0"/>
              <a:t>DERSİ</a:t>
            </a:r>
            <a:r>
              <a:rPr lang="tr-TR" sz="1800" dirty="0" smtClean="0"/>
              <a:t>(10. </a:t>
            </a:r>
            <a:r>
              <a:rPr lang="tr-TR" sz="1800" dirty="0" smtClean="0"/>
              <a:t>HAFTA)</a:t>
            </a:r>
            <a:endParaRPr lang="tr-T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160000"/>
              </a:lnSpc>
              <a:buNone/>
            </a:pPr>
            <a:r>
              <a:rPr lang="tr-TR" b="1" dirty="0" err="1" smtClean="0"/>
              <a:t>İntegrated</a:t>
            </a:r>
            <a:r>
              <a:rPr lang="tr-TR" b="1" dirty="0" smtClean="0"/>
              <a:t> </a:t>
            </a:r>
            <a:r>
              <a:rPr lang="tr-TR" b="1" dirty="0" err="1" smtClean="0"/>
              <a:t>Peripherals</a:t>
            </a:r>
            <a:endParaRPr lang="tr-TR" dirty="0" smtClean="0"/>
          </a:p>
          <a:p>
            <a:pPr lvl="0" algn="just" fontAlgn="base">
              <a:lnSpc>
                <a:spcPct val="160000"/>
              </a:lnSpc>
            </a:pPr>
            <a:r>
              <a:rPr lang="tr-TR" dirty="0" err="1" smtClean="0"/>
              <a:t>Power</a:t>
            </a:r>
            <a:r>
              <a:rPr lang="tr-TR" dirty="0" smtClean="0"/>
              <a:t> On </a:t>
            </a:r>
            <a:r>
              <a:rPr lang="tr-TR" dirty="0" err="1" smtClean="0"/>
              <a:t>Function</a:t>
            </a:r>
            <a:r>
              <a:rPr lang="tr-TR" dirty="0" smtClean="0"/>
              <a:t>, bilgisayarı nasıl açmak istediğinizi (klavye,</a:t>
            </a:r>
            <a:r>
              <a:rPr lang="tr-TR" dirty="0" err="1" smtClean="0"/>
              <a:t>mouse</a:t>
            </a:r>
            <a:r>
              <a:rPr lang="tr-TR" dirty="0" smtClean="0"/>
              <a:t>,v.b.) ayarlamanızı sağlar.</a:t>
            </a:r>
          </a:p>
          <a:p>
            <a:pPr lvl="0" algn="just" fontAlgn="base">
              <a:lnSpc>
                <a:spcPct val="160000"/>
              </a:lnSpc>
            </a:pPr>
            <a:r>
              <a:rPr lang="tr-TR" dirty="0" smtClean="0"/>
              <a:t>IDE HDD </a:t>
            </a:r>
            <a:r>
              <a:rPr lang="tr-TR" dirty="0" err="1" smtClean="0"/>
              <a:t>Block</a:t>
            </a:r>
            <a:r>
              <a:rPr lang="tr-TR" dirty="0" smtClean="0"/>
              <a:t> </a:t>
            </a:r>
            <a:r>
              <a:rPr lang="tr-TR" dirty="0" err="1" smtClean="0"/>
              <a:t>Mode</a:t>
            </a:r>
            <a:r>
              <a:rPr lang="tr-TR" dirty="0" smtClean="0"/>
              <a:t>, 2 GB'tan büyük disklerde "ENABLED" konumunda olmalıdır.</a:t>
            </a:r>
          </a:p>
          <a:p>
            <a:pPr lvl="0" algn="just" fontAlgn="base">
              <a:lnSpc>
                <a:spcPct val="160000"/>
              </a:lnSpc>
            </a:pPr>
            <a:r>
              <a:rPr lang="tr-TR" dirty="0" smtClean="0"/>
              <a:t>On </a:t>
            </a:r>
            <a:r>
              <a:rPr lang="tr-TR" dirty="0" err="1" smtClean="0"/>
              <a:t>Chip</a:t>
            </a:r>
            <a:r>
              <a:rPr lang="tr-TR" dirty="0" smtClean="0"/>
              <a:t> </a:t>
            </a:r>
            <a:r>
              <a:rPr lang="tr-TR" dirty="0" err="1" smtClean="0"/>
              <a:t>Primary</a:t>
            </a:r>
            <a:r>
              <a:rPr lang="tr-TR" dirty="0" smtClean="0"/>
              <a:t>/</a:t>
            </a:r>
            <a:r>
              <a:rPr lang="tr-TR" dirty="0" err="1" smtClean="0"/>
              <a:t>Secondary</a:t>
            </a:r>
            <a:r>
              <a:rPr lang="tr-TR" dirty="0" smtClean="0"/>
              <a:t> IDE, IDE 1 ve IDE 2 devrelerinin kontrolünü sağlar.</a:t>
            </a:r>
          </a:p>
          <a:p>
            <a:pPr lvl="0" algn="just" fontAlgn="base">
              <a:lnSpc>
                <a:spcPct val="160000"/>
              </a:lnSpc>
            </a:pPr>
            <a:r>
              <a:rPr lang="tr-TR" dirty="0" err="1" smtClean="0"/>
              <a:t>Onboard</a:t>
            </a:r>
            <a:r>
              <a:rPr lang="tr-TR" dirty="0" smtClean="0"/>
              <a:t> FDC </a:t>
            </a:r>
            <a:r>
              <a:rPr lang="tr-TR" dirty="0" err="1" smtClean="0"/>
              <a:t>Controller</a:t>
            </a:r>
            <a:r>
              <a:rPr lang="tr-TR" dirty="0" smtClean="0"/>
              <a:t>, disket sürücüsünün kontrolünü sağlar.</a:t>
            </a:r>
          </a:p>
          <a:p>
            <a:pPr lvl="0" algn="just" fontAlgn="base">
              <a:lnSpc>
                <a:spcPct val="160000"/>
              </a:lnSpc>
            </a:pPr>
            <a:r>
              <a:rPr lang="tr-TR" dirty="0" smtClean="0"/>
              <a:t>USB </a:t>
            </a:r>
            <a:r>
              <a:rPr lang="tr-TR" dirty="0" err="1" smtClean="0"/>
              <a:t>Controller</a:t>
            </a:r>
            <a:r>
              <a:rPr lang="tr-TR" dirty="0" smtClean="0"/>
              <a:t>, USB </a:t>
            </a:r>
            <a:r>
              <a:rPr lang="tr-TR" dirty="0" err="1" smtClean="0"/>
              <a:t>portlarını</a:t>
            </a:r>
            <a:r>
              <a:rPr lang="tr-TR" dirty="0" smtClean="0"/>
              <a:t> kontrol eder.</a:t>
            </a:r>
          </a:p>
          <a:p>
            <a:pPr lvl="0" algn="just" fontAlgn="base">
              <a:lnSpc>
                <a:spcPct val="160000"/>
              </a:lnSpc>
            </a:pPr>
            <a:r>
              <a:rPr lang="tr-TR" dirty="0" smtClean="0"/>
              <a:t>USB </a:t>
            </a:r>
            <a:r>
              <a:rPr lang="tr-TR" dirty="0" err="1" smtClean="0"/>
              <a:t>Keyboard</a:t>
            </a:r>
            <a:r>
              <a:rPr lang="tr-TR" dirty="0" smtClean="0"/>
              <a:t> </a:t>
            </a:r>
            <a:r>
              <a:rPr lang="tr-TR" dirty="0" err="1" smtClean="0"/>
              <a:t>Setup</a:t>
            </a:r>
            <a:r>
              <a:rPr lang="tr-TR" dirty="0" smtClean="0"/>
              <a:t>, USB klavye izinleri ayarlanır.</a:t>
            </a:r>
          </a:p>
          <a:p>
            <a:pPr algn="just">
              <a:lnSpc>
                <a:spcPct val="16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62500" lnSpcReduction="20000"/>
          </a:bodyPr>
          <a:lstStyle/>
          <a:p>
            <a:pPr lvl="0" algn="just" fontAlgn="base">
              <a:lnSpc>
                <a:spcPct val="170000"/>
              </a:lnSpc>
            </a:pPr>
            <a:r>
              <a:rPr lang="tr-TR" dirty="0" smtClean="0"/>
              <a:t>UART </a:t>
            </a:r>
            <a:r>
              <a:rPr lang="tr-TR" dirty="0" err="1" smtClean="0"/>
              <a:t>Mode</a:t>
            </a:r>
            <a:r>
              <a:rPr lang="tr-TR" dirty="0" smtClean="0"/>
              <a:t> </a:t>
            </a:r>
            <a:r>
              <a:rPr lang="tr-TR" dirty="0" err="1" smtClean="0"/>
              <a:t>Select</a:t>
            </a:r>
            <a:r>
              <a:rPr lang="tr-TR" dirty="0" smtClean="0"/>
              <a:t>, </a:t>
            </a:r>
            <a:r>
              <a:rPr lang="tr-TR" dirty="0" smtClean="0">
                <a:hlinkClick r:id="rId2"/>
              </a:rPr>
              <a:t>kızılötesi</a:t>
            </a:r>
            <a:r>
              <a:rPr lang="tr-TR" dirty="0" smtClean="0"/>
              <a:t> aygıtların kullanımına göre ayarlanabilen bir bölümdür.</a:t>
            </a:r>
          </a:p>
          <a:p>
            <a:pPr lvl="0" algn="just" fontAlgn="base">
              <a:lnSpc>
                <a:spcPct val="170000"/>
              </a:lnSpc>
            </a:pPr>
            <a:r>
              <a:rPr lang="tr-TR" dirty="0" smtClean="0"/>
              <a:t>On Board FDD </a:t>
            </a:r>
            <a:r>
              <a:rPr lang="tr-TR" dirty="0" err="1" smtClean="0"/>
              <a:t>Controller</a:t>
            </a:r>
            <a:r>
              <a:rPr lang="tr-TR" dirty="0" smtClean="0"/>
              <a:t>, FDD kontrolünü sağlar.</a:t>
            </a:r>
          </a:p>
          <a:p>
            <a:pPr lvl="0" algn="just" fontAlgn="base">
              <a:lnSpc>
                <a:spcPct val="170000"/>
              </a:lnSpc>
            </a:pPr>
            <a:r>
              <a:rPr lang="tr-TR" dirty="0" smtClean="0"/>
              <a:t>On Board </a:t>
            </a:r>
            <a:r>
              <a:rPr lang="tr-TR" dirty="0" err="1" smtClean="0"/>
              <a:t>Parallel</a:t>
            </a:r>
            <a:r>
              <a:rPr lang="tr-TR" dirty="0" smtClean="0"/>
              <a:t> </a:t>
            </a:r>
            <a:r>
              <a:rPr lang="tr-TR" dirty="0" err="1" smtClean="0"/>
              <a:t>Port</a:t>
            </a:r>
            <a:r>
              <a:rPr lang="tr-TR" dirty="0" smtClean="0"/>
              <a:t>, Paralel </a:t>
            </a:r>
            <a:r>
              <a:rPr lang="tr-TR" dirty="0" err="1" smtClean="0"/>
              <a:t>portların</a:t>
            </a:r>
            <a:r>
              <a:rPr lang="tr-TR" dirty="0" smtClean="0"/>
              <a:t> çalışma adresleri ayarlanır.</a:t>
            </a:r>
          </a:p>
          <a:p>
            <a:pPr lvl="0" algn="just" fontAlgn="base">
              <a:lnSpc>
                <a:spcPct val="170000"/>
              </a:lnSpc>
            </a:pPr>
            <a:r>
              <a:rPr lang="tr-TR" dirty="0" smtClean="0"/>
              <a:t>PWRON </a:t>
            </a:r>
            <a:r>
              <a:rPr lang="tr-TR" dirty="0" err="1" smtClean="0"/>
              <a:t>After</a:t>
            </a:r>
            <a:r>
              <a:rPr lang="tr-TR" dirty="0" smtClean="0"/>
              <a:t> PWR Fail, bu ayar sayesinde elektrikler gidip geldiğinde bilgisayarınız kendini otomatik olarak açabilir.</a:t>
            </a:r>
          </a:p>
          <a:p>
            <a:pPr lvl="0" algn="just" fontAlgn="base">
              <a:lnSpc>
                <a:spcPct val="170000"/>
              </a:lnSpc>
            </a:pPr>
            <a:r>
              <a:rPr lang="tr-TR" dirty="0" smtClean="0"/>
              <a:t>PS/2 Mouse </a:t>
            </a:r>
            <a:r>
              <a:rPr lang="tr-TR" dirty="0" err="1" smtClean="0"/>
              <a:t>Power</a:t>
            </a:r>
            <a:r>
              <a:rPr lang="tr-TR" dirty="0" smtClean="0"/>
              <a:t> On, "ENABLED" konumunda, </a:t>
            </a:r>
            <a:r>
              <a:rPr lang="tr-TR" dirty="0" err="1" smtClean="0"/>
              <a:t>mouse</a:t>
            </a:r>
            <a:r>
              <a:rPr lang="tr-TR" dirty="0" smtClean="0"/>
              <a:t> tuşuna basıldığı an bilgisayarın açılması sağlanır.</a:t>
            </a:r>
          </a:p>
          <a:p>
            <a:pPr lvl="0" algn="just" fontAlgn="base">
              <a:lnSpc>
                <a:spcPct val="170000"/>
              </a:lnSpc>
            </a:pPr>
            <a:r>
              <a:rPr lang="tr-TR" dirty="0" err="1" smtClean="0"/>
              <a:t>Keyboard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 On, "ENABLED" konumunda, klavyeden herhangi bir tuşa basılması durumunda bilgisayar açılır.</a:t>
            </a:r>
          </a:p>
          <a:p>
            <a:pPr algn="just">
              <a:lnSpc>
                <a:spcPct val="17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>
              <a:lnSpc>
                <a:spcPct val="160000"/>
              </a:lnSpc>
              <a:buNone/>
            </a:pPr>
            <a:r>
              <a:rPr lang="tr-TR" b="1" dirty="0" err="1" smtClean="0"/>
              <a:t>Power</a:t>
            </a:r>
            <a:r>
              <a:rPr lang="tr-TR" b="1" dirty="0" smtClean="0"/>
              <a:t> </a:t>
            </a:r>
            <a:r>
              <a:rPr lang="tr-TR" b="1" dirty="0" err="1" smtClean="0"/>
              <a:t>Management</a:t>
            </a:r>
            <a:r>
              <a:rPr lang="tr-TR" b="1" dirty="0" smtClean="0"/>
              <a:t> </a:t>
            </a:r>
            <a:r>
              <a:rPr lang="tr-TR" b="1" dirty="0" err="1" smtClean="0"/>
              <a:t>Setup</a:t>
            </a:r>
            <a:endParaRPr lang="tr-TR" dirty="0" smtClean="0"/>
          </a:p>
          <a:p>
            <a:pPr algn="just">
              <a:lnSpc>
                <a:spcPct val="160000"/>
              </a:lnSpc>
              <a:buNone/>
            </a:pPr>
            <a:r>
              <a:rPr lang="tr-TR" dirty="0" smtClean="0"/>
              <a:t>Bu bölüm bilgisayarın enerji tüketiminin ayarlanmasını sağlar.</a:t>
            </a:r>
          </a:p>
          <a:p>
            <a:pPr lvl="0" algn="just">
              <a:lnSpc>
                <a:spcPct val="160000"/>
              </a:lnSpc>
            </a:pPr>
            <a:r>
              <a:rPr lang="tr-TR" dirty="0" err="1" smtClean="0"/>
              <a:t>Power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, bu bölüm tüm güç seçenekleri içerisinde barındırır.</a:t>
            </a:r>
          </a:p>
          <a:p>
            <a:pPr lvl="0" algn="just">
              <a:lnSpc>
                <a:spcPct val="160000"/>
              </a:lnSpc>
            </a:pPr>
            <a:r>
              <a:rPr lang="tr-TR" dirty="0" smtClean="0"/>
              <a:t>PM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Apm</a:t>
            </a:r>
            <a:r>
              <a:rPr lang="tr-TR" dirty="0" smtClean="0"/>
              <a:t>, güç yönetiminin bilgisayar tarafından yapılmasına olanak sağlar.</a:t>
            </a:r>
          </a:p>
          <a:p>
            <a:pPr lvl="0" algn="just">
              <a:lnSpc>
                <a:spcPct val="160000"/>
              </a:lnSpc>
            </a:pPr>
            <a:r>
              <a:rPr lang="tr-TR" dirty="0" err="1" smtClean="0"/>
              <a:t>Automatic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, bilgisayarın ayarlanan saatlerde otomatik olarak açılmasını sağlar.</a:t>
            </a:r>
          </a:p>
          <a:p>
            <a:pPr lvl="0" algn="just">
              <a:lnSpc>
                <a:spcPct val="160000"/>
              </a:lnSpc>
            </a:pPr>
            <a:r>
              <a:rPr lang="tr-TR" dirty="0" smtClean="0"/>
              <a:t>Video </a:t>
            </a:r>
            <a:r>
              <a:rPr lang="tr-TR" dirty="0" err="1" smtClean="0"/>
              <a:t>Off</a:t>
            </a:r>
            <a:r>
              <a:rPr lang="tr-TR" dirty="0" smtClean="0"/>
              <a:t> </a:t>
            </a:r>
            <a:r>
              <a:rPr lang="tr-TR" dirty="0" err="1" smtClean="0"/>
              <a:t>Option</a:t>
            </a:r>
            <a:r>
              <a:rPr lang="tr-TR" dirty="0" smtClean="0"/>
              <a:t>, bu sekme de monitörün ne zaman tasarruf </a:t>
            </a:r>
            <a:r>
              <a:rPr lang="tr-TR" dirty="0" err="1" smtClean="0"/>
              <a:t>moduna</a:t>
            </a:r>
            <a:r>
              <a:rPr lang="tr-TR" dirty="0" smtClean="0"/>
              <a:t> geçeği ayarlanır.</a:t>
            </a:r>
          </a:p>
          <a:p>
            <a:pPr algn="just">
              <a:lnSpc>
                <a:spcPct val="16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70000"/>
              </a:lnSpc>
              <a:buNone/>
            </a:pPr>
            <a:r>
              <a:rPr lang="tr-TR" b="1" dirty="0" smtClean="0"/>
              <a:t>PNP/PCI</a:t>
            </a: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 smtClean="0"/>
              <a:t>Tak-Çalıştır işletim sistemlerinin ayarlandığı bölümdür. Eğer </a:t>
            </a:r>
            <a:r>
              <a:rPr lang="tr-TR" dirty="0" err="1" smtClean="0"/>
              <a:t>BIOS'u</a:t>
            </a:r>
            <a:r>
              <a:rPr lang="tr-TR" dirty="0" smtClean="0"/>
              <a:t> kullanmak istiyorsanız bu ayar "NO" olarak kaydedilmelidir.</a:t>
            </a:r>
          </a:p>
          <a:p>
            <a:pPr lvl="0" algn="just">
              <a:lnSpc>
                <a:spcPct val="170000"/>
              </a:lnSpc>
            </a:pPr>
            <a:r>
              <a:rPr lang="tr-TR" dirty="0" err="1" smtClean="0"/>
              <a:t>PnP</a:t>
            </a:r>
            <a:r>
              <a:rPr lang="tr-TR" dirty="0" smtClean="0"/>
              <a:t> </a:t>
            </a:r>
            <a:r>
              <a:rPr lang="tr-TR" dirty="0" err="1" smtClean="0"/>
              <a:t>Os</a:t>
            </a:r>
            <a:r>
              <a:rPr lang="tr-TR" dirty="0" smtClean="0"/>
              <a:t> </a:t>
            </a:r>
            <a:r>
              <a:rPr lang="tr-TR" dirty="0" err="1" smtClean="0"/>
              <a:t>Installed</a:t>
            </a:r>
            <a:r>
              <a:rPr lang="tr-TR" dirty="0" smtClean="0"/>
              <a:t>, Tak-Çalıştır bir işletim sistemine sahipseniz "YES" yapınız.</a:t>
            </a:r>
          </a:p>
          <a:p>
            <a:pPr lvl="0" algn="just">
              <a:lnSpc>
                <a:spcPct val="170000"/>
              </a:lnSpc>
            </a:pPr>
            <a:r>
              <a:rPr lang="tr-TR" dirty="0" err="1" smtClean="0"/>
              <a:t>Resources</a:t>
            </a:r>
            <a:r>
              <a:rPr lang="tr-TR" dirty="0" smtClean="0"/>
              <a:t> </a:t>
            </a:r>
            <a:r>
              <a:rPr lang="tr-TR" dirty="0" err="1" smtClean="0"/>
              <a:t>Controlled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, "AUTO" ayarı önerilir. Bu ayar durumunda her veri yoluna IRQ otomatik olarak atanır. Ayarları </a:t>
            </a:r>
            <a:r>
              <a:rPr lang="tr-TR" dirty="0" err="1" smtClean="0"/>
              <a:t>manuel</a:t>
            </a:r>
            <a:r>
              <a:rPr lang="tr-TR" dirty="0" smtClean="0"/>
              <a:t> yapmak istiyorsanız uygun </a:t>
            </a:r>
            <a:r>
              <a:rPr lang="tr-TR" dirty="0" err="1" smtClean="0"/>
              <a:t>slotları</a:t>
            </a:r>
            <a:r>
              <a:rPr lang="tr-TR" dirty="0" smtClean="0"/>
              <a:t> kendiniz seçmelisiniz.</a:t>
            </a:r>
          </a:p>
          <a:p>
            <a:pPr algn="just">
              <a:lnSpc>
                <a:spcPct val="17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62500" lnSpcReduction="20000"/>
          </a:bodyPr>
          <a:lstStyle/>
          <a:p>
            <a:pPr lvl="0" algn="just">
              <a:lnSpc>
                <a:spcPct val="170000"/>
              </a:lnSpc>
              <a:buNone/>
            </a:pPr>
            <a:r>
              <a:rPr lang="tr-TR" b="1" dirty="0" err="1" smtClean="0"/>
              <a:t>Load</a:t>
            </a:r>
            <a:r>
              <a:rPr lang="tr-TR" b="1" dirty="0" smtClean="0"/>
              <a:t> </a:t>
            </a:r>
            <a:r>
              <a:rPr lang="tr-TR" b="1" dirty="0" err="1" smtClean="0"/>
              <a:t>Bios</a:t>
            </a:r>
            <a:r>
              <a:rPr lang="tr-TR" b="1" dirty="0" smtClean="0"/>
              <a:t> </a:t>
            </a:r>
            <a:r>
              <a:rPr lang="tr-TR" b="1" dirty="0" err="1" smtClean="0"/>
              <a:t>Defaults</a:t>
            </a: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 smtClean="0"/>
              <a:t>BIOS ayarlarını yanlış girerseniz ya da eski durumuna döndürmek istiyorsanız bu ayar kullanılır.</a:t>
            </a:r>
          </a:p>
          <a:p>
            <a:pPr algn="just">
              <a:lnSpc>
                <a:spcPct val="170000"/>
              </a:lnSpc>
              <a:buNone/>
            </a:pPr>
            <a:r>
              <a:rPr lang="tr-TR" dirty="0" smtClean="0"/>
              <a:t> </a:t>
            </a:r>
            <a:r>
              <a:rPr lang="tr-TR" b="1" dirty="0" err="1" smtClean="0"/>
              <a:t>Save</a:t>
            </a:r>
            <a:r>
              <a:rPr lang="tr-TR" b="1" dirty="0" smtClean="0"/>
              <a:t> </a:t>
            </a:r>
            <a:r>
              <a:rPr lang="tr-TR" b="1" dirty="0" smtClean="0"/>
              <a:t>&amp; </a:t>
            </a:r>
            <a:r>
              <a:rPr lang="tr-TR" b="1" dirty="0" err="1" smtClean="0"/>
              <a:t>Exit</a:t>
            </a:r>
            <a:r>
              <a:rPr lang="tr-TR" b="1" dirty="0" smtClean="0"/>
              <a:t> </a:t>
            </a:r>
            <a:r>
              <a:rPr lang="tr-TR" b="1" dirty="0" err="1" smtClean="0"/>
              <a:t>Setup</a:t>
            </a: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 smtClean="0"/>
              <a:t>Yapılan ayarların kaydedilerek çıkış yapılmasını sağlar.</a:t>
            </a:r>
          </a:p>
          <a:p>
            <a:pPr algn="just">
              <a:lnSpc>
                <a:spcPct val="170000"/>
              </a:lnSpc>
              <a:buNone/>
            </a:pPr>
            <a:r>
              <a:rPr lang="tr-TR" dirty="0" smtClean="0"/>
              <a:t> </a:t>
            </a:r>
            <a:r>
              <a:rPr lang="tr-TR" b="1" dirty="0" err="1" smtClean="0"/>
              <a:t>Exit</a:t>
            </a:r>
            <a:r>
              <a:rPr lang="tr-TR" b="1" dirty="0" smtClean="0"/>
              <a:t> </a:t>
            </a:r>
            <a:r>
              <a:rPr lang="tr-TR" b="1" dirty="0" err="1" smtClean="0"/>
              <a:t>Without</a:t>
            </a:r>
            <a:r>
              <a:rPr lang="tr-TR" b="1" dirty="0" smtClean="0"/>
              <a:t> </a:t>
            </a:r>
            <a:r>
              <a:rPr lang="tr-TR" b="1" dirty="0" err="1" smtClean="0"/>
              <a:t>Saving</a:t>
            </a: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 smtClean="0"/>
              <a:t>Yapılan değişiklikler kaydedilmeden çıkış yapılmasını sağlar.</a:t>
            </a:r>
          </a:p>
          <a:p>
            <a:pPr algn="just">
              <a:lnSpc>
                <a:spcPct val="170000"/>
              </a:lnSpc>
              <a:buNone/>
            </a:pPr>
            <a:r>
              <a:rPr lang="tr-TR" dirty="0" smtClean="0"/>
              <a:t> </a:t>
            </a:r>
            <a:r>
              <a:rPr lang="tr-TR" b="1" dirty="0" err="1" smtClean="0"/>
              <a:t>Load</a:t>
            </a:r>
            <a:r>
              <a:rPr lang="tr-TR" b="1" dirty="0" smtClean="0"/>
              <a:t> </a:t>
            </a:r>
            <a:r>
              <a:rPr lang="tr-TR" b="1" dirty="0" err="1" smtClean="0"/>
              <a:t>Setup</a:t>
            </a:r>
            <a:r>
              <a:rPr lang="tr-TR" b="1" dirty="0" smtClean="0"/>
              <a:t>/</a:t>
            </a:r>
            <a:r>
              <a:rPr lang="tr-TR" b="1" dirty="0" err="1" smtClean="0"/>
              <a:t>Performance</a:t>
            </a:r>
            <a:r>
              <a:rPr lang="tr-TR" b="1" dirty="0" smtClean="0"/>
              <a:t> </a:t>
            </a:r>
            <a:r>
              <a:rPr lang="tr-TR" b="1" dirty="0" err="1" smtClean="0"/>
              <a:t>Defaults</a:t>
            </a:r>
            <a:endParaRPr lang="tr-TR" dirty="0" smtClean="0"/>
          </a:p>
          <a:p>
            <a:pPr algn="just">
              <a:lnSpc>
                <a:spcPct val="170000"/>
              </a:lnSpc>
            </a:pPr>
            <a:r>
              <a:rPr lang="tr-TR" dirty="0" smtClean="0"/>
              <a:t>BIOS sisteminin optimum performansta çalışabileceği ayarları geri yükler.</a:t>
            </a:r>
          </a:p>
          <a:p>
            <a:pPr algn="just">
              <a:lnSpc>
                <a:spcPct val="17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lnSpc>
                <a:spcPct val="150000"/>
              </a:lnSpc>
              <a:buNone/>
            </a:pPr>
            <a:r>
              <a:rPr lang="tr-TR" b="1" dirty="0" err="1" smtClean="0"/>
              <a:t>Supervisor</a:t>
            </a:r>
            <a:r>
              <a:rPr lang="tr-TR" b="1" dirty="0" smtClean="0"/>
              <a:t> </a:t>
            </a:r>
            <a:r>
              <a:rPr lang="tr-TR" b="1" dirty="0" err="1" smtClean="0"/>
              <a:t>Password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BIOS ayarlarının tek bir kişi tarafından kontrol edilmesi için şifre belirlenen bölümdür.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dirty="0" smtClean="0"/>
              <a:t> </a:t>
            </a:r>
          </a:p>
          <a:p>
            <a:pPr lvl="0" algn="just">
              <a:lnSpc>
                <a:spcPct val="150000"/>
              </a:lnSpc>
              <a:buNone/>
            </a:pPr>
            <a:r>
              <a:rPr lang="tr-TR" b="1" dirty="0" err="1" smtClean="0"/>
              <a:t>User</a:t>
            </a:r>
            <a:r>
              <a:rPr lang="tr-TR" b="1" dirty="0" smtClean="0"/>
              <a:t> </a:t>
            </a:r>
            <a:r>
              <a:rPr lang="tr-TR" b="1" dirty="0" err="1" smtClean="0"/>
              <a:t>Password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Sadece sisteme şifre koyar, </a:t>
            </a:r>
            <a:r>
              <a:rPr lang="tr-TR" dirty="0" err="1" smtClean="0"/>
              <a:t>BIOS'u</a:t>
            </a:r>
            <a:r>
              <a:rPr lang="tr-TR" dirty="0" smtClean="0"/>
              <a:t> etkilemez.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b="1" cap="small" dirty="0" smtClean="0"/>
              <a:t>BIOS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/>
              <a:t>BIOS</a:t>
            </a:r>
            <a:r>
              <a:rPr lang="tr-TR" dirty="0" smtClean="0"/>
              <a:t> (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Input</a:t>
            </a:r>
            <a:r>
              <a:rPr lang="tr-TR" dirty="0" smtClean="0"/>
              <a:t> </a:t>
            </a:r>
            <a:r>
              <a:rPr lang="tr-TR" dirty="0" err="1" smtClean="0"/>
              <a:t>Output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), giriş ve çıkış (donanım) aygıtlarını kontrol ederek sistemin açılmasını sağlar.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BIOS</a:t>
            </a:r>
            <a:r>
              <a:rPr lang="tr-TR" dirty="0" smtClean="0"/>
              <a:t>, kalıcı bir yazılım olup </a:t>
            </a:r>
            <a:r>
              <a:rPr lang="tr-TR" b="1" dirty="0" smtClean="0"/>
              <a:t>ROM</a:t>
            </a:r>
            <a:r>
              <a:rPr lang="tr-TR" dirty="0" smtClean="0"/>
              <a:t> bellekte saklanır. 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dirty="0" err="1" smtClean="0"/>
              <a:t>Anakart</a:t>
            </a:r>
            <a:r>
              <a:rPr lang="tr-TR" dirty="0" err="1" smtClean="0"/>
              <a:t>’ın</a:t>
            </a:r>
            <a:r>
              <a:rPr lang="tr-TR" dirty="0" smtClean="0"/>
              <a:t> </a:t>
            </a:r>
            <a:r>
              <a:rPr lang="tr-TR" dirty="0" smtClean="0"/>
              <a:t>birçok özelliğini kullanmamıza olanak sağlayan bir yazılımdır.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İşletim sistemiyle donanımlarımız arasında bağlantı kurar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err="1" smtClean="0"/>
              <a:t>BIOS’un</a:t>
            </a:r>
            <a:r>
              <a:rPr lang="tr-TR" dirty="0" smtClean="0"/>
              <a:t> görevleri;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Donanımları açılışta test eder.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Donanımların voltaj düzeylerini ayarlar.</a:t>
            </a:r>
          </a:p>
          <a:p>
            <a:pPr lvl="0" algn="just">
              <a:lnSpc>
                <a:spcPct val="150000"/>
              </a:lnSpc>
            </a:pPr>
            <a:r>
              <a:rPr lang="tr-TR" dirty="0" err="1" smtClean="0"/>
              <a:t>Boot</a:t>
            </a:r>
            <a:r>
              <a:rPr lang="tr-TR" dirty="0" smtClean="0"/>
              <a:t> sürücülerinin belirlemeye yarar.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Donanımların frekans ayarlarını yapar.</a:t>
            </a:r>
          </a:p>
          <a:p>
            <a:pPr lvl="0" algn="just">
              <a:lnSpc>
                <a:spcPct val="150000"/>
              </a:lnSpc>
            </a:pPr>
            <a:r>
              <a:rPr lang="tr-TR" dirty="0" smtClean="0"/>
              <a:t>Kullanılmayan donanımları devreden çıkarmayı sağlar.</a:t>
            </a:r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tr-TR" dirty="0" err="1" smtClean="0"/>
              <a:t>BIOS’u</a:t>
            </a:r>
            <a:r>
              <a:rPr lang="tr-TR" dirty="0" smtClean="0"/>
              <a:t> açmak bilgisayardan bilgisayara farklılık gösterebilir. Genellikle “F2”, “F10”, “DEL” tuşları kullanılarak  açılır. Menüdeki ayarları değiştirmek için klavyedeki “+” ve “-” tuşları kullanılır. </a:t>
            </a:r>
            <a:endParaRPr lang="tr-TR" dirty="0" smtClean="0"/>
          </a:p>
          <a:p>
            <a:pPr algn="just" fontAlgn="base">
              <a:lnSpc>
                <a:spcPct val="160000"/>
              </a:lnSpc>
              <a:buNone/>
            </a:pPr>
            <a:r>
              <a:rPr lang="tr-TR" dirty="0" smtClean="0"/>
              <a:t>Piyasada birçok çeşit BIOS vardır. Bunlardan en çok kullanılanları;</a:t>
            </a:r>
          </a:p>
          <a:p>
            <a:pPr lvl="0" algn="just" fontAlgn="base">
              <a:lnSpc>
                <a:spcPct val="160000"/>
              </a:lnSpc>
            </a:pPr>
            <a:r>
              <a:rPr lang="tr-TR" dirty="0" smtClean="0"/>
              <a:t>AWARD</a:t>
            </a:r>
          </a:p>
          <a:p>
            <a:pPr lvl="0" algn="just" fontAlgn="base">
              <a:lnSpc>
                <a:spcPct val="160000"/>
              </a:lnSpc>
            </a:pPr>
            <a:r>
              <a:rPr lang="tr-TR" dirty="0" smtClean="0"/>
              <a:t>AMI</a:t>
            </a:r>
          </a:p>
          <a:p>
            <a:pPr lvl="0" algn="just" fontAlgn="base">
              <a:lnSpc>
                <a:spcPct val="160000"/>
              </a:lnSpc>
            </a:pPr>
            <a:r>
              <a:rPr lang="tr-TR" dirty="0" smtClean="0"/>
              <a:t>PHOENİX</a:t>
            </a:r>
          </a:p>
          <a:p>
            <a:pPr algn="just">
              <a:lnSpc>
                <a:spcPct val="16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AWARD marka BIOS gösterilmiştir</a:t>
            </a: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2457" y="2770207"/>
            <a:ext cx="6068699" cy="394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60000"/>
              </a:lnSpc>
              <a:buNone/>
            </a:pPr>
            <a:r>
              <a:rPr lang="tr-TR" b="1" dirty="0" smtClean="0"/>
              <a:t>Standart CMOS </a:t>
            </a:r>
            <a:r>
              <a:rPr lang="tr-TR" b="1" dirty="0" err="1" smtClean="0"/>
              <a:t>Setup</a:t>
            </a:r>
            <a:endParaRPr lang="tr-TR" dirty="0" smtClean="0"/>
          </a:p>
          <a:p>
            <a:pPr lvl="0" algn="just">
              <a:lnSpc>
                <a:spcPct val="160000"/>
              </a:lnSpc>
            </a:pPr>
            <a:r>
              <a:rPr lang="tr-TR" dirty="0" err="1" smtClean="0"/>
              <a:t>Date</a:t>
            </a:r>
            <a:r>
              <a:rPr lang="tr-TR" dirty="0" smtClean="0"/>
              <a:t>/</a:t>
            </a:r>
            <a:r>
              <a:rPr lang="tr-TR" dirty="0" err="1" smtClean="0"/>
              <a:t>Tıme</a:t>
            </a:r>
            <a:r>
              <a:rPr lang="tr-TR" dirty="0" smtClean="0"/>
              <a:t>, sistem saati ve tarihinin ayarlandığı kısımdır.</a:t>
            </a:r>
          </a:p>
          <a:p>
            <a:pPr lvl="0" algn="just">
              <a:lnSpc>
                <a:spcPct val="160000"/>
              </a:lnSpc>
            </a:pPr>
            <a:r>
              <a:rPr lang="tr-TR" dirty="0" smtClean="0"/>
              <a:t>Hard Disk, </a:t>
            </a:r>
            <a:r>
              <a:rPr lang="tr-TR" dirty="0" err="1" smtClean="0"/>
              <a:t>BIOS'un</a:t>
            </a:r>
            <a:r>
              <a:rPr lang="tr-TR" dirty="0" smtClean="0"/>
              <a:t> Hard Disk'inizi otomatik ya da </a:t>
            </a:r>
            <a:r>
              <a:rPr lang="tr-TR" dirty="0" err="1" smtClean="0"/>
              <a:t>manuel</a:t>
            </a:r>
            <a:r>
              <a:rPr lang="tr-TR" dirty="0" smtClean="0"/>
              <a:t> olarak tanıtılacağı bölümdür. </a:t>
            </a:r>
          </a:p>
          <a:p>
            <a:pPr lvl="0" algn="just">
              <a:lnSpc>
                <a:spcPct val="160000"/>
              </a:lnSpc>
            </a:pPr>
            <a:r>
              <a:rPr lang="tr-TR" dirty="0" smtClean="0"/>
              <a:t>Disk </a:t>
            </a:r>
            <a:r>
              <a:rPr lang="tr-TR" dirty="0" err="1" smtClean="0"/>
              <a:t>Drives</a:t>
            </a:r>
            <a:r>
              <a:rPr lang="tr-TR" dirty="0" smtClean="0"/>
              <a:t>, </a:t>
            </a:r>
            <a:r>
              <a:rPr lang="tr-TR" dirty="0" smtClean="0">
                <a:hlinkClick r:id="rId2"/>
              </a:rPr>
              <a:t>disket</a:t>
            </a:r>
            <a:r>
              <a:rPr lang="tr-TR" dirty="0" smtClean="0"/>
              <a:t> sürücünüzün tipini belirler.</a:t>
            </a:r>
          </a:p>
          <a:p>
            <a:pPr lvl="0" algn="just">
              <a:lnSpc>
                <a:spcPct val="160000"/>
              </a:lnSpc>
            </a:pPr>
            <a:r>
              <a:rPr lang="tr-TR" dirty="0" smtClean="0"/>
              <a:t>Halt On, BIOS test yaparken herhangi bir hata ile karşılaşırsa ne yapması gerektiğinin belirlendiği bölümdür.</a:t>
            </a:r>
          </a:p>
          <a:p>
            <a:pPr algn="just">
              <a:lnSpc>
                <a:spcPct val="16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6000768"/>
          </a:xfrm>
        </p:spPr>
        <p:txBody>
          <a:bodyPr>
            <a:noAutofit/>
          </a:bodyPr>
          <a:lstStyle/>
          <a:p>
            <a:pPr lvl="0" algn="just">
              <a:lnSpc>
                <a:spcPct val="170000"/>
              </a:lnSpc>
              <a:buNone/>
            </a:pPr>
            <a:r>
              <a:rPr lang="tr-TR" sz="1800" b="1" dirty="0" smtClean="0"/>
              <a:t>BIOS </a:t>
            </a:r>
            <a:r>
              <a:rPr lang="tr-TR" sz="1800" b="1" dirty="0" err="1" smtClean="0"/>
              <a:t>Features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Setup</a:t>
            </a:r>
            <a:endParaRPr lang="tr-TR" sz="1800" dirty="0" smtClean="0"/>
          </a:p>
          <a:p>
            <a:pPr lvl="0" algn="just">
              <a:lnSpc>
                <a:spcPct val="170000"/>
              </a:lnSpc>
            </a:pPr>
            <a:r>
              <a:rPr lang="tr-TR" sz="1800" dirty="0" err="1" smtClean="0"/>
              <a:t>Virus</a:t>
            </a:r>
            <a:r>
              <a:rPr lang="tr-TR" sz="1800" dirty="0" smtClean="0"/>
              <a:t> </a:t>
            </a:r>
            <a:r>
              <a:rPr lang="tr-TR" sz="1800" dirty="0" err="1" smtClean="0"/>
              <a:t>Warning</a:t>
            </a:r>
            <a:r>
              <a:rPr lang="tr-TR" sz="1800" dirty="0" smtClean="0"/>
              <a:t>, </a:t>
            </a:r>
            <a:r>
              <a:rPr lang="tr-TR" sz="1800" dirty="0" err="1" smtClean="0"/>
              <a:t>Boot</a:t>
            </a:r>
            <a:r>
              <a:rPr lang="tr-TR" sz="1800" dirty="0" smtClean="0"/>
              <a:t> sektördeki virüsler için uyarı verilmesini sağlar.</a:t>
            </a:r>
          </a:p>
          <a:p>
            <a:pPr lvl="0" algn="just">
              <a:lnSpc>
                <a:spcPct val="170000"/>
              </a:lnSpc>
            </a:pPr>
            <a:r>
              <a:rPr lang="tr-TR" sz="1800" dirty="0" smtClean="0"/>
              <a:t>CPU </a:t>
            </a:r>
            <a:r>
              <a:rPr lang="tr-TR" sz="1800" dirty="0" err="1" smtClean="0"/>
              <a:t>Internal</a:t>
            </a:r>
            <a:r>
              <a:rPr lang="tr-TR" sz="1800" dirty="0" smtClean="0"/>
              <a:t> </a:t>
            </a:r>
            <a:r>
              <a:rPr lang="tr-TR" sz="1800" dirty="0" err="1" smtClean="0"/>
              <a:t>Cache</a:t>
            </a:r>
            <a:r>
              <a:rPr lang="tr-TR" sz="1800" dirty="0" smtClean="0"/>
              <a:t>, sistem performansını arttırmak için açık tutulabilecek bir bellektir.</a:t>
            </a:r>
          </a:p>
          <a:p>
            <a:pPr lvl="0" algn="just">
              <a:lnSpc>
                <a:spcPct val="170000"/>
              </a:lnSpc>
            </a:pPr>
            <a:r>
              <a:rPr lang="tr-TR" sz="1800" dirty="0" err="1" smtClean="0"/>
              <a:t>External</a:t>
            </a:r>
            <a:r>
              <a:rPr lang="tr-TR" sz="1800" dirty="0" smtClean="0"/>
              <a:t> </a:t>
            </a:r>
            <a:r>
              <a:rPr lang="tr-TR" sz="1800" dirty="0" err="1" smtClean="0"/>
              <a:t>Cache</a:t>
            </a:r>
            <a:r>
              <a:rPr lang="tr-TR" sz="1800" dirty="0" smtClean="0"/>
              <a:t>, tüm yeni </a:t>
            </a:r>
            <a:r>
              <a:rPr lang="tr-TR" sz="1800" dirty="0" err="1" smtClean="0"/>
              <a:t>anakartlarda</a:t>
            </a:r>
            <a:r>
              <a:rPr lang="tr-TR" sz="1800" dirty="0" smtClean="0"/>
              <a:t> bulunan bir özelliktir ve "ENABLED" konumunda olması gerekir.</a:t>
            </a:r>
          </a:p>
          <a:p>
            <a:pPr lvl="0" algn="just">
              <a:lnSpc>
                <a:spcPct val="170000"/>
              </a:lnSpc>
            </a:pPr>
            <a:r>
              <a:rPr lang="tr-TR" sz="1800" dirty="0" err="1" smtClean="0"/>
              <a:t>Quick</a:t>
            </a:r>
            <a:r>
              <a:rPr lang="tr-TR" sz="1800" dirty="0" smtClean="0"/>
              <a:t> </a:t>
            </a:r>
            <a:r>
              <a:rPr lang="tr-TR" sz="1800" dirty="0" err="1" smtClean="0"/>
              <a:t>Power</a:t>
            </a:r>
            <a:r>
              <a:rPr lang="tr-TR" sz="1800" dirty="0" smtClean="0"/>
              <a:t> on Self Test (POST), açılış testinin hızının ayarlandığı bölümdür.</a:t>
            </a:r>
          </a:p>
          <a:p>
            <a:pPr lvl="0" algn="just">
              <a:lnSpc>
                <a:spcPct val="170000"/>
              </a:lnSpc>
            </a:pPr>
            <a:r>
              <a:rPr lang="tr-TR" sz="1800" dirty="0" err="1" smtClean="0"/>
              <a:t>Boot</a:t>
            </a:r>
            <a:r>
              <a:rPr lang="tr-TR" sz="1800" dirty="0" smtClean="0"/>
              <a:t> </a:t>
            </a:r>
            <a:r>
              <a:rPr lang="tr-TR" sz="1800" dirty="0" err="1" smtClean="0"/>
              <a:t>Sequence</a:t>
            </a:r>
            <a:r>
              <a:rPr lang="tr-TR" sz="1800" dirty="0" smtClean="0"/>
              <a:t>, işletim sisteminin hangi sürücüden başlatılacağının karar verildiği sekmedir.</a:t>
            </a:r>
          </a:p>
          <a:p>
            <a:pPr lvl="0" algn="just">
              <a:lnSpc>
                <a:spcPct val="170000"/>
              </a:lnSpc>
            </a:pPr>
            <a:r>
              <a:rPr lang="tr-TR" sz="1800" dirty="0" err="1" smtClean="0"/>
              <a:t>Floppy</a:t>
            </a:r>
            <a:r>
              <a:rPr lang="tr-TR" sz="1800" dirty="0" smtClean="0"/>
              <a:t> Disk Access </a:t>
            </a:r>
            <a:r>
              <a:rPr lang="tr-TR" sz="1800" dirty="0" err="1" smtClean="0"/>
              <a:t>Control</a:t>
            </a:r>
            <a:r>
              <a:rPr lang="tr-TR" sz="1800" dirty="0" smtClean="0"/>
              <a:t>, sabit diskten diğer aygıtlara bilgi paylaşımının ayarlandığı bölümdür</a:t>
            </a:r>
            <a:r>
              <a:rPr lang="tr-TR" sz="1800" dirty="0" smtClean="0"/>
              <a:t>.</a:t>
            </a:r>
            <a:endParaRPr lang="tr-TR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70000"/>
              </a:lnSpc>
            </a:pPr>
            <a:r>
              <a:rPr lang="tr-TR" dirty="0" err="1" smtClean="0"/>
              <a:t>Boot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Floppy</a:t>
            </a:r>
            <a:r>
              <a:rPr lang="tr-TR" dirty="0" smtClean="0"/>
              <a:t> </a:t>
            </a:r>
            <a:r>
              <a:rPr lang="tr-TR" dirty="0" err="1" smtClean="0"/>
              <a:t>Seek</a:t>
            </a:r>
            <a:r>
              <a:rPr lang="tr-TR" dirty="0" smtClean="0"/>
              <a:t>, bilgisayar açılırken </a:t>
            </a:r>
            <a:r>
              <a:rPr lang="tr-TR" dirty="0" err="1" smtClean="0"/>
              <a:t>floppy</a:t>
            </a:r>
            <a:r>
              <a:rPr lang="tr-TR" dirty="0" smtClean="0"/>
              <a:t> sürücüsünün denetlenip denetlenmeyeceğini sorar.</a:t>
            </a:r>
          </a:p>
          <a:p>
            <a:pPr lvl="0" algn="just">
              <a:lnSpc>
                <a:spcPct val="170000"/>
              </a:lnSpc>
            </a:pPr>
            <a:r>
              <a:rPr lang="tr-TR" dirty="0" err="1" smtClean="0"/>
              <a:t>Boot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Numlock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, </a:t>
            </a:r>
            <a:r>
              <a:rPr lang="tr-TR" dirty="0" err="1" smtClean="0"/>
              <a:t>Numlock</a:t>
            </a:r>
            <a:r>
              <a:rPr lang="tr-TR" dirty="0" smtClean="0"/>
              <a:t> tuşunun açılışta etkin olup olmayacağı ayarlanır.</a:t>
            </a:r>
          </a:p>
          <a:p>
            <a:pPr lvl="0" algn="just">
              <a:lnSpc>
                <a:spcPct val="170000"/>
              </a:lnSpc>
            </a:pPr>
            <a:r>
              <a:rPr lang="tr-TR" dirty="0" err="1" smtClean="0"/>
              <a:t>Security</a:t>
            </a:r>
            <a:r>
              <a:rPr lang="tr-TR" dirty="0" smtClean="0"/>
              <a:t> </a:t>
            </a:r>
            <a:r>
              <a:rPr lang="tr-TR" dirty="0" err="1" smtClean="0"/>
              <a:t>Options</a:t>
            </a:r>
            <a:r>
              <a:rPr lang="tr-TR" dirty="0" smtClean="0"/>
              <a:t>, bu bölümde bilgisayarın açılışı için parola ayarlanır.</a:t>
            </a:r>
          </a:p>
          <a:p>
            <a:pPr lvl="0" algn="just">
              <a:lnSpc>
                <a:spcPct val="170000"/>
              </a:lnSpc>
            </a:pPr>
            <a:r>
              <a:rPr lang="tr-TR" dirty="0" err="1" smtClean="0"/>
              <a:t>Typematic</a:t>
            </a:r>
            <a:r>
              <a:rPr lang="tr-TR" dirty="0" smtClean="0"/>
              <a:t> Rate, bir saniyede klavyeden kaç karakter girileceği ayarlanır.</a:t>
            </a:r>
          </a:p>
          <a:p>
            <a:pPr lvl="0" algn="just">
              <a:lnSpc>
                <a:spcPct val="170000"/>
              </a:lnSpc>
            </a:pPr>
            <a:r>
              <a:rPr lang="tr-TR" dirty="0" err="1" smtClean="0"/>
              <a:t>Typematic</a:t>
            </a:r>
            <a:r>
              <a:rPr lang="tr-TR" dirty="0" smtClean="0"/>
              <a:t> </a:t>
            </a:r>
            <a:r>
              <a:rPr lang="tr-TR" dirty="0" err="1" smtClean="0"/>
              <a:t>Delay</a:t>
            </a:r>
            <a:r>
              <a:rPr lang="tr-TR" dirty="0" smtClean="0"/>
              <a:t>, iki karakter yazımı arasındaki gecikme süresi belirlenir.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PS/2 Mouse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, eğer </a:t>
            </a:r>
            <a:r>
              <a:rPr lang="tr-TR" dirty="0" err="1" smtClean="0"/>
              <a:t>mouse</a:t>
            </a:r>
            <a:r>
              <a:rPr lang="tr-TR" dirty="0" smtClean="0"/>
              <a:t> PS/2 </a:t>
            </a:r>
            <a:r>
              <a:rPr lang="tr-TR" dirty="0" err="1" smtClean="0"/>
              <a:t>portundan</a:t>
            </a:r>
            <a:r>
              <a:rPr lang="tr-TR" dirty="0" smtClean="0"/>
              <a:t> kullanılıyorsa mutlaka "ENABLED" yapılmalıdır.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HDD S.M.A.R.T </a:t>
            </a:r>
            <a:r>
              <a:rPr lang="tr-TR" dirty="0" err="1" smtClean="0"/>
              <a:t>Capability</a:t>
            </a:r>
            <a:r>
              <a:rPr lang="tr-TR" dirty="0" smtClean="0"/>
              <a:t>, disk testinin yapıldığı bölümdür.</a:t>
            </a:r>
          </a:p>
          <a:p>
            <a:pPr lvl="0" algn="just">
              <a:lnSpc>
                <a:spcPct val="170000"/>
              </a:lnSpc>
            </a:pPr>
            <a:r>
              <a:rPr lang="tr-TR" dirty="0" smtClean="0"/>
              <a:t>Video ROM BIOS </a:t>
            </a:r>
            <a:r>
              <a:rPr lang="tr-TR" dirty="0" err="1" smtClean="0"/>
              <a:t>Shadow</a:t>
            </a:r>
            <a:r>
              <a:rPr lang="tr-TR" dirty="0" smtClean="0"/>
              <a:t>, ekran kartının </a:t>
            </a:r>
            <a:r>
              <a:rPr lang="tr-TR" dirty="0" err="1" smtClean="0"/>
              <a:t>BIOS'unu</a:t>
            </a:r>
            <a:r>
              <a:rPr lang="tr-TR" dirty="0" smtClean="0"/>
              <a:t> </a:t>
            </a:r>
            <a:r>
              <a:rPr lang="tr-TR" dirty="0" err="1" smtClean="0"/>
              <a:t>RAM</a:t>
            </a:r>
            <a:r>
              <a:rPr lang="tr-TR" b="1" dirty="0" err="1" smtClean="0"/>
              <a:t>'</a:t>
            </a:r>
            <a:r>
              <a:rPr lang="tr-TR" dirty="0" err="1" smtClean="0"/>
              <a:t>e</a:t>
            </a:r>
            <a:r>
              <a:rPr lang="tr-TR" dirty="0" smtClean="0"/>
              <a:t> taşır.</a:t>
            </a:r>
          </a:p>
          <a:p>
            <a:pPr algn="just">
              <a:lnSpc>
                <a:spcPct val="17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None/>
            </a:pPr>
            <a:r>
              <a:rPr lang="tr-TR" b="1" dirty="0" err="1" smtClean="0"/>
              <a:t>Chipset</a:t>
            </a:r>
            <a:r>
              <a:rPr lang="tr-TR" b="1" dirty="0" smtClean="0"/>
              <a:t> </a:t>
            </a:r>
            <a:r>
              <a:rPr lang="tr-TR" b="1" dirty="0" err="1" smtClean="0"/>
              <a:t>Features</a:t>
            </a:r>
            <a:r>
              <a:rPr lang="tr-TR" b="1" dirty="0" smtClean="0"/>
              <a:t> </a:t>
            </a:r>
            <a:r>
              <a:rPr lang="tr-TR" b="1" dirty="0" err="1" smtClean="0"/>
              <a:t>Setup</a:t>
            </a:r>
            <a:endParaRPr lang="tr-TR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dirty="0" err="1" smtClean="0"/>
              <a:t>Chipset</a:t>
            </a:r>
            <a:r>
              <a:rPr lang="tr-TR" dirty="0" smtClean="0"/>
              <a:t> ayarlarının değiştirildiği bölümdür. Fakat ayarların değiştirilmesi tavsiye edilmez. Çünkü </a:t>
            </a:r>
            <a:r>
              <a:rPr lang="tr-TR" dirty="0" err="1" smtClean="0"/>
              <a:t>anakart</a:t>
            </a:r>
            <a:r>
              <a:rPr lang="tr-TR" dirty="0" smtClean="0"/>
              <a:t> satılırken en ideal ayarları yapılarak gönderilir.</a:t>
            </a:r>
          </a:p>
          <a:p>
            <a:pPr algn="just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171</Words>
  <Application>Microsoft Office PowerPoint</Application>
  <PresentationFormat>Ekran Gösterisi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Gündönümü</vt:lpstr>
      <vt:lpstr>YAZILIM KURULUMU VE YÖNETİMİ DERSİ(10. HAFTA)</vt:lpstr>
      <vt:lpstr>BIOS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YAZILIM KURULUMU VE YÖNETİMİ DERSİ(10. HAFTA)</dc:title>
  <dc:creator>Melih</dc:creator>
  <cp:lastModifiedBy>Melih</cp:lastModifiedBy>
  <cp:revision>4</cp:revision>
  <dcterms:created xsi:type="dcterms:W3CDTF">2016-10-11T11:10:06Z</dcterms:created>
  <dcterms:modified xsi:type="dcterms:W3CDTF">2016-10-11T11:49:21Z</dcterms:modified>
</cp:coreProperties>
</file>