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custDataLst>
    <p:tags r:id="rId26"/>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6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513461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545197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B7F998-47D5-4DAA-ACA7-5BB408F08E6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6069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67680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5036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1359905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1818744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234835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2049207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4111780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598924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BD28B92-8C64-42F1-82BA-1B5E63C5A6BE}" type="datetimeFigureOut">
              <a:rPr lang="tr-TR" smtClean="0"/>
              <a:t>29.12.2020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551542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BD28B92-8C64-42F1-82BA-1B5E63C5A6BE}" type="datetimeFigureOut">
              <a:rPr lang="tr-TR" smtClean="0"/>
              <a:t>29.12.2020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726539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28B92-8C64-42F1-82BA-1B5E63C5A6BE}" type="datetimeFigureOut">
              <a:rPr lang="tr-TR" smtClean="0"/>
              <a:t>29.12.2020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198432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1672015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835030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BD28B92-8C64-42F1-82BA-1B5E63C5A6BE}" type="datetimeFigureOut">
              <a:rPr lang="tr-TR" smtClean="0"/>
              <a:t>29.12.2020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8B7F998-47D5-4DAA-ACA7-5BB408F08E6B}" type="slidenum">
              <a:rPr lang="tr-TR" smtClean="0"/>
              <a:t>‹#›</a:t>
            </a:fld>
            <a:endParaRPr lang="tr-TR"/>
          </a:p>
        </p:txBody>
      </p:sp>
    </p:spTree>
    <p:extLst>
      <p:ext uri="{BB962C8B-B14F-4D97-AF65-F5344CB8AC3E}">
        <p14:creationId xmlns:p14="http://schemas.microsoft.com/office/powerpoint/2010/main" val="1019086531"/>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dirty="0" smtClean="0"/>
              <a:t>Başkale Meslek Yüksekokulu</a:t>
            </a:r>
            <a:br>
              <a:rPr lang="tr-TR" sz="4000" dirty="0" smtClean="0"/>
            </a:br>
            <a:r>
              <a:rPr lang="tr-TR" sz="4000" dirty="0" smtClean="0"/>
              <a:t>Bilgisayar Programcılığı</a:t>
            </a:r>
            <a:br>
              <a:rPr lang="tr-TR" sz="4000" dirty="0" smtClean="0"/>
            </a:br>
            <a:r>
              <a:rPr lang="tr-TR" sz="4000" dirty="0" smtClean="0"/>
              <a:t>Görsel Programlama I</a:t>
            </a:r>
            <a:endParaRPr lang="tr-TR" sz="4000" dirty="0"/>
          </a:p>
        </p:txBody>
      </p:sp>
      <p:sp>
        <p:nvSpPr>
          <p:cNvPr id="3" name="Alt Başlık 2"/>
          <p:cNvSpPr>
            <a:spLocks noGrp="1"/>
          </p:cNvSpPr>
          <p:nvPr>
            <p:ph type="subTitle" idx="1"/>
          </p:nvPr>
        </p:nvSpPr>
        <p:spPr/>
        <p:txBody>
          <a:bodyPr/>
          <a:lstStyle/>
          <a:p>
            <a:r>
              <a:rPr lang="tr-TR" dirty="0" smtClean="0"/>
              <a:t>Hafta-7 Operatörler</a:t>
            </a:r>
          </a:p>
          <a:p>
            <a:r>
              <a:rPr lang="tr-TR" dirty="0" err="1" smtClean="0"/>
              <a:t>Öğr</a:t>
            </a:r>
            <a:r>
              <a:rPr lang="tr-TR" dirty="0"/>
              <a:t>. Gör. </a:t>
            </a:r>
            <a:r>
              <a:rPr lang="tr-TR"/>
              <a:t>Faruk AYATA</a:t>
            </a:r>
            <a:endParaRPr lang="tr-TR" dirty="0"/>
          </a:p>
        </p:txBody>
      </p:sp>
    </p:spTree>
    <p:extLst>
      <p:ext uri="{BB962C8B-B14F-4D97-AF65-F5344CB8AC3E}">
        <p14:creationId xmlns:p14="http://schemas.microsoft.com/office/powerpoint/2010/main" val="710457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2-	</a:t>
            </a:r>
            <a:r>
              <a:rPr lang="en-US" dirty="0" err="1"/>
              <a:t>Atama</a:t>
            </a:r>
            <a:r>
              <a:rPr lang="en-US" dirty="0"/>
              <a:t> </a:t>
            </a:r>
            <a:r>
              <a:rPr lang="en-US" dirty="0" err="1"/>
              <a:t>Operatörleri</a:t>
            </a:r>
            <a:endParaRPr lang="en-US" dirty="0"/>
          </a:p>
        </p:txBody>
      </p:sp>
      <p:pic>
        <p:nvPicPr>
          <p:cNvPr id="4" name="İçerik Yer Tutucusu 3"/>
          <p:cNvPicPr>
            <a:picLocks noGrp="1"/>
          </p:cNvPicPr>
          <p:nvPr>
            <p:ph idx="1"/>
          </p:nvPr>
        </p:nvPicPr>
        <p:blipFill>
          <a:blip r:embed="rId2"/>
          <a:stretch>
            <a:fillRect/>
          </a:stretch>
        </p:blipFill>
        <p:spPr>
          <a:xfrm>
            <a:off x="2451100" y="1905000"/>
            <a:ext cx="9355889" cy="4174958"/>
          </a:xfrm>
          <a:prstGeom prst="rect">
            <a:avLst/>
          </a:prstGeom>
        </p:spPr>
      </p:pic>
    </p:spTree>
    <p:extLst>
      <p:ext uri="{BB962C8B-B14F-4D97-AF65-F5344CB8AC3E}">
        <p14:creationId xmlns:p14="http://schemas.microsoft.com/office/powerpoint/2010/main" val="2390916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2-	</a:t>
            </a:r>
            <a:r>
              <a:rPr lang="en-US" dirty="0" err="1"/>
              <a:t>Atama</a:t>
            </a:r>
            <a:r>
              <a:rPr lang="en-US" dirty="0"/>
              <a:t> </a:t>
            </a:r>
            <a:r>
              <a:rPr lang="en-US" dirty="0" err="1"/>
              <a:t>Operatörleri</a:t>
            </a:r>
            <a:endParaRPr lang="en-US" dirty="0"/>
          </a:p>
        </p:txBody>
      </p:sp>
      <p:pic>
        <p:nvPicPr>
          <p:cNvPr id="5" name="İçerik Yer Tutucusu 4"/>
          <p:cNvPicPr>
            <a:picLocks noGrp="1"/>
          </p:cNvPicPr>
          <p:nvPr>
            <p:ph idx="1"/>
          </p:nvPr>
        </p:nvPicPr>
        <p:blipFill>
          <a:blip r:embed="rId2"/>
          <a:stretch>
            <a:fillRect/>
          </a:stretch>
        </p:blipFill>
        <p:spPr>
          <a:xfrm>
            <a:off x="3031959" y="1684421"/>
            <a:ext cx="5515142" cy="3462254"/>
          </a:xfrm>
          <a:prstGeom prst="rect">
            <a:avLst/>
          </a:prstGeom>
        </p:spPr>
      </p:pic>
    </p:spTree>
    <p:extLst>
      <p:ext uri="{BB962C8B-B14F-4D97-AF65-F5344CB8AC3E}">
        <p14:creationId xmlns:p14="http://schemas.microsoft.com/office/powerpoint/2010/main" val="1770686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3-	</a:t>
            </a:r>
            <a:r>
              <a:rPr lang="en-US" dirty="0" err="1"/>
              <a:t>Karşılaştırma</a:t>
            </a:r>
            <a:r>
              <a:rPr lang="en-US" dirty="0"/>
              <a:t> </a:t>
            </a:r>
            <a:r>
              <a:rPr lang="en-US" dirty="0" err="1"/>
              <a:t>Operatörleri</a:t>
            </a:r>
            <a:r>
              <a:rPr lang="en-US" dirty="0"/>
              <a:t> </a:t>
            </a:r>
          </a:p>
        </p:txBody>
      </p:sp>
      <p:sp>
        <p:nvSpPr>
          <p:cNvPr id="3" name="İçerik Yer Tutucusu 2"/>
          <p:cNvSpPr>
            <a:spLocks noGrp="1"/>
          </p:cNvSpPr>
          <p:nvPr>
            <p:ph idx="1"/>
          </p:nvPr>
        </p:nvSpPr>
        <p:spPr/>
        <p:txBody>
          <a:bodyPr/>
          <a:lstStyle/>
          <a:p>
            <a:r>
              <a:rPr lang="tr-TR" dirty="0"/>
              <a:t>İki değeri karşılaştırmak için kullanılan operatörlerdir. Büyüklük, küçüklük ve eşitlik durumlarını tespit etmek için kullanılan operatörlerdir. Karşılaştırma sonucunca mantıksal (</a:t>
            </a:r>
            <a:r>
              <a:rPr lang="tr-TR" dirty="0" err="1"/>
              <a:t>boolean</a:t>
            </a:r>
            <a:r>
              <a:rPr lang="tr-TR" dirty="0"/>
              <a:t>, evet/hayır) bir değer çıkacağından dolayı bu sonucun ya bir değere atanması veya bir karşılaştırma komutu ile kullanılması gerekmektedir. Aşağıdaki tabloda C karşılaştırma operatörleri gösterilmektedir.</a:t>
            </a:r>
            <a:endParaRPr lang="en-US" dirty="0"/>
          </a:p>
          <a:p>
            <a:endParaRPr lang="en-US" dirty="0"/>
          </a:p>
        </p:txBody>
      </p:sp>
    </p:spTree>
    <p:extLst>
      <p:ext uri="{BB962C8B-B14F-4D97-AF65-F5344CB8AC3E}">
        <p14:creationId xmlns:p14="http://schemas.microsoft.com/office/powerpoint/2010/main" val="3192393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3-	</a:t>
            </a:r>
            <a:r>
              <a:rPr lang="en-US" dirty="0" err="1"/>
              <a:t>Karşılaştırma</a:t>
            </a:r>
            <a:r>
              <a:rPr lang="en-US" dirty="0"/>
              <a:t> </a:t>
            </a:r>
            <a:r>
              <a:rPr lang="en-US" dirty="0" err="1"/>
              <a:t>Operatörleri</a:t>
            </a:r>
            <a:r>
              <a:rPr lang="en-US" dirty="0"/>
              <a:t> </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10034025"/>
              </p:ext>
            </p:extLst>
          </p:nvPr>
        </p:nvGraphicFramePr>
        <p:xfrm>
          <a:off x="1299411" y="1700464"/>
          <a:ext cx="8716445" cy="2937326"/>
        </p:xfrm>
        <a:graphic>
          <a:graphicData uri="http://schemas.openxmlformats.org/drawingml/2006/table">
            <a:tbl>
              <a:tblPr firstRow="1" firstCol="1" bandRow="1">
                <a:tableStyleId>{5C22544A-7EE6-4342-B048-85BDC9FD1C3A}</a:tableStyleId>
              </a:tblPr>
              <a:tblGrid>
                <a:gridCol w="1876865"/>
                <a:gridCol w="1876865"/>
                <a:gridCol w="1395414"/>
                <a:gridCol w="3567301"/>
              </a:tblGrid>
              <a:tr h="419372">
                <a:tc>
                  <a:txBody>
                    <a:bodyPr/>
                    <a:lstStyle/>
                    <a:p>
                      <a:pPr algn="ctr">
                        <a:lnSpc>
                          <a:spcPct val="107000"/>
                        </a:lnSpc>
                        <a:spcAft>
                          <a:spcPts val="0"/>
                        </a:spcAft>
                      </a:pPr>
                      <a:r>
                        <a:rPr lang="en-US" sz="1200">
                          <a:effectLst/>
                        </a:rPr>
                        <a:t>Operatör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Açıklama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Kullanımı</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Anlamı</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19659">
                <a:tc>
                  <a:txBody>
                    <a:bodyPr/>
                    <a:lstStyle/>
                    <a:p>
                      <a:pPr algn="ctr">
                        <a:lnSpc>
                          <a:spcPct val="107000"/>
                        </a:lnSpc>
                        <a:spcAft>
                          <a:spcPts val="0"/>
                        </a:spcAft>
                      </a:pPr>
                      <a:r>
                        <a:rPr lang="en-US" sz="1000">
                          <a:effectLst/>
                        </a:rPr>
                        <a:t>&gt;</a:t>
                      </a: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büyüktür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000">
                          <a:effectLst/>
                        </a:rPr>
                        <a:t>a &gt; 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a, b den büyük mü?</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19659">
                <a:tc>
                  <a:txBody>
                    <a:bodyPr/>
                    <a:lstStyle/>
                    <a:p>
                      <a:pPr algn="ctr">
                        <a:lnSpc>
                          <a:spcPct val="107000"/>
                        </a:lnSpc>
                        <a:spcAft>
                          <a:spcPts val="0"/>
                        </a:spcAft>
                      </a:pPr>
                      <a:r>
                        <a:rPr lang="en-US" sz="1000">
                          <a:effectLst/>
                        </a:rPr>
                        <a:t>&lt;</a:t>
                      </a: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küçüktür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000">
                          <a:effectLst/>
                        </a:rPr>
                        <a:t>a &lt; 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a, b den küçük mü?</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19659">
                <a:tc>
                  <a:txBody>
                    <a:bodyPr/>
                    <a:lstStyle/>
                    <a:p>
                      <a:pPr algn="ctr">
                        <a:lnSpc>
                          <a:spcPct val="107000"/>
                        </a:lnSpc>
                        <a:spcAft>
                          <a:spcPts val="0"/>
                        </a:spcAft>
                      </a:pPr>
                      <a:r>
                        <a:rPr lang="en-US" sz="10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eşittir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000">
                          <a:effectLst/>
                        </a:rPr>
                        <a:t>a == 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a, b ye eşit mi?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19659">
                <a:tc>
                  <a:txBody>
                    <a:bodyPr/>
                    <a:lstStyle/>
                    <a:p>
                      <a:pPr algn="ctr">
                        <a:lnSpc>
                          <a:spcPct val="107000"/>
                        </a:lnSpc>
                        <a:spcAft>
                          <a:spcPts val="0"/>
                        </a:spcAft>
                      </a:pPr>
                      <a:r>
                        <a:rPr lang="en-US" sz="1000">
                          <a:effectLst/>
                        </a:rPr>
                        <a:t>&gt;=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büyük-eşittir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000">
                          <a:effectLst/>
                        </a:rPr>
                        <a:t>a &gt;= 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a, b den büyük yada eşit mi?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19659">
                <a:tc>
                  <a:txBody>
                    <a:bodyPr/>
                    <a:lstStyle/>
                    <a:p>
                      <a:pPr algn="ctr">
                        <a:lnSpc>
                          <a:spcPct val="107000"/>
                        </a:lnSpc>
                        <a:spcAft>
                          <a:spcPts val="0"/>
                        </a:spcAft>
                      </a:pPr>
                      <a:r>
                        <a:rPr lang="en-US" sz="1000">
                          <a:effectLst/>
                        </a:rPr>
                        <a:t>&lt;=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küçük-eşittir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000">
                          <a:effectLst/>
                        </a:rPr>
                        <a:t>a &lt;= 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a, b den küçük yada eşit mi?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19659">
                <a:tc>
                  <a:txBody>
                    <a:bodyPr/>
                    <a:lstStyle/>
                    <a:p>
                      <a:pPr algn="ctr">
                        <a:lnSpc>
                          <a:spcPct val="107000"/>
                        </a:lnSpc>
                        <a:spcAft>
                          <a:spcPts val="0"/>
                        </a:spcAft>
                      </a:pPr>
                      <a:r>
                        <a:rPr lang="en-US" sz="10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eşit değil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000">
                          <a:effectLst/>
                        </a:rPr>
                        <a:t>a != 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dirty="0">
                          <a:effectLst/>
                        </a:rPr>
                        <a:t>a, b den </a:t>
                      </a:r>
                      <a:r>
                        <a:rPr lang="en-US" sz="1200" dirty="0" err="1">
                          <a:effectLst/>
                        </a:rPr>
                        <a:t>farklı</a:t>
                      </a:r>
                      <a:r>
                        <a:rPr lang="en-US" sz="1200" dirty="0">
                          <a:effectLst/>
                        </a:rPr>
                        <a:t> </a:t>
                      </a:r>
                      <a:r>
                        <a:rPr lang="en-US" sz="1200" dirty="0" err="1">
                          <a:effectLst/>
                        </a:rPr>
                        <a:t>mı</a:t>
                      </a: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2177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3-	</a:t>
            </a:r>
            <a:r>
              <a:rPr lang="en-US" dirty="0" err="1"/>
              <a:t>Karşılaştırma</a:t>
            </a:r>
            <a:r>
              <a:rPr lang="en-US" dirty="0"/>
              <a:t> </a:t>
            </a:r>
            <a:r>
              <a:rPr lang="en-US" dirty="0" err="1"/>
              <a:t>Operatörleri</a:t>
            </a:r>
            <a:r>
              <a:rPr lang="en-US" dirty="0"/>
              <a:t> </a:t>
            </a:r>
          </a:p>
        </p:txBody>
      </p:sp>
      <p:pic>
        <p:nvPicPr>
          <p:cNvPr id="5" name="İçerik Yer Tutucusu 4"/>
          <p:cNvPicPr>
            <a:picLocks noGrp="1"/>
          </p:cNvPicPr>
          <p:nvPr>
            <p:ph idx="1"/>
          </p:nvPr>
        </p:nvPicPr>
        <p:blipFill>
          <a:blip r:embed="rId2"/>
          <a:stretch>
            <a:fillRect/>
          </a:stretch>
        </p:blipFill>
        <p:spPr>
          <a:xfrm>
            <a:off x="1748590" y="2085474"/>
            <a:ext cx="7684336" cy="2699251"/>
          </a:xfrm>
          <a:prstGeom prst="rect">
            <a:avLst/>
          </a:prstGeom>
        </p:spPr>
      </p:pic>
    </p:spTree>
    <p:extLst>
      <p:ext uri="{BB962C8B-B14F-4D97-AF65-F5344CB8AC3E}">
        <p14:creationId xmlns:p14="http://schemas.microsoft.com/office/powerpoint/2010/main" val="3714799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3-	</a:t>
            </a:r>
            <a:r>
              <a:rPr lang="en-US" dirty="0" err="1"/>
              <a:t>Karşılaştırma</a:t>
            </a:r>
            <a:r>
              <a:rPr lang="en-US" dirty="0"/>
              <a:t> </a:t>
            </a:r>
            <a:r>
              <a:rPr lang="en-US" dirty="0" err="1"/>
              <a:t>Operatörleri</a:t>
            </a:r>
            <a:r>
              <a:rPr lang="en-US" dirty="0"/>
              <a:t> </a:t>
            </a:r>
          </a:p>
        </p:txBody>
      </p:sp>
      <p:pic>
        <p:nvPicPr>
          <p:cNvPr id="6" name="İçerik Yer Tutucusu 5"/>
          <p:cNvPicPr>
            <a:picLocks noGrp="1"/>
          </p:cNvPicPr>
          <p:nvPr>
            <p:ph idx="1"/>
          </p:nvPr>
        </p:nvPicPr>
        <p:blipFill>
          <a:blip r:embed="rId2"/>
          <a:stretch>
            <a:fillRect/>
          </a:stretch>
        </p:blipFill>
        <p:spPr>
          <a:xfrm>
            <a:off x="2919664" y="1732547"/>
            <a:ext cx="5751262" cy="3942765"/>
          </a:xfrm>
          <a:prstGeom prst="rect">
            <a:avLst/>
          </a:prstGeom>
        </p:spPr>
      </p:pic>
    </p:spTree>
    <p:extLst>
      <p:ext uri="{BB962C8B-B14F-4D97-AF65-F5344CB8AC3E}">
        <p14:creationId xmlns:p14="http://schemas.microsoft.com/office/powerpoint/2010/main" val="1679736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4-	</a:t>
            </a:r>
            <a:r>
              <a:rPr lang="en-US" dirty="0" err="1"/>
              <a:t>Mantıksal</a:t>
            </a:r>
            <a:r>
              <a:rPr lang="en-US" dirty="0"/>
              <a:t> </a:t>
            </a:r>
            <a:r>
              <a:rPr lang="en-US" dirty="0" err="1"/>
              <a:t>Operatörler</a:t>
            </a:r>
            <a:endParaRPr lang="en-US" dirty="0"/>
          </a:p>
        </p:txBody>
      </p:sp>
      <p:sp>
        <p:nvSpPr>
          <p:cNvPr id="3" name="İçerik Yer Tutucusu 2"/>
          <p:cNvSpPr>
            <a:spLocks noGrp="1"/>
          </p:cNvSpPr>
          <p:nvPr>
            <p:ph idx="1"/>
          </p:nvPr>
        </p:nvSpPr>
        <p:spPr/>
        <p:txBody>
          <a:bodyPr/>
          <a:lstStyle/>
          <a:p>
            <a:r>
              <a:rPr lang="tr-TR" dirty="0"/>
              <a:t>Bir karşılaştırma işleminde birden fazla karşılaştırma işlemi aynı anda yapılırken bu karşılaştırmaları bağlamak için “ve”, “veya” ve “değil” mantıksal ifadeleri kullanılmaktadır. </a:t>
            </a:r>
            <a:endParaRPr lang="en-US" dirty="0"/>
          </a:p>
          <a:p>
            <a:endParaRPr lang="en-US" dirty="0"/>
          </a:p>
        </p:txBody>
      </p:sp>
      <p:graphicFrame>
        <p:nvGraphicFramePr>
          <p:cNvPr id="4" name="Tablo 3"/>
          <p:cNvGraphicFramePr>
            <a:graphicFrameLocks noGrp="1"/>
          </p:cNvGraphicFramePr>
          <p:nvPr>
            <p:extLst>
              <p:ext uri="{D42A27DB-BD31-4B8C-83A1-F6EECF244321}">
                <p14:modId xmlns:p14="http://schemas.microsoft.com/office/powerpoint/2010/main" val="3062683721"/>
              </p:ext>
            </p:extLst>
          </p:nvPr>
        </p:nvGraphicFramePr>
        <p:xfrm>
          <a:off x="2101517" y="3336758"/>
          <a:ext cx="8935450" cy="3176336"/>
        </p:xfrm>
        <a:graphic>
          <a:graphicData uri="http://schemas.openxmlformats.org/drawingml/2006/table">
            <a:tbl>
              <a:tblPr firstRow="1" firstCol="1" bandRow="1">
                <a:tableStyleId>{5C22544A-7EE6-4342-B048-85BDC9FD1C3A}</a:tableStyleId>
              </a:tblPr>
              <a:tblGrid>
                <a:gridCol w="1631142"/>
                <a:gridCol w="1631142"/>
                <a:gridCol w="1874811"/>
                <a:gridCol w="3798355"/>
              </a:tblGrid>
              <a:tr h="793676">
                <a:tc>
                  <a:txBody>
                    <a:bodyPr/>
                    <a:lstStyle/>
                    <a:p>
                      <a:pPr algn="ctr">
                        <a:lnSpc>
                          <a:spcPct val="107000"/>
                        </a:lnSpc>
                        <a:spcAft>
                          <a:spcPts val="0"/>
                        </a:spcAft>
                      </a:pPr>
                      <a:r>
                        <a:rPr lang="en-US" sz="1200">
                          <a:effectLst/>
                        </a:rPr>
                        <a:t>Operatör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Açıklama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Kullanımı</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Anlamı</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4220">
                <a:tc>
                  <a:txBody>
                    <a:bodyPr/>
                    <a:lstStyle/>
                    <a:p>
                      <a:pPr algn="ctr">
                        <a:lnSpc>
                          <a:spcPct val="107000"/>
                        </a:lnSpc>
                        <a:spcAft>
                          <a:spcPts val="0"/>
                        </a:spcAft>
                      </a:pPr>
                      <a:r>
                        <a:rPr lang="en-US" sz="1000">
                          <a:effectLst/>
                        </a:rPr>
                        <a:t>| ,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Veya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000">
                          <a:effectLst/>
                        </a:rPr>
                        <a:t>(a&gt;b) | (a&lt;3)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a, b den ve 3 ten büyük mü?</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4220">
                <a:tc>
                  <a:txBody>
                    <a:bodyPr/>
                    <a:lstStyle/>
                    <a:p>
                      <a:pPr algn="ctr">
                        <a:lnSpc>
                          <a:spcPct val="107000"/>
                        </a:lnSpc>
                        <a:spcAft>
                          <a:spcPts val="0"/>
                        </a:spcAft>
                      </a:pPr>
                      <a:r>
                        <a:rPr lang="en-US" sz="1000">
                          <a:effectLst/>
                        </a:rPr>
                        <a:t>&amp; , &amp;&amp;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000">
                          <a:effectLst/>
                        </a:rPr>
                        <a:t>(a&gt;b) &amp; (a&lt;3)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a, b den veya 3 ten büyük mü?</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4220">
                <a:tc>
                  <a:txBody>
                    <a:bodyPr/>
                    <a:lstStyle/>
                    <a:p>
                      <a:pPr algn="ctr">
                        <a:lnSpc>
                          <a:spcPct val="107000"/>
                        </a:lnSpc>
                        <a:spcAft>
                          <a:spcPts val="0"/>
                        </a:spcAft>
                      </a:pPr>
                      <a:r>
                        <a:rPr lang="en-US" sz="1000">
                          <a:effectLst/>
                        </a:rPr>
                        <a:t>! , not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değil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000">
                          <a:effectLst/>
                        </a:rPr>
                        <a:t>a != 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dirty="0">
                          <a:effectLst/>
                        </a:rPr>
                        <a:t>a, b ye </a:t>
                      </a:r>
                      <a:r>
                        <a:rPr lang="en-US" sz="1200" dirty="0" err="1">
                          <a:effectLst/>
                        </a:rPr>
                        <a:t>eşit</a:t>
                      </a:r>
                      <a:r>
                        <a:rPr lang="en-US" sz="1200" dirty="0">
                          <a:effectLst/>
                        </a:rPr>
                        <a:t> </a:t>
                      </a:r>
                      <a:r>
                        <a:rPr lang="en-US" sz="1200" dirty="0" err="1">
                          <a:effectLst/>
                        </a:rPr>
                        <a:t>değil</a:t>
                      </a:r>
                      <a:r>
                        <a:rPr lang="en-US" sz="1200" dirty="0">
                          <a:effectLst/>
                        </a:rPr>
                        <a:t> mi?</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978747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4-	</a:t>
            </a:r>
            <a:r>
              <a:rPr lang="en-US" dirty="0" err="1"/>
              <a:t>Mantıksal</a:t>
            </a:r>
            <a:r>
              <a:rPr lang="en-US" dirty="0"/>
              <a:t> </a:t>
            </a:r>
            <a:r>
              <a:rPr lang="en-US" dirty="0" err="1"/>
              <a:t>Operatörler</a:t>
            </a:r>
            <a:endParaRPr lang="en-US" dirty="0"/>
          </a:p>
        </p:txBody>
      </p:sp>
      <p:pic>
        <p:nvPicPr>
          <p:cNvPr id="5" name="İçerik Yer Tutucusu 4"/>
          <p:cNvPicPr>
            <a:picLocks noGrp="1"/>
          </p:cNvPicPr>
          <p:nvPr>
            <p:ph idx="1"/>
          </p:nvPr>
        </p:nvPicPr>
        <p:blipFill>
          <a:blip r:embed="rId2"/>
          <a:stretch>
            <a:fillRect/>
          </a:stretch>
        </p:blipFill>
        <p:spPr>
          <a:xfrm>
            <a:off x="2390274" y="1684421"/>
            <a:ext cx="6849979" cy="4283241"/>
          </a:xfrm>
          <a:prstGeom prst="rect">
            <a:avLst/>
          </a:prstGeom>
        </p:spPr>
      </p:pic>
    </p:spTree>
    <p:extLst>
      <p:ext uri="{BB962C8B-B14F-4D97-AF65-F5344CB8AC3E}">
        <p14:creationId xmlns:p14="http://schemas.microsoft.com/office/powerpoint/2010/main" val="1431166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4-	</a:t>
            </a:r>
            <a:r>
              <a:rPr lang="en-US" dirty="0" err="1"/>
              <a:t>Mantıksal</a:t>
            </a:r>
            <a:r>
              <a:rPr lang="en-US" dirty="0"/>
              <a:t> </a:t>
            </a:r>
            <a:r>
              <a:rPr lang="en-US" dirty="0" err="1"/>
              <a:t>Operatörler</a:t>
            </a:r>
            <a:endParaRPr lang="en-US" dirty="0"/>
          </a:p>
        </p:txBody>
      </p:sp>
      <p:pic>
        <p:nvPicPr>
          <p:cNvPr id="6" name="İçerik Yer Tutucusu 5"/>
          <p:cNvPicPr>
            <a:picLocks noGrp="1"/>
          </p:cNvPicPr>
          <p:nvPr>
            <p:ph idx="1"/>
          </p:nvPr>
        </p:nvPicPr>
        <p:blipFill>
          <a:blip r:embed="rId2"/>
          <a:stretch>
            <a:fillRect/>
          </a:stretch>
        </p:blipFill>
        <p:spPr>
          <a:xfrm>
            <a:off x="1796716" y="1427748"/>
            <a:ext cx="7545722" cy="3971340"/>
          </a:xfrm>
          <a:prstGeom prst="rect">
            <a:avLst/>
          </a:prstGeom>
        </p:spPr>
      </p:pic>
    </p:spTree>
    <p:extLst>
      <p:ext uri="{BB962C8B-B14F-4D97-AF65-F5344CB8AC3E}">
        <p14:creationId xmlns:p14="http://schemas.microsoft.com/office/powerpoint/2010/main" val="2797817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5-	Bit </a:t>
            </a:r>
            <a:r>
              <a:rPr lang="en-US" dirty="0" err="1"/>
              <a:t>Operatörleri</a:t>
            </a:r>
            <a:endParaRPr lang="en-US" dirty="0"/>
          </a:p>
        </p:txBody>
      </p:sp>
      <p:sp>
        <p:nvSpPr>
          <p:cNvPr id="3" name="İçerik Yer Tutucusu 2"/>
          <p:cNvSpPr>
            <a:spLocks noGrp="1"/>
          </p:cNvSpPr>
          <p:nvPr>
            <p:ph idx="1"/>
          </p:nvPr>
        </p:nvSpPr>
        <p:spPr/>
        <p:txBody>
          <a:bodyPr/>
          <a:lstStyle/>
          <a:p>
            <a:r>
              <a:rPr lang="tr-TR" dirty="0" err="1"/>
              <a:t>Bitsel</a:t>
            </a:r>
            <a:r>
              <a:rPr lang="tr-TR" dirty="0"/>
              <a:t> operatörler sayıların kendisi yerine sayıların bitleriyle ilgilenirler. Diğer bir deyişle sayıları ikilik sisteme dönüştürüp öyle işlem yaparlar. Bu operatörler yalnızca tam sayı sabit, değişken ya da ifadelerle kullanılabilirler. Eğer </a:t>
            </a:r>
            <a:r>
              <a:rPr lang="tr-TR" dirty="0" err="1"/>
              <a:t>bitsel</a:t>
            </a:r>
            <a:r>
              <a:rPr lang="tr-TR" dirty="0"/>
              <a:t> operatörler </a:t>
            </a:r>
            <a:r>
              <a:rPr lang="tr-TR" dirty="0" err="1"/>
              <a:t>bool</a:t>
            </a:r>
            <a:r>
              <a:rPr lang="tr-TR" dirty="0"/>
              <a:t> türünden değişken, sabit ya da ifadelerle kullanılırsa mantıksal operatörlerin gördüğü işin aynısını görürler. Örneğin aşağıdaki iki kullanım da bir </a:t>
            </a:r>
            <a:r>
              <a:rPr lang="tr-TR" dirty="0" err="1"/>
              <a:t>biyle</a:t>
            </a:r>
            <a:r>
              <a:rPr lang="tr-TR" dirty="0"/>
              <a:t> aynı sonucu doğuracaktır</a:t>
            </a:r>
            <a:r>
              <a:rPr lang="tr-TR" dirty="0" smtClean="0"/>
              <a:t>:</a:t>
            </a:r>
          </a:p>
          <a:p>
            <a:endParaRPr lang="tr-TR" dirty="0"/>
          </a:p>
          <a:p>
            <a:endParaRPr lang="en-US" dirty="0"/>
          </a:p>
        </p:txBody>
      </p:sp>
      <p:pic>
        <p:nvPicPr>
          <p:cNvPr id="5" name="Resim 4"/>
          <p:cNvPicPr/>
          <p:nvPr/>
        </p:nvPicPr>
        <p:blipFill>
          <a:blip r:embed="rId2"/>
          <a:stretch>
            <a:fillRect/>
          </a:stretch>
        </p:blipFill>
        <p:spPr>
          <a:xfrm>
            <a:off x="3905250" y="4475497"/>
            <a:ext cx="5896476" cy="1435725"/>
          </a:xfrm>
          <a:prstGeom prst="rect">
            <a:avLst/>
          </a:prstGeom>
        </p:spPr>
      </p:pic>
    </p:spTree>
    <p:extLst>
      <p:ext uri="{BB962C8B-B14F-4D97-AF65-F5344CB8AC3E}">
        <p14:creationId xmlns:p14="http://schemas.microsoft.com/office/powerpoint/2010/main" val="3105922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 Başlıkları</a:t>
            </a:r>
            <a:endParaRPr lang="tr-TR" dirty="0"/>
          </a:p>
        </p:txBody>
      </p:sp>
      <p:sp>
        <p:nvSpPr>
          <p:cNvPr id="3" name="İçerik Yer Tutucusu 2"/>
          <p:cNvSpPr>
            <a:spLocks noGrp="1"/>
          </p:cNvSpPr>
          <p:nvPr>
            <p:ph idx="1"/>
          </p:nvPr>
        </p:nvSpPr>
        <p:spPr/>
        <p:txBody>
          <a:bodyPr/>
          <a:lstStyle/>
          <a:p>
            <a:pPr lvl="0"/>
            <a:r>
              <a:rPr lang="tr-TR" dirty="0"/>
              <a:t>Aritmetiksel Operatörler</a:t>
            </a:r>
            <a:endParaRPr lang="en-US" dirty="0"/>
          </a:p>
          <a:p>
            <a:pPr lvl="0"/>
            <a:r>
              <a:rPr lang="tr-TR" dirty="0"/>
              <a:t>Atama Operatörleri</a:t>
            </a:r>
            <a:endParaRPr lang="en-US" dirty="0"/>
          </a:p>
          <a:p>
            <a:pPr lvl="0"/>
            <a:r>
              <a:rPr lang="tr-TR" dirty="0"/>
              <a:t>Karşılaştırma Operatörleri </a:t>
            </a:r>
            <a:endParaRPr lang="en-US" dirty="0"/>
          </a:p>
          <a:p>
            <a:pPr lvl="0"/>
            <a:r>
              <a:rPr lang="tr-TR" dirty="0"/>
              <a:t>Mantıksal Operatörler</a:t>
            </a:r>
            <a:endParaRPr lang="en-US" dirty="0"/>
          </a:p>
          <a:p>
            <a:pPr lvl="0"/>
            <a:r>
              <a:rPr lang="tr-TR" dirty="0"/>
              <a:t>Bit Operatörleri</a:t>
            </a:r>
            <a:endParaRPr lang="en-US" dirty="0"/>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21014083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5-	Bit </a:t>
            </a:r>
            <a:r>
              <a:rPr lang="en-US" dirty="0" err="1"/>
              <a:t>Operatörleri</a:t>
            </a:r>
            <a:endParaRPr lang="en-US" dirty="0"/>
          </a:p>
        </p:txBody>
      </p:sp>
      <p:sp>
        <p:nvSpPr>
          <p:cNvPr id="3" name="İçerik Yer Tutucusu 2"/>
          <p:cNvSpPr>
            <a:spLocks noGrp="1"/>
          </p:cNvSpPr>
          <p:nvPr>
            <p:ph idx="1"/>
          </p:nvPr>
        </p:nvSpPr>
        <p:spPr/>
        <p:txBody>
          <a:bodyPr/>
          <a:lstStyle/>
          <a:p>
            <a:endParaRPr lang="tr-TR" dirty="0"/>
          </a:p>
          <a:p>
            <a:endParaRPr lang="en-US" dirty="0"/>
          </a:p>
        </p:txBody>
      </p:sp>
      <p:graphicFrame>
        <p:nvGraphicFramePr>
          <p:cNvPr id="4" name="Tablo 3"/>
          <p:cNvGraphicFramePr>
            <a:graphicFrameLocks noGrp="1"/>
          </p:cNvGraphicFramePr>
          <p:nvPr>
            <p:extLst>
              <p:ext uri="{D42A27DB-BD31-4B8C-83A1-F6EECF244321}">
                <p14:modId xmlns:p14="http://schemas.microsoft.com/office/powerpoint/2010/main" val="1751541036"/>
              </p:ext>
            </p:extLst>
          </p:nvPr>
        </p:nvGraphicFramePr>
        <p:xfrm>
          <a:off x="1604211" y="1904998"/>
          <a:ext cx="8411645" cy="2708851"/>
        </p:xfrm>
        <a:graphic>
          <a:graphicData uri="http://schemas.openxmlformats.org/drawingml/2006/table">
            <a:tbl>
              <a:tblPr firstRow="1" firstCol="1" bandRow="1">
                <a:tableStyleId>{5C22544A-7EE6-4342-B048-85BDC9FD1C3A}</a:tableStyleId>
              </a:tblPr>
              <a:tblGrid>
                <a:gridCol w="1536873"/>
                <a:gridCol w="1536873"/>
                <a:gridCol w="2274949"/>
                <a:gridCol w="3062950"/>
              </a:tblGrid>
              <a:tr h="447217">
                <a:tc>
                  <a:txBody>
                    <a:bodyPr/>
                    <a:lstStyle/>
                    <a:p>
                      <a:pPr algn="ctr">
                        <a:lnSpc>
                          <a:spcPct val="107000"/>
                        </a:lnSpc>
                        <a:spcAft>
                          <a:spcPts val="0"/>
                        </a:spcAft>
                      </a:pPr>
                      <a:r>
                        <a:rPr lang="en-US" sz="1200">
                          <a:effectLst/>
                        </a:rPr>
                        <a:t>Operatör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Açıklama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Kullanımı</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Anlamı</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7523">
                <a:tc>
                  <a:txBody>
                    <a:bodyPr/>
                    <a:lstStyle/>
                    <a:p>
                      <a:pPr algn="ctr">
                        <a:lnSpc>
                          <a:spcPct val="107000"/>
                        </a:lnSpc>
                        <a:spcAft>
                          <a:spcPts val="0"/>
                        </a:spcAft>
                      </a:pPr>
                      <a:r>
                        <a:rPr lang="tr-TR" sz="105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Değil(bitsel)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byte a=5</a:t>
                      </a:r>
                      <a:r>
                        <a:rPr lang="tr-TR" sz="1200">
                          <a:effectLst/>
                        </a:rPr>
                        <a:t>~</a:t>
                      </a:r>
                      <a:r>
                        <a:rPr lang="en-US" sz="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a:effectLst/>
                        </a:rPr>
                        <a:t>Bit düzeyinde değil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7523">
                <a:tc>
                  <a:txBody>
                    <a:bodyPr/>
                    <a:lstStyle/>
                    <a:p>
                      <a:pPr algn="ctr">
                        <a:lnSpc>
                          <a:spcPct val="107000"/>
                        </a:lnSpc>
                        <a:spcAft>
                          <a:spcPts val="0"/>
                        </a:spcAft>
                      </a:pPr>
                      <a:r>
                        <a:rPr lang="en-US" sz="1000">
                          <a:effectLst/>
                        </a:rPr>
                        <a:t>&amp;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Ve(bitsel)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byte a=5&amp;3;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a:effectLst/>
                        </a:rPr>
                        <a:t>Bit düzeyinde 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7523">
                <a:tc>
                  <a:txBody>
                    <a:bodyPr/>
                    <a:lstStyle/>
                    <a:p>
                      <a:pPr algn="ctr">
                        <a:lnSpc>
                          <a:spcPct val="107000"/>
                        </a:lnSpc>
                        <a:spcAft>
                          <a:spcPts val="0"/>
                        </a:spcAft>
                      </a:pPr>
                      <a:r>
                        <a:rPr lang="en-US" sz="10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Veya(bitsel)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byte a=5|3;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a:effectLst/>
                        </a:rPr>
                        <a:t>Bit düzeyinde veya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19065">
                <a:tc>
                  <a:txBody>
                    <a:bodyPr/>
                    <a:lstStyle/>
                    <a:p>
                      <a:pPr algn="ctr">
                        <a:lnSpc>
                          <a:spcPct val="107000"/>
                        </a:lnSpc>
                        <a:spcAft>
                          <a:spcPts val="0"/>
                        </a:spcAft>
                      </a:pPr>
                      <a:r>
                        <a:rPr lang="en-US" sz="10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Özek Veya(bitsel)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200">
                          <a:effectLst/>
                        </a:rPr>
                        <a:t>byte a=5^3;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dirty="0">
                          <a:effectLst/>
                        </a:rPr>
                        <a:t>Bit düzeyinde özel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235062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5-	Bit </a:t>
            </a:r>
            <a:r>
              <a:rPr lang="en-US" dirty="0" err="1"/>
              <a:t>Operatörleri</a:t>
            </a:r>
            <a:endParaRPr lang="en-US" dirty="0"/>
          </a:p>
        </p:txBody>
      </p:sp>
      <p:sp>
        <p:nvSpPr>
          <p:cNvPr id="3" name="İçerik Yer Tutucusu 2"/>
          <p:cNvSpPr>
            <a:spLocks noGrp="1"/>
          </p:cNvSpPr>
          <p:nvPr>
            <p:ph idx="1"/>
          </p:nvPr>
        </p:nvSpPr>
        <p:spPr/>
        <p:txBody>
          <a:bodyPr/>
          <a:lstStyle/>
          <a:p>
            <a:endParaRPr lang="tr-TR" dirty="0"/>
          </a:p>
          <a:p>
            <a:endParaRPr lang="en-US" dirty="0"/>
          </a:p>
        </p:txBody>
      </p:sp>
      <p:pic>
        <p:nvPicPr>
          <p:cNvPr id="5" name="Resim 4"/>
          <p:cNvPicPr/>
          <p:nvPr/>
        </p:nvPicPr>
        <p:blipFill>
          <a:blip r:embed="rId2"/>
          <a:stretch>
            <a:fillRect/>
          </a:stretch>
        </p:blipFill>
        <p:spPr>
          <a:xfrm>
            <a:off x="1755358" y="1780985"/>
            <a:ext cx="10115801" cy="4130237"/>
          </a:xfrm>
          <a:prstGeom prst="rect">
            <a:avLst/>
          </a:prstGeom>
        </p:spPr>
      </p:pic>
    </p:spTree>
    <p:extLst>
      <p:ext uri="{BB962C8B-B14F-4D97-AF65-F5344CB8AC3E}">
        <p14:creationId xmlns:p14="http://schemas.microsoft.com/office/powerpoint/2010/main" val="2395839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5-	Bit </a:t>
            </a:r>
            <a:r>
              <a:rPr lang="en-US" dirty="0" err="1"/>
              <a:t>Operatörleri</a:t>
            </a:r>
            <a:endParaRPr lang="en-US" dirty="0"/>
          </a:p>
        </p:txBody>
      </p:sp>
      <p:pic>
        <p:nvPicPr>
          <p:cNvPr id="4" name="İçerik Yer Tutucusu 3"/>
          <p:cNvPicPr>
            <a:picLocks noGrp="1"/>
          </p:cNvPicPr>
          <p:nvPr>
            <p:ph idx="1"/>
          </p:nvPr>
        </p:nvPicPr>
        <p:blipFill>
          <a:blip r:embed="rId2"/>
          <a:stretch>
            <a:fillRect/>
          </a:stretch>
        </p:blipFill>
        <p:spPr>
          <a:xfrm>
            <a:off x="2021305" y="1905000"/>
            <a:ext cx="7021095" cy="3094037"/>
          </a:xfrm>
          <a:prstGeom prst="rect">
            <a:avLst/>
          </a:prstGeom>
        </p:spPr>
      </p:pic>
    </p:spTree>
    <p:extLst>
      <p:ext uri="{BB962C8B-B14F-4D97-AF65-F5344CB8AC3E}">
        <p14:creationId xmlns:p14="http://schemas.microsoft.com/office/powerpoint/2010/main" val="3509822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5-	Bit </a:t>
            </a:r>
            <a:r>
              <a:rPr lang="en-US" dirty="0" err="1"/>
              <a:t>Operatörleri</a:t>
            </a:r>
            <a:endParaRPr lang="en-US" dirty="0"/>
          </a:p>
        </p:txBody>
      </p:sp>
      <p:pic>
        <p:nvPicPr>
          <p:cNvPr id="5" name="İçerik Yer Tutucusu 4"/>
          <p:cNvPicPr>
            <a:picLocks noGrp="1"/>
          </p:cNvPicPr>
          <p:nvPr>
            <p:ph idx="1"/>
          </p:nvPr>
        </p:nvPicPr>
        <p:blipFill>
          <a:blip r:embed="rId2"/>
          <a:stretch>
            <a:fillRect/>
          </a:stretch>
        </p:blipFill>
        <p:spPr>
          <a:xfrm>
            <a:off x="1780673" y="2021305"/>
            <a:ext cx="8412999" cy="3203575"/>
          </a:xfrm>
          <a:prstGeom prst="rect">
            <a:avLst/>
          </a:prstGeom>
        </p:spPr>
      </p:pic>
    </p:spTree>
    <p:extLst>
      <p:ext uri="{BB962C8B-B14F-4D97-AF65-F5344CB8AC3E}">
        <p14:creationId xmlns:p14="http://schemas.microsoft.com/office/powerpoint/2010/main" val="2278035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5-	Bit </a:t>
            </a:r>
            <a:r>
              <a:rPr lang="en-US" dirty="0" err="1"/>
              <a:t>Operatörleri</a:t>
            </a:r>
            <a:endParaRPr lang="en-US" dirty="0"/>
          </a:p>
        </p:txBody>
      </p:sp>
      <p:pic>
        <p:nvPicPr>
          <p:cNvPr id="6" name="İçerik Yer Tutucusu 5"/>
          <p:cNvPicPr>
            <a:picLocks noGrp="1"/>
          </p:cNvPicPr>
          <p:nvPr>
            <p:ph idx="1"/>
          </p:nvPr>
        </p:nvPicPr>
        <p:blipFill>
          <a:blip r:embed="rId2"/>
          <a:stretch>
            <a:fillRect/>
          </a:stretch>
        </p:blipFill>
        <p:spPr>
          <a:xfrm>
            <a:off x="1780674" y="1475874"/>
            <a:ext cx="7418889" cy="3756526"/>
          </a:xfrm>
          <a:prstGeom prst="rect">
            <a:avLst/>
          </a:prstGeom>
        </p:spPr>
      </p:pic>
    </p:spTree>
    <p:extLst>
      <p:ext uri="{BB962C8B-B14F-4D97-AF65-F5344CB8AC3E}">
        <p14:creationId xmlns:p14="http://schemas.microsoft.com/office/powerpoint/2010/main" val="3553525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Operatörler</a:t>
            </a:r>
            <a:br>
              <a:rPr lang="tr-TR" dirty="0" smtClean="0"/>
            </a:br>
            <a:endParaRPr lang="en-US" dirty="0"/>
          </a:p>
        </p:txBody>
      </p:sp>
      <p:sp>
        <p:nvSpPr>
          <p:cNvPr id="3" name="İçerik Yer Tutucusu 2"/>
          <p:cNvSpPr>
            <a:spLocks noGrp="1"/>
          </p:cNvSpPr>
          <p:nvPr>
            <p:ph idx="1"/>
          </p:nvPr>
        </p:nvSpPr>
        <p:spPr/>
        <p:txBody>
          <a:bodyPr/>
          <a:lstStyle/>
          <a:p>
            <a:r>
              <a:rPr lang="tr-TR" dirty="0"/>
              <a:t>Operatörler, değişkenler veya sabitler üzerinde matematiksel ve karşılaştırma işlemlerini yapan simgelerdir. Yani bir operatör bir veya daha değişken veya sabit üzerinde işlem yapan sembollerdir. Operatörleri, işlevleri açısından aşağıdaki konu başlıklarında inceleyebiliriz. </a:t>
            </a:r>
            <a:endParaRPr lang="en-US" dirty="0"/>
          </a:p>
          <a:p>
            <a:endParaRPr lang="en-US" dirty="0"/>
          </a:p>
        </p:txBody>
      </p:sp>
    </p:spTree>
    <p:extLst>
      <p:ext uri="{BB962C8B-B14F-4D97-AF65-F5344CB8AC3E}">
        <p14:creationId xmlns:p14="http://schemas.microsoft.com/office/powerpoint/2010/main" val="2775059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Aritmetiksel</a:t>
            </a:r>
            <a:r>
              <a:rPr lang="en-US" dirty="0"/>
              <a:t> </a:t>
            </a:r>
            <a:r>
              <a:rPr lang="en-US" dirty="0" err="1"/>
              <a:t>Operatörler</a:t>
            </a:r>
            <a:endParaRPr lang="en-US"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839450124"/>
              </p:ext>
            </p:extLst>
          </p:nvPr>
        </p:nvGraphicFramePr>
        <p:xfrm>
          <a:off x="2005264" y="1620252"/>
          <a:ext cx="7967094" cy="3908188"/>
        </p:xfrm>
        <a:graphic>
          <a:graphicData uri="http://schemas.openxmlformats.org/drawingml/2006/table">
            <a:tbl>
              <a:tblPr firstRow="1" firstCol="1" bandRow="1">
                <a:tableStyleId>{5C22544A-7EE6-4342-B048-85BDC9FD1C3A}</a:tableStyleId>
              </a:tblPr>
              <a:tblGrid>
                <a:gridCol w="1296144"/>
                <a:gridCol w="1623518"/>
                <a:gridCol w="1251285"/>
                <a:gridCol w="3796147"/>
              </a:tblGrid>
              <a:tr h="784209">
                <a:tc>
                  <a:txBody>
                    <a:bodyPr/>
                    <a:lstStyle/>
                    <a:p>
                      <a:pPr marL="457200">
                        <a:lnSpc>
                          <a:spcPct val="107000"/>
                        </a:lnSpc>
                        <a:spcAft>
                          <a:spcPts val="0"/>
                        </a:spcAft>
                      </a:pPr>
                      <a:r>
                        <a:rPr lang="tr-TR" sz="1200">
                          <a:effectLst/>
                        </a:rPr>
                        <a:t>Operatör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Anlamı</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Kullanımı</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Açıklama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4382">
                <a:tc>
                  <a:txBody>
                    <a:bodyPr/>
                    <a:lstStyle/>
                    <a:p>
                      <a:pPr marL="457200">
                        <a:lnSpc>
                          <a:spcPct val="107000"/>
                        </a:lnSpc>
                        <a:spcAft>
                          <a:spcPts val="0"/>
                        </a:spcAft>
                      </a:pPr>
                      <a:r>
                        <a:rPr lang="tr-TR"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Topalama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a + b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İki değişkeni toplar.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8405">
                <a:tc>
                  <a:txBody>
                    <a:bodyPr/>
                    <a:lstStyle/>
                    <a:p>
                      <a:pPr marL="457200">
                        <a:lnSpc>
                          <a:spcPct val="107000"/>
                        </a:lnSpc>
                        <a:spcAft>
                          <a:spcPts val="0"/>
                        </a:spcAft>
                      </a:pPr>
                      <a:r>
                        <a:rPr lang="tr-TR"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Çıkarma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a - b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İki değişkenin farkını alır.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8405">
                <a:tc>
                  <a:txBody>
                    <a:bodyPr/>
                    <a:lstStyle/>
                    <a:p>
                      <a:pPr marL="457200">
                        <a:lnSpc>
                          <a:spcPct val="107000"/>
                        </a:lnSpc>
                        <a:spcAft>
                          <a:spcPts val="0"/>
                        </a:spcAft>
                      </a:pPr>
                      <a:r>
                        <a:rPr lang="tr-TR"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Çarpma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a * b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İki değişkeni çarpar.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8405">
                <a:tc>
                  <a:txBody>
                    <a:bodyPr/>
                    <a:lstStyle/>
                    <a:p>
                      <a:pPr marL="457200">
                        <a:lnSpc>
                          <a:spcPct val="107000"/>
                        </a:lnSpc>
                        <a:spcAft>
                          <a:spcPts val="0"/>
                        </a:spcAft>
                      </a:pPr>
                      <a:r>
                        <a:rPr lang="tr-TR"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Bölme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a / b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A değişkenini b değişkenine böler.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84382">
                <a:tc>
                  <a:txBody>
                    <a:bodyPr/>
                    <a:lstStyle/>
                    <a:p>
                      <a:pPr marL="457200">
                        <a:lnSpc>
                          <a:spcPct val="107000"/>
                        </a:lnSpc>
                        <a:spcAft>
                          <a:spcPts val="0"/>
                        </a:spcAft>
                      </a:pPr>
                      <a:r>
                        <a:rPr lang="tr-TR"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Kalan(mod)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a % b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dirty="0">
                          <a:effectLst/>
                        </a:rPr>
                        <a:t>A değişkeninin b değişkeninden bölümünden kalanı verir.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74686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a:t>
            </a:r>
            <a:r>
              <a:rPr lang="en-US" dirty="0" err="1"/>
              <a:t>Aritmetiksel</a:t>
            </a:r>
            <a:r>
              <a:rPr lang="en-US" dirty="0"/>
              <a:t> </a:t>
            </a:r>
            <a:r>
              <a:rPr lang="en-US" dirty="0" err="1"/>
              <a:t>Operatörler</a:t>
            </a:r>
            <a:endParaRPr lang="en-US" dirty="0"/>
          </a:p>
        </p:txBody>
      </p:sp>
      <p:pic>
        <p:nvPicPr>
          <p:cNvPr id="6" name="İçerik Yer Tutucusu 5"/>
          <p:cNvPicPr>
            <a:picLocks noGrp="1"/>
          </p:cNvPicPr>
          <p:nvPr>
            <p:ph idx="1"/>
          </p:nvPr>
        </p:nvPicPr>
        <p:blipFill>
          <a:blip r:embed="rId2"/>
          <a:stretch>
            <a:fillRect/>
          </a:stretch>
        </p:blipFill>
        <p:spPr>
          <a:xfrm>
            <a:off x="3150936" y="1715920"/>
            <a:ext cx="6089317" cy="3898817"/>
          </a:xfrm>
          <a:prstGeom prst="rect">
            <a:avLst/>
          </a:prstGeom>
        </p:spPr>
      </p:pic>
    </p:spTree>
    <p:extLst>
      <p:ext uri="{BB962C8B-B14F-4D97-AF65-F5344CB8AC3E}">
        <p14:creationId xmlns:p14="http://schemas.microsoft.com/office/powerpoint/2010/main" val="2944182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2-	</a:t>
            </a:r>
            <a:r>
              <a:rPr lang="en-US" dirty="0" err="1"/>
              <a:t>Atama</a:t>
            </a:r>
            <a:r>
              <a:rPr lang="en-US" dirty="0"/>
              <a:t> </a:t>
            </a:r>
            <a:r>
              <a:rPr lang="en-US" dirty="0" err="1"/>
              <a:t>Operatörleri</a:t>
            </a:r>
            <a:endParaRPr lang="en-US" dirty="0"/>
          </a:p>
        </p:txBody>
      </p:sp>
      <p:sp>
        <p:nvSpPr>
          <p:cNvPr id="3" name="İçerik Yer Tutucusu 2"/>
          <p:cNvSpPr>
            <a:spLocks noGrp="1"/>
          </p:cNvSpPr>
          <p:nvPr>
            <p:ph idx="1"/>
          </p:nvPr>
        </p:nvSpPr>
        <p:spPr/>
        <p:txBody>
          <a:bodyPr/>
          <a:lstStyle/>
          <a:p>
            <a:r>
              <a:rPr lang="tr-TR"/>
              <a:t>Atama operatörleri, değişkenlere değer veya bir işlemin sonucu atama işlemleri yapan operatörlerdir. Atama operatörleri ve işlevleri aşağıdaki tabloda gösterilmektedir. </a:t>
            </a:r>
            <a:endParaRPr lang="en-US"/>
          </a:p>
        </p:txBody>
      </p:sp>
    </p:spTree>
    <p:extLst>
      <p:ext uri="{BB962C8B-B14F-4D97-AF65-F5344CB8AC3E}">
        <p14:creationId xmlns:p14="http://schemas.microsoft.com/office/powerpoint/2010/main" val="3237386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2-	</a:t>
            </a:r>
            <a:r>
              <a:rPr lang="en-US" dirty="0" err="1"/>
              <a:t>Atama</a:t>
            </a:r>
            <a:r>
              <a:rPr lang="en-US" dirty="0"/>
              <a:t> </a:t>
            </a:r>
            <a:r>
              <a:rPr lang="en-US" dirty="0" err="1"/>
              <a:t>Operatörleri</a:t>
            </a:r>
            <a:endParaRPr lang="en-US"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633212372"/>
              </p:ext>
            </p:extLst>
          </p:nvPr>
        </p:nvGraphicFramePr>
        <p:xfrm>
          <a:off x="1122948" y="1905001"/>
          <a:ext cx="10381664" cy="4351422"/>
        </p:xfrm>
        <a:graphic>
          <a:graphicData uri="http://schemas.openxmlformats.org/drawingml/2006/table">
            <a:tbl>
              <a:tblPr firstRow="1" firstCol="1" bandRow="1">
                <a:tableStyleId>{5C22544A-7EE6-4342-B048-85BDC9FD1C3A}</a:tableStyleId>
              </a:tblPr>
              <a:tblGrid>
                <a:gridCol w="1689514"/>
                <a:gridCol w="3422985"/>
                <a:gridCol w="2552868"/>
                <a:gridCol w="2716297"/>
              </a:tblGrid>
              <a:tr h="935396">
                <a:tc>
                  <a:txBody>
                    <a:bodyPr/>
                    <a:lstStyle/>
                    <a:p>
                      <a:pPr marL="457200">
                        <a:lnSpc>
                          <a:spcPct val="107000"/>
                        </a:lnSpc>
                        <a:spcAft>
                          <a:spcPts val="0"/>
                        </a:spcAft>
                      </a:pPr>
                      <a:r>
                        <a:rPr lang="tr-TR" sz="1200">
                          <a:effectLst/>
                        </a:rPr>
                        <a:t>Operatör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Açıklama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Kullanımı</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7000"/>
                        </a:lnSpc>
                        <a:spcAft>
                          <a:spcPts val="0"/>
                        </a:spcAft>
                      </a:pPr>
                      <a:r>
                        <a:rPr lang="tr-TR" sz="1200">
                          <a:effectLst/>
                        </a:rPr>
                        <a:t>Matematiksel ifade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17462">
                <a:tc>
                  <a:txBody>
                    <a:bodyPr/>
                    <a:lstStyle/>
                    <a:p>
                      <a:pPr algn="ctr">
                        <a:lnSpc>
                          <a:spcPct val="107000"/>
                        </a:lnSpc>
                        <a:spcAft>
                          <a:spcPts val="0"/>
                        </a:spcAft>
                      </a:pPr>
                      <a:r>
                        <a:rPr lang="tr-TR" sz="10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100">
                          <a:effectLst/>
                        </a:rPr>
                        <a:t>Değer atama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000">
                          <a:effectLst/>
                        </a:rPr>
                        <a:t>a = 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000">
                          <a:effectLst/>
                        </a:rPr>
                        <a:t>a = 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17462">
                <a:tc>
                  <a:txBody>
                    <a:bodyPr/>
                    <a:lstStyle/>
                    <a:p>
                      <a:pPr algn="ctr">
                        <a:lnSpc>
                          <a:spcPct val="107000"/>
                        </a:lnSpc>
                        <a:spcAft>
                          <a:spcPts val="0"/>
                        </a:spcAft>
                      </a:pPr>
                      <a:r>
                        <a:rPr lang="tr-TR" sz="10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100">
                          <a:effectLst/>
                        </a:rPr>
                        <a:t>Ekleyerek atama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000">
                          <a:effectLst/>
                        </a:rPr>
                        <a:t>a += 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000">
                          <a:effectLst/>
                        </a:rPr>
                        <a:t>a = a + 3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17462">
                <a:tc>
                  <a:txBody>
                    <a:bodyPr/>
                    <a:lstStyle/>
                    <a:p>
                      <a:pPr algn="ctr">
                        <a:lnSpc>
                          <a:spcPct val="107000"/>
                        </a:lnSpc>
                        <a:spcAft>
                          <a:spcPts val="0"/>
                        </a:spcAft>
                      </a:pPr>
                      <a:r>
                        <a:rPr lang="tr-TR" sz="10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100">
                          <a:effectLst/>
                        </a:rPr>
                        <a:t>Eksilterek atama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000">
                          <a:effectLst/>
                        </a:rPr>
                        <a:t>a -= 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000">
                          <a:effectLst/>
                        </a:rPr>
                        <a:t>a = a - 5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17462">
                <a:tc>
                  <a:txBody>
                    <a:bodyPr/>
                    <a:lstStyle/>
                    <a:p>
                      <a:pPr algn="ctr">
                        <a:lnSpc>
                          <a:spcPct val="107000"/>
                        </a:lnSpc>
                        <a:spcAft>
                          <a:spcPts val="0"/>
                        </a:spcAft>
                      </a:pPr>
                      <a:r>
                        <a:rPr lang="tr-TR" sz="10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100">
                          <a:effectLst/>
                        </a:rPr>
                        <a:t>Çarparak atama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000">
                          <a:effectLst/>
                        </a:rPr>
                        <a:t>a *= 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000">
                          <a:effectLst/>
                        </a:rPr>
                        <a:t>a = a * 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17462">
                <a:tc>
                  <a:txBody>
                    <a:bodyPr/>
                    <a:lstStyle/>
                    <a:p>
                      <a:pPr algn="ctr">
                        <a:lnSpc>
                          <a:spcPct val="107000"/>
                        </a:lnSpc>
                        <a:spcAft>
                          <a:spcPts val="0"/>
                        </a:spcAft>
                      </a:pPr>
                      <a:r>
                        <a:rPr lang="tr-TR" sz="10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100">
                          <a:effectLst/>
                        </a:rPr>
                        <a:t>Bölerek atama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000">
                          <a:effectLst/>
                        </a:rPr>
                        <a:t>a /= 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000">
                          <a:effectLst/>
                        </a:rPr>
                        <a:t>a = a / 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17462">
                <a:tc>
                  <a:txBody>
                    <a:bodyPr/>
                    <a:lstStyle/>
                    <a:p>
                      <a:pPr algn="ctr">
                        <a:lnSpc>
                          <a:spcPct val="107000"/>
                        </a:lnSpc>
                        <a:spcAft>
                          <a:spcPts val="0"/>
                        </a:spcAft>
                      </a:pPr>
                      <a:r>
                        <a:rPr lang="tr-TR" sz="10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100">
                          <a:effectLst/>
                        </a:rPr>
                        <a:t>Bölüp, kalanını atama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000">
                          <a:effectLst/>
                        </a:rPr>
                        <a:t>a %= 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000">
                          <a:effectLst/>
                        </a:rPr>
                        <a:t>a = a % 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55627">
                <a:tc>
                  <a:txBody>
                    <a:bodyPr/>
                    <a:lstStyle/>
                    <a:p>
                      <a:pPr marL="457200" algn="ctr">
                        <a:lnSpc>
                          <a:spcPct val="107000"/>
                        </a:lnSpc>
                        <a:spcAft>
                          <a:spcPts val="0"/>
                        </a:spcAft>
                      </a:pPr>
                      <a:r>
                        <a:rPr lang="tr-TR"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tr-TR" sz="1200" dirty="0">
                          <a:effectLst/>
                        </a:rPr>
                        <a:t>1 Azaltma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tr-TR" sz="1200">
                          <a:effectLst/>
                        </a:rPr>
                        <a: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tr-TR" sz="1200">
                          <a:effectLst/>
                        </a:rPr>
                        <a:t>a =  a + 1;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55627">
                <a:tc>
                  <a:txBody>
                    <a:bodyPr/>
                    <a:lstStyle/>
                    <a:p>
                      <a:pPr marL="457200" algn="ctr">
                        <a:lnSpc>
                          <a:spcPct val="107000"/>
                        </a:lnSpc>
                        <a:spcAft>
                          <a:spcPts val="0"/>
                        </a:spcAft>
                      </a:pPr>
                      <a:r>
                        <a:rPr lang="tr-TR"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tr-TR" sz="1200">
                          <a:effectLst/>
                        </a:rPr>
                        <a:t>1 Arttırma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tr-TR" sz="1200">
                          <a:effectLst/>
                        </a:rPr>
                        <a: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tr-TR" sz="1200" dirty="0">
                          <a:effectLst/>
                        </a:rPr>
                        <a:t>A = a – 1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87471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2-	</a:t>
            </a:r>
            <a:r>
              <a:rPr lang="en-US" dirty="0" err="1"/>
              <a:t>Atama</a:t>
            </a:r>
            <a:r>
              <a:rPr lang="en-US" dirty="0"/>
              <a:t> </a:t>
            </a:r>
            <a:r>
              <a:rPr lang="en-US" dirty="0" err="1"/>
              <a:t>Operatörleri</a:t>
            </a:r>
            <a:endParaRPr lang="en-US" dirty="0"/>
          </a:p>
        </p:txBody>
      </p:sp>
      <p:pic>
        <p:nvPicPr>
          <p:cNvPr id="5" name="İçerik Yer Tutucusu 4"/>
          <p:cNvPicPr>
            <a:picLocks noGrp="1"/>
          </p:cNvPicPr>
          <p:nvPr>
            <p:ph idx="1"/>
          </p:nvPr>
        </p:nvPicPr>
        <p:blipFill>
          <a:blip r:embed="rId2"/>
          <a:stretch>
            <a:fillRect/>
          </a:stretch>
        </p:blipFill>
        <p:spPr>
          <a:xfrm>
            <a:off x="2834105" y="1905000"/>
            <a:ext cx="7769727" cy="3629526"/>
          </a:xfrm>
          <a:prstGeom prst="rect">
            <a:avLst/>
          </a:prstGeom>
        </p:spPr>
      </p:pic>
    </p:spTree>
    <p:extLst>
      <p:ext uri="{BB962C8B-B14F-4D97-AF65-F5344CB8AC3E}">
        <p14:creationId xmlns:p14="http://schemas.microsoft.com/office/powerpoint/2010/main" val="4158452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2-	</a:t>
            </a:r>
            <a:r>
              <a:rPr lang="en-US" dirty="0" err="1"/>
              <a:t>Atama</a:t>
            </a:r>
            <a:r>
              <a:rPr lang="en-US" dirty="0"/>
              <a:t> </a:t>
            </a:r>
            <a:r>
              <a:rPr lang="en-US" dirty="0" err="1"/>
              <a:t>Operatörleri</a:t>
            </a:r>
            <a:endParaRPr lang="en-US" dirty="0"/>
          </a:p>
        </p:txBody>
      </p:sp>
      <p:sp>
        <p:nvSpPr>
          <p:cNvPr id="3" name="İçerik Yer Tutucusu 2"/>
          <p:cNvSpPr>
            <a:spLocks noGrp="1"/>
          </p:cNvSpPr>
          <p:nvPr>
            <p:ph idx="1"/>
          </p:nvPr>
        </p:nvSpPr>
        <p:spPr/>
        <p:txBody>
          <a:bodyPr/>
          <a:lstStyle/>
          <a:p>
            <a:r>
              <a:rPr lang="tr-TR" dirty="0"/>
              <a:t>C/C++ ailesine özgü olan ++ (1 arttırma) ve  -- (bir azaltma) operatörleri değişkenin başına veya sonuna gelebilir. Değişkenin başına gelmesi durumunda, önüne geldiği değişkeni önce bir arttırır veya azaltır sonra işleme dahil eder, bu operatörlerin değişkenin sonrasında kullanılma durumunda ise önce değişken işleme alınır, daha sonra bir ekleme veya azaltma işlemi yapılır. </a:t>
            </a:r>
            <a:endParaRPr lang="en-US" dirty="0"/>
          </a:p>
          <a:p>
            <a:r>
              <a:rPr lang="tr-TR" dirty="0"/>
              <a:t> </a:t>
            </a:r>
            <a:endParaRPr lang="en-US" dirty="0"/>
          </a:p>
          <a:p>
            <a:r>
              <a:rPr lang="tr-TR" dirty="0"/>
              <a:t>Aşağıdaki örnekte a, b, c, d değişkenleri tanımlanıp işlemler yapılmış, ve her işlemin sonunda değişkenlerin aldığı değerler </a:t>
            </a:r>
            <a:r>
              <a:rPr lang="tr-TR" dirty="0" err="1"/>
              <a:t>listbox</a:t>
            </a:r>
            <a:r>
              <a:rPr lang="tr-TR" dirty="0"/>
              <a:t> değişkenine atanmıştır. Örneği satır </a:t>
            </a:r>
            <a:r>
              <a:rPr lang="tr-TR" dirty="0" err="1"/>
              <a:t>satır</a:t>
            </a:r>
            <a:r>
              <a:rPr lang="tr-TR" dirty="0"/>
              <a:t> inceleyip değişkenleri aldığı değerlere görebilirsiniz. </a:t>
            </a:r>
            <a:endParaRPr lang="en-US" dirty="0"/>
          </a:p>
          <a:p>
            <a:endParaRPr lang="en-US" dirty="0"/>
          </a:p>
        </p:txBody>
      </p:sp>
    </p:spTree>
    <p:extLst>
      <p:ext uri="{BB962C8B-B14F-4D97-AF65-F5344CB8AC3E}">
        <p14:creationId xmlns:p14="http://schemas.microsoft.com/office/powerpoint/2010/main" val="39493080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4"/>
</p:tagLst>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150</TotalTime>
  <Words>650</Words>
  <Application>Microsoft Office PowerPoint</Application>
  <PresentationFormat>Özel</PresentationFormat>
  <Paragraphs>163</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Duman</vt:lpstr>
      <vt:lpstr>Başkale Meslek Yüksekokulu Bilgisayar Programcılığı Görsel Programlama I</vt:lpstr>
      <vt:lpstr>Konu Başlıkları</vt:lpstr>
      <vt:lpstr>Operatörler </vt:lpstr>
      <vt:lpstr>1- Aritmetiksel Operatörler</vt:lpstr>
      <vt:lpstr>1- Aritmetiksel Operatörler</vt:lpstr>
      <vt:lpstr>2- Atama Operatörleri</vt:lpstr>
      <vt:lpstr>2- Atama Operatörleri</vt:lpstr>
      <vt:lpstr>2- Atama Operatörleri</vt:lpstr>
      <vt:lpstr>2- Atama Operatörleri</vt:lpstr>
      <vt:lpstr>2- Atama Operatörleri</vt:lpstr>
      <vt:lpstr>2- Atama Operatörleri</vt:lpstr>
      <vt:lpstr>3- Karşılaştırma Operatörleri </vt:lpstr>
      <vt:lpstr>3- Karşılaştırma Operatörleri </vt:lpstr>
      <vt:lpstr>3- Karşılaştırma Operatörleri </vt:lpstr>
      <vt:lpstr>3- Karşılaştırma Operatörleri </vt:lpstr>
      <vt:lpstr>4- Mantıksal Operatörler</vt:lpstr>
      <vt:lpstr>4- Mantıksal Operatörler</vt:lpstr>
      <vt:lpstr>4- Mantıksal Operatörler</vt:lpstr>
      <vt:lpstr>5- Bit Operatörleri</vt:lpstr>
      <vt:lpstr>5- Bit Operatörleri</vt:lpstr>
      <vt:lpstr>5- Bit Operatörleri</vt:lpstr>
      <vt:lpstr>5- Bit Operatörleri</vt:lpstr>
      <vt:lpstr>5- Bit Operatörleri</vt:lpstr>
      <vt:lpstr>5- Bit Operatörleri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Başkale Meslek Yüksekokulu Bilgisayar Programcılığı Algoritma Ve Programlamaya Giriş Ders Notları</dc:title>
  <dc:creator>Can</dc:creator>
  <cp:lastModifiedBy>ayata</cp:lastModifiedBy>
  <cp:revision>23</cp:revision>
  <dcterms:created xsi:type="dcterms:W3CDTF">2015-11-25T09:15:05Z</dcterms:created>
  <dcterms:modified xsi:type="dcterms:W3CDTF">2020-12-29T08:45:03Z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F7584CE2-067E-4884-9757-A8E1459B039B</vt:lpwstr>
  </property>
  <property fmtid="{D5CDD505-2E9C-101B-9397-08002B2CF9AE}" pid="3" name="ArticulatePath">
    <vt:lpwstr>7. Hafta</vt:lpwstr>
  </property>
</Properties>
</file>