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76" r:id="rId5"/>
    <p:sldId id="277" r:id="rId6"/>
    <p:sldId id="303" r:id="rId7"/>
    <p:sldId id="306" r:id="rId8"/>
    <p:sldId id="283" r:id="rId9"/>
    <p:sldId id="317" r:id="rId10"/>
    <p:sldId id="305" r:id="rId11"/>
    <p:sldId id="309" r:id="rId12"/>
    <p:sldId id="310" r:id="rId13"/>
    <p:sldId id="311" r:id="rId14"/>
    <p:sldId id="312" r:id="rId15"/>
    <p:sldId id="314" r:id="rId16"/>
    <p:sldId id="319" r:id="rId17"/>
    <p:sldId id="315" r:id="rId18"/>
    <p:sldId id="318" r:id="rId19"/>
    <p:sldId id="316" r:id="rId20"/>
    <p:sldId id="320" r:id="rId21"/>
    <p:sldId id="323" r:id="rId22"/>
    <p:sldId id="325" r:id="rId23"/>
    <p:sldId id="324" r:id="rId24"/>
    <p:sldId id="326" r:id="rId25"/>
    <p:sldId id="327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00"/>
    <a:srgbClr val="66FF66"/>
    <a:srgbClr val="CC99FF"/>
    <a:srgbClr val="FFCC66"/>
    <a:srgbClr val="003366"/>
    <a:srgbClr val="008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1" y="-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857B-8134-48A1-9E0B-8C00DFEF384E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013A-7F98-45CF-8D8B-6341BB1977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99F7-54C7-49A6-BB42-15739A3BDF2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9251-B40C-4928-8358-349C2AC880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5771-6474-4392-A720-F35C85D976A1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7C17-4D26-4333-9E12-F5C2AC18B4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7277-5C87-4550-B053-5ABEF2107BF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B01B4-8A4B-4D47-9C6B-B39CC24A88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1789-E0EA-4CB5-B475-E5DDDA36A498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6C8F-75CE-4C8B-A38C-51109DF167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F694-9640-4641-8CF7-9BF1232411E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20BB-4984-4C75-8414-1223ACC815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0B13-6882-4FED-AD69-4715C0D7E670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409B-820C-46CF-8F66-0907181E2E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F2E20-20FF-42C8-88A1-19EBA91D3D96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FECC-0DA0-41FC-8F8D-6570F26322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B65A-90B0-4700-BE8E-3A2E3C758E3B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2070-CEB1-4D38-AD31-C76418570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F17A-8AB0-4FE6-87B5-AD1FD539B1D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D01E-8131-4A12-8EB7-6F0CDCA903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A924-1138-4228-9F33-C30C60AECDF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396A-1DF9-4463-A9AF-41C0C96B1A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333C-6D11-4582-AA64-179EEE0A2D1A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42E2-0FA5-4442-8289-0942E7F235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307B-40D8-4858-81A6-2A07560F1C03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CBE1-1E91-4501-8AF6-DEBDA1A16F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5F6C-CB84-43E4-9AE1-15C274D83D99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120E-2BBA-48DA-AE93-50734E694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D6048-8CF1-45E9-83E0-86882F90196E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4AD9C-D087-4560-8DBE-23648A760F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A212-BE31-4FB7-944F-37164A70003F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2A7A-6ACD-4781-A8C3-A7EB4369F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389D-3853-4F08-91F2-12ABE7BC6D56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701A-5061-447C-B3AD-63F56B5CBE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9B8A7-DCB7-44DA-85CF-DEEC9FDB01BF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BE615-4EB2-4A14-98AA-6E032BA7BB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A660-1EA4-4892-B9A5-465A78D97736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E76A-F10C-46D8-A38C-1A45FE06CD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9F7B-257B-4D96-BF9B-DDB55E71D61D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4863-9960-48E6-B919-03EC33C1A9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9B3D-AA8E-4306-9572-B3328CF3489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E081-A237-42AE-9D02-089A35AEEF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E68-0A1F-409F-98BB-4AAD456B5400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0239-0DEE-457A-B7E5-53F637095F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41B5E-F0D8-40C4-88E3-1042BD625429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C7EF08-4CC6-49B1-A718-AFBFB2EBD7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07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1708C8-64E6-4C04-96D4-0D816AC5E8C4}" type="datetimeFigureOut">
              <a:rPr lang="tr-TR"/>
              <a:pPr>
                <a:defRPr/>
              </a:pPr>
              <a:t>23.12.2015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A15F76-8DFA-42FB-B26E-0670FF0C1F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Grafi_i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650" y="1557338"/>
            <a:ext cx="7772400" cy="16129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5000"/>
              </a:lnSpc>
            </a:pPr>
            <a:r>
              <a:rPr lang="tr-TR" sz="5900" b="1" dirty="0" smtClean="0"/>
              <a:t>ÖĞRETMEN YETİŞTİRME SERÜVENİMİZ</a:t>
            </a:r>
            <a:endParaRPr lang="tr-TR" sz="5900" dirty="0" smtClean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76250"/>
            <a:ext cx="8785225" cy="58324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tr-TR" b="1" smtClean="0">
                <a:solidFill>
                  <a:srgbClr val="FF0000"/>
                </a:solidFill>
              </a:rPr>
              <a:t>TÜRKİYE’DE ÖĞRETMEN YETİŞTİRME</a:t>
            </a:r>
            <a:r>
              <a:rPr lang="tr-TR" b="1" smtClean="0">
                <a:solidFill>
                  <a:schemeClr val="accent2"/>
                </a:solidFill>
              </a:rPr>
              <a:t> </a:t>
            </a:r>
          </a:p>
          <a:p>
            <a:pPr marL="0" indent="0" algn="just">
              <a:buFontTx/>
              <a:buNone/>
            </a:pPr>
            <a:endParaRPr lang="tr-TR" b="1" smtClean="0">
              <a:solidFill>
                <a:schemeClr val="accent2"/>
              </a:solidFill>
            </a:endParaRPr>
          </a:p>
          <a:p>
            <a:pPr marL="0" indent="0" algn="just">
              <a:buFontTx/>
              <a:buNone/>
            </a:pPr>
            <a:endParaRPr lang="tr-TR" sz="2800" b="1" smtClean="0">
              <a:solidFill>
                <a:schemeClr val="accent2"/>
              </a:solidFill>
            </a:endParaRPr>
          </a:p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r>
              <a:rPr lang="tr-TR" sz="2800" b="1" smtClean="0">
                <a:solidFill>
                  <a:schemeClr val="accent2"/>
                </a:solidFill>
              </a:rPr>
              <a:t>OKUL ÖNCESİ</a:t>
            </a:r>
          </a:p>
          <a:p>
            <a:pPr marL="179388" lvl="1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tr-TR" sz="2200" smtClean="0"/>
              <a:t>1914:  Ana Muallim Mektebi</a:t>
            </a:r>
          </a:p>
          <a:p>
            <a:pPr marL="179388" lvl="1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tr-TR" sz="2200" smtClean="0"/>
              <a:t>Kız Enstitüleri ve Kız Teknik Öğretmen Okullarında; Çocuk Gelişim Bölümleri (Usta Öğretici)</a:t>
            </a:r>
          </a:p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endParaRPr lang="tr-TR" sz="2400" b="1" smtClean="0">
              <a:solidFill>
                <a:schemeClr val="accent2"/>
              </a:solidFill>
            </a:endParaRPr>
          </a:p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r>
              <a:rPr lang="tr-TR" sz="280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4067175" cy="295275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İLKÖĞRETİM</a:t>
            </a:r>
          </a:p>
          <a:p>
            <a:pPr marL="363538" lvl="1" indent="-184150" algn="just">
              <a:lnSpc>
                <a:spcPct val="110000"/>
              </a:lnSpc>
              <a:spcBef>
                <a:spcPct val="500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tr-TR" sz="2200" smtClean="0"/>
              <a:t>İlköğretmen okulları (1924), </a:t>
            </a:r>
          </a:p>
          <a:p>
            <a:pPr marL="363538" lvl="1" indent="-184150" algn="just">
              <a:lnSpc>
                <a:spcPct val="110000"/>
              </a:lnSpc>
              <a:spcBef>
                <a:spcPct val="500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tr-TR" sz="2200" smtClean="0"/>
              <a:t>Köy Enstitüleri (1939)</a:t>
            </a:r>
          </a:p>
          <a:p>
            <a:pPr marL="363538" lvl="1" indent="-184150" algn="just">
              <a:lnSpc>
                <a:spcPct val="110000"/>
              </a:lnSpc>
              <a:spcBef>
                <a:spcPct val="500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tr-TR" sz="2200" smtClean="0"/>
              <a:t>Eğitim Enstitüleri (1974). </a:t>
            </a:r>
          </a:p>
          <a:p>
            <a:pPr marL="363538" lvl="1" indent="-184150" algn="just">
              <a:lnSpc>
                <a:spcPct val="110000"/>
              </a:lnSpc>
              <a:spcBef>
                <a:spcPct val="500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tr-TR" sz="2200" smtClean="0"/>
              <a:t>Eğitim Y. O. (1982)</a:t>
            </a:r>
          </a:p>
        </p:txBody>
      </p:sp>
      <p:pic>
        <p:nvPicPr>
          <p:cNvPr id="23555" name="Picture 5" descr="mardin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60350"/>
            <a:ext cx="44275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893175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20000"/>
              </a:lnSpc>
              <a:spcBef>
                <a:spcPct val="25000"/>
              </a:spcBef>
              <a:defRPr/>
            </a:pPr>
            <a:r>
              <a:rPr lang="tr-TR" sz="2400" b="1" dirty="0" err="1">
                <a:solidFill>
                  <a:srgbClr val="990099"/>
                </a:solidFill>
              </a:rPr>
              <a:t>İlköğretmen</a:t>
            </a:r>
            <a:r>
              <a:rPr lang="tr-TR" sz="2400" b="1" dirty="0">
                <a:solidFill>
                  <a:srgbClr val="990099"/>
                </a:solidFill>
              </a:rPr>
              <a:t> Okulları:</a:t>
            </a:r>
            <a:r>
              <a:rPr lang="tr-TR" sz="2400" dirty="0"/>
              <a:t> </a:t>
            </a:r>
          </a:p>
          <a:p>
            <a:pPr lvl="1" indent="-279400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  <a:defRPr/>
            </a:pPr>
            <a:r>
              <a:rPr lang="tr-TR" sz="2200" dirty="0"/>
              <a:t>ilkokul üzerine 5,6,7 yıl; </a:t>
            </a:r>
          </a:p>
          <a:p>
            <a:pPr lvl="1" indent="-279400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  <a:defRPr/>
            </a:pPr>
            <a:r>
              <a:rPr lang="tr-TR" sz="2200" dirty="0"/>
              <a:t>1970’lerde ortaokul üzerine 4 yıl,</a:t>
            </a:r>
          </a:p>
          <a:p>
            <a:pPr lvl="1" indent="-279400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  <a:defRPr/>
            </a:pPr>
            <a:r>
              <a:rPr lang="tr-TR" sz="2200" dirty="0"/>
              <a:t>1973 (METK): “</a:t>
            </a:r>
            <a:r>
              <a:rPr lang="tr-TR" sz="2200" i="1" dirty="0"/>
              <a:t>Öğretmen adaylarının yükseköğretim görmeleri esastır</a:t>
            </a:r>
            <a:r>
              <a:rPr lang="tr-TR" sz="2200" dirty="0"/>
              <a:t>” düzenlemesi ile </a:t>
            </a:r>
            <a:r>
              <a:rPr lang="tr-TR" sz="2200" dirty="0">
                <a:solidFill>
                  <a:srgbClr val="FF0000"/>
                </a:solidFill>
              </a:rPr>
              <a:t>öğretmen lisesi</a:t>
            </a:r>
            <a:r>
              <a:rPr lang="tr-TR" sz="2200" dirty="0"/>
              <a:t> olmuş.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4859338" cy="6858000"/>
          </a:xfrm>
        </p:spPr>
        <p:txBody>
          <a:bodyPr/>
          <a:lstStyle/>
          <a:p>
            <a:pPr marL="450850" lvl="1" indent="-271463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990099"/>
                </a:solidFill>
              </a:rPr>
              <a:t>Köye Öğretmen Yetiştirme:</a:t>
            </a:r>
            <a:r>
              <a:rPr lang="tr-TR" sz="2400" dirty="0" smtClean="0"/>
              <a:t> </a:t>
            </a:r>
          </a:p>
          <a:p>
            <a:pPr marL="450850" lvl="1" indent="-271463" algn="just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lang="tr-TR" sz="1900" dirty="0" smtClean="0"/>
              <a:t>1930’larda </a:t>
            </a:r>
            <a:r>
              <a:rPr lang="tr-TR" sz="1900" dirty="0" smtClean="0"/>
              <a:t>eğitmen kursları</a:t>
            </a:r>
          </a:p>
          <a:p>
            <a:pPr marL="450850" lvl="1" indent="-271463" algn="just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  <a:buFont typeface="Wingdings" pitchFamily="2" charset="2"/>
              <a:buChar char="q"/>
            </a:pPr>
            <a:endParaRPr lang="tr-TR" sz="1900" dirty="0" smtClean="0"/>
          </a:p>
          <a:p>
            <a:pPr marL="450850" lvl="1" indent="-271463" algn="just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lang="tr-TR" sz="1900" dirty="0" smtClean="0">
                <a:solidFill>
                  <a:srgbClr val="FF0000"/>
                </a:solidFill>
              </a:rPr>
              <a:t>Köy Muallim Mektepleri:</a:t>
            </a:r>
            <a:r>
              <a:rPr lang="tr-TR" sz="1900" dirty="0" smtClean="0"/>
              <a:t> J. </a:t>
            </a:r>
            <a:r>
              <a:rPr lang="tr-TR" sz="1900" dirty="0" err="1" smtClean="0"/>
              <a:t>Dewey’in</a:t>
            </a:r>
            <a:r>
              <a:rPr lang="tr-TR" sz="1900" dirty="0" smtClean="0"/>
              <a:t> önersi ile (Tarım ve uygulamalı dersler)</a:t>
            </a:r>
          </a:p>
          <a:p>
            <a:pPr marL="450850" lvl="1" indent="-271463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None/>
            </a:pPr>
            <a:endParaRPr lang="tr-TR" sz="2400" b="1" dirty="0" smtClean="0">
              <a:solidFill>
                <a:srgbClr val="990099"/>
              </a:solidFill>
            </a:endParaRPr>
          </a:p>
          <a:p>
            <a:pPr marL="450850" lvl="1" indent="-271463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990099"/>
                </a:solidFill>
              </a:rPr>
              <a:t>Köy Enstitüleri:</a:t>
            </a:r>
            <a:r>
              <a:rPr lang="tr-TR" sz="2400" dirty="0" smtClean="0"/>
              <a:t> 1939</a:t>
            </a:r>
          </a:p>
          <a:p>
            <a:pPr marL="450850" lvl="1" indent="-271463" algn="just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lang="tr-TR" sz="1900" dirty="0" smtClean="0"/>
              <a:t>Köy öğretmeni: Yoğun İş eğitimi. </a:t>
            </a:r>
          </a:p>
          <a:p>
            <a:pPr marL="450850" lvl="1" indent="-271463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tr-TR" sz="2400" b="1" dirty="0" smtClean="0">
              <a:solidFill>
                <a:srgbClr val="990099"/>
              </a:solidFill>
            </a:endParaRPr>
          </a:p>
          <a:p>
            <a:pPr marL="450850" lvl="1" indent="-271463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990099"/>
                </a:solidFill>
              </a:rPr>
              <a:t>Eğitim Enstitüleri:</a:t>
            </a:r>
            <a:r>
              <a:rPr lang="tr-TR" sz="2400" b="1" dirty="0" smtClean="0"/>
              <a:t> </a:t>
            </a:r>
          </a:p>
          <a:p>
            <a:pPr marL="450850" lvl="1" indent="-271463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</a:pPr>
            <a:r>
              <a:rPr lang="tr-TR" sz="1900" dirty="0" smtClean="0"/>
              <a:t>1974: iki yıllık eğitim</a:t>
            </a:r>
          </a:p>
          <a:p>
            <a:pPr marL="450850" lvl="1" indent="-271463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</a:pPr>
            <a:r>
              <a:rPr lang="tr-TR" sz="1900" dirty="0" smtClean="0"/>
              <a:t>Girişte öğretmen lisesi mezunlarına avantajlar</a:t>
            </a:r>
          </a:p>
        </p:txBody>
      </p:sp>
      <p:pic>
        <p:nvPicPr>
          <p:cNvPr id="24579" name="Picture 3" descr="Bu harabe aslında bir oku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549275"/>
            <a:ext cx="4211637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785225" cy="659765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endParaRPr lang="tr-TR" sz="2200" dirty="0" smtClean="0"/>
          </a:p>
          <a:p>
            <a:pPr marL="0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Tx/>
              <a:buNone/>
            </a:pPr>
            <a:r>
              <a:rPr lang="tr-TR" b="1" dirty="0" smtClean="0">
                <a:solidFill>
                  <a:schemeClr val="accent2"/>
                </a:solidFill>
              </a:rPr>
              <a:t>LİSE ÖĞRETMENLERİNİ YETİŞTİRME</a:t>
            </a:r>
            <a:endParaRPr lang="tr-TR" b="1" dirty="0" smtClean="0">
              <a:solidFill>
                <a:schemeClr val="accent2"/>
              </a:solidFill>
            </a:endParaRPr>
          </a:p>
          <a:p>
            <a:pPr marL="179388" lvl="1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tr-TR" sz="2400" dirty="0" err="1" smtClean="0"/>
              <a:t>Yükseköğretmen</a:t>
            </a:r>
            <a:r>
              <a:rPr lang="tr-TR" sz="2400" dirty="0" smtClean="0"/>
              <a:t> Okulları</a:t>
            </a:r>
          </a:p>
          <a:p>
            <a:pPr marL="179388" lvl="1" indent="0" algn="just"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tr-TR" sz="2400" dirty="0" smtClean="0"/>
              <a:t>Fen-Edebiyat Fakülteleri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377825"/>
            <a:ext cx="8785225" cy="6480175"/>
          </a:xfrm>
        </p:spPr>
        <p:txBody>
          <a:bodyPr/>
          <a:lstStyle/>
          <a:p>
            <a:pPr marL="182563" indent="-182563" algn="just">
              <a:lnSpc>
                <a:spcPct val="80000"/>
              </a:lnSpc>
              <a:buFontTx/>
              <a:buNone/>
            </a:pPr>
            <a:r>
              <a:rPr lang="tr-TR" sz="2800" b="1" smtClean="0">
                <a:solidFill>
                  <a:schemeClr val="accent2"/>
                </a:solidFill>
              </a:rPr>
              <a:t>Öğretmen Yetiştirmede Yükseköğretim</a:t>
            </a:r>
          </a:p>
          <a:p>
            <a:pPr marL="182563" indent="-182563" algn="just">
              <a:lnSpc>
                <a:spcPct val="80000"/>
              </a:lnSpc>
              <a:buFontTx/>
              <a:buNone/>
            </a:pPr>
            <a:endParaRPr lang="tr-TR" sz="2800" b="1" smtClean="0">
              <a:solidFill>
                <a:schemeClr val="accent2"/>
              </a:solidFill>
            </a:endParaRP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tr-TR" sz="2000" smtClean="0"/>
              <a:t>	</a:t>
            </a:r>
            <a:r>
              <a:rPr lang="tr-TR" sz="2100" smtClean="0"/>
              <a:t>1982: öğretmen yetiştirme üniversitelere devredilmiştir.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SzPct val="125000"/>
            </a:pPr>
            <a:r>
              <a:rPr lang="tr-TR" sz="2100" smtClean="0">
                <a:solidFill>
                  <a:srgbClr val="FF0000"/>
                </a:solidFill>
              </a:rPr>
              <a:t>1982: </a:t>
            </a:r>
            <a:r>
              <a:rPr lang="tr-TR" sz="2100" smtClean="0"/>
              <a:t>Enstitüler EYO olmuş, 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SzPct val="125000"/>
              <a:buFontTx/>
              <a:buNone/>
            </a:pPr>
            <a:r>
              <a:rPr lang="tr-TR" sz="2100" smtClean="0"/>
              <a:t>  </a:t>
            </a:r>
            <a:r>
              <a:rPr lang="tr-TR" sz="2100" smtClean="0">
                <a:solidFill>
                  <a:srgbClr val="FF0000"/>
                </a:solidFill>
              </a:rPr>
              <a:t>1990: </a:t>
            </a:r>
            <a:r>
              <a:rPr lang="tr-TR" sz="2100" smtClean="0"/>
              <a:t>4 yıl (Eğitim Fakülteleri /Sın. Öğr.),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tr-TR" sz="2100" smtClean="0"/>
              <a:t>	Fen-Edebiyat mezunlarına formasyon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tr-TR" sz="2100" smtClean="0"/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SzPct val="130000"/>
            </a:pPr>
            <a:r>
              <a:rPr lang="tr-TR" sz="2100" smtClean="0">
                <a:solidFill>
                  <a:srgbClr val="FF0000"/>
                </a:solidFill>
              </a:rPr>
              <a:t>1997</a:t>
            </a:r>
            <a:r>
              <a:rPr lang="tr-TR" sz="2100" b="1" i="1" smtClean="0">
                <a:solidFill>
                  <a:srgbClr val="FF0000"/>
                </a:solidFill>
              </a:rPr>
              <a:t> </a:t>
            </a:r>
            <a:r>
              <a:rPr lang="tr-TR" sz="2100" smtClean="0">
                <a:solidFill>
                  <a:srgbClr val="FF0000"/>
                </a:solidFill>
              </a:rPr>
              <a:t>(Yeniden yapılanma): </a:t>
            </a:r>
            <a:r>
              <a:rPr lang="tr-TR" sz="2100" smtClean="0"/>
              <a:t>İlköğretim öğretmenleri ve Ortaöğretim branş öğretmenleri (3,5+1,5)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tr-TR" sz="2100" smtClean="0"/>
              <a:t>	</a:t>
            </a:r>
          </a:p>
          <a:p>
            <a:pPr marL="182563" indent="-182563" algn="just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SzPct val="145000"/>
            </a:pPr>
            <a:r>
              <a:rPr lang="tr-TR" sz="2100" smtClean="0">
                <a:solidFill>
                  <a:srgbClr val="FF0000"/>
                </a:solidFill>
              </a:rPr>
              <a:t>2006 : </a:t>
            </a:r>
            <a:r>
              <a:rPr lang="tr-TR" sz="2100" smtClean="0"/>
              <a:t>Program güncellemeleri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538163" indent="-538163" algn="just">
              <a:buFontTx/>
              <a:buNone/>
            </a:pPr>
            <a:r>
              <a:rPr lang="tr-TR" sz="4000" b="1" smtClean="0">
                <a:solidFill>
                  <a:schemeClr val="accent2"/>
                </a:solidFill>
              </a:rPr>
              <a:t>Günümüzde Öğretmen Yetiştirme</a:t>
            </a:r>
          </a:p>
          <a:p>
            <a:pPr marL="538163" indent="-538163" algn="just">
              <a:buFontTx/>
              <a:buNone/>
            </a:pPr>
            <a:endParaRPr lang="tr-TR" sz="2800" b="1" smtClean="0">
              <a:solidFill>
                <a:srgbClr val="990099"/>
              </a:solidFill>
            </a:endParaRPr>
          </a:p>
          <a:p>
            <a:pPr marL="538163" indent="-538163" algn="just">
              <a:buFontTx/>
              <a:buNone/>
            </a:pPr>
            <a:r>
              <a:rPr lang="tr-TR" sz="2800" b="1" smtClean="0">
                <a:solidFill>
                  <a:srgbClr val="990099"/>
                </a:solidFill>
              </a:rPr>
              <a:t>1. Eğitim Fakülteleri</a:t>
            </a:r>
          </a:p>
          <a:p>
            <a:pPr marL="538163" indent="-538163" algn="just">
              <a:buFontTx/>
              <a:buNone/>
            </a:pPr>
            <a:r>
              <a:rPr lang="tr-TR" sz="2800" b="1" smtClean="0"/>
              <a:t>a) İlköğretim</a:t>
            </a:r>
          </a:p>
          <a:p>
            <a:pPr marL="538163" indent="-538163" algn="just">
              <a:buFontTx/>
              <a:buNone/>
            </a:pPr>
            <a:r>
              <a:rPr lang="tr-TR" sz="2800" b="1" smtClean="0"/>
              <a:t>b) Ortaöğretim Fen ve Matematik Alanları</a:t>
            </a:r>
          </a:p>
          <a:p>
            <a:pPr marL="538163" indent="-538163" algn="just">
              <a:buFontTx/>
              <a:buNone/>
            </a:pPr>
            <a:r>
              <a:rPr lang="tr-TR" sz="2800" b="1" smtClean="0"/>
              <a:t>c) Ortaöğretim Sosyal Alanlar</a:t>
            </a:r>
          </a:p>
          <a:p>
            <a:pPr marL="538163" indent="-538163" algn="just">
              <a:buFontTx/>
              <a:buNone/>
            </a:pPr>
            <a:endParaRPr lang="tr-TR" sz="2800" b="1" smtClean="0"/>
          </a:p>
          <a:p>
            <a:pPr marL="538163" indent="-538163" algn="just">
              <a:buFontTx/>
              <a:buNone/>
            </a:pPr>
            <a:endParaRPr lang="tr-TR" sz="2800" b="1" smtClean="0">
              <a:solidFill>
                <a:srgbClr val="990099"/>
              </a:solidFill>
            </a:endParaRPr>
          </a:p>
          <a:p>
            <a:pPr marL="538163" indent="-538163" algn="just">
              <a:buFontTx/>
              <a:buNone/>
            </a:pPr>
            <a:r>
              <a:rPr lang="tr-TR" sz="2800" b="1" smtClean="0">
                <a:solidFill>
                  <a:srgbClr val="990099"/>
                </a:solidFill>
              </a:rPr>
              <a:t>2. Pedagojik Formasyon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8313" y="1196975"/>
            <a:ext cx="8135937" cy="17002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60000"/>
              </a:lnSpc>
              <a:spcBef>
                <a:spcPct val="60000"/>
              </a:spcBef>
            </a:pPr>
            <a:r>
              <a:rPr lang="tr-TR" sz="2000" b="1" smtClean="0">
                <a:solidFill>
                  <a:schemeClr val="folHlink"/>
                </a:solidFill>
              </a:rPr>
              <a:t>1- Aday Seçimi</a:t>
            </a:r>
            <a:r>
              <a:rPr lang="tr-TR" sz="2000" b="1" smtClean="0">
                <a:solidFill>
                  <a:schemeClr val="folHlink"/>
                </a:solidFill>
                <a:latin typeface="Arial" charset="0"/>
              </a:rPr>
              <a:t>: </a:t>
            </a:r>
            <a:r>
              <a:rPr lang="tr-TR" sz="2000" smtClean="0">
                <a:solidFill>
                  <a:srgbClr val="0D0D0D"/>
                </a:solidFill>
              </a:rPr>
              <a:t>YGS </a:t>
            </a:r>
            <a:r>
              <a:rPr lang="tr-TR" sz="2000" smtClean="0">
                <a:solidFill>
                  <a:srgbClr val="0D0D0D"/>
                </a:solidFill>
                <a:latin typeface="Arial" charset="0"/>
              </a:rPr>
              <a:t>-</a:t>
            </a:r>
            <a:r>
              <a:rPr lang="tr-TR" sz="2000" smtClean="0">
                <a:solidFill>
                  <a:srgbClr val="0D0D0D"/>
                </a:solidFill>
              </a:rPr>
              <a:t> LYS (akademik başarı)</a:t>
            </a:r>
            <a:br>
              <a:rPr lang="tr-TR" sz="2000" smtClean="0">
                <a:solidFill>
                  <a:srgbClr val="0D0D0D"/>
                </a:solidFill>
              </a:rPr>
            </a:br>
            <a:r>
              <a:rPr lang="tr-TR" sz="2000" smtClean="0">
                <a:solidFill>
                  <a:srgbClr val="0D0D0D"/>
                </a:solidFill>
                <a:latin typeface="Arial" charset="0"/>
              </a:rPr>
              <a:t/>
            </a:r>
            <a:br>
              <a:rPr lang="tr-TR" sz="2000" smtClean="0">
                <a:solidFill>
                  <a:srgbClr val="0D0D0D"/>
                </a:solidFill>
                <a:latin typeface="Arial" charset="0"/>
              </a:rPr>
            </a:br>
            <a:r>
              <a:rPr lang="tr-TR" sz="2000" b="1" smtClean="0">
                <a:solidFill>
                  <a:schemeClr val="folHlink"/>
                </a:solidFill>
              </a:rPr>
              <a:t>2- Hizmet Öncesi Eğitim</a:t>
            </a:r>
            <a:br>
              <a:rPr lang="tr-TR" sz="2000" b="1" smtClean="0">
                <a:solidFill>
                  <a:schemeClr val="folHlink"/>
                </a:solidFill>
              </a:rPr>
            </a:br>
            <a:endParaRPr lang="tr-TR" sz="2000" smtClean="0"/>
          </a:p>
        </p:txBody>
      </p:sp>
      <p:graphicFrame>
        <p:nvGraphicFramePr>
          <p:cNvPr id="1026" name="3 Grafik"/>
          <p:cNvGraphicFramePr>
            <a:graphicFrameLocks/>
          </p:cNvGraphicFramePr>
          <p:nvPr/>
        </p:nvGraphicFramePr>
        <p:xfrm>
          <a:off x="179388" y="2781300"/>
          <a:ext cx="8785225" cy="3887788"/>
        </p:xfrm>
        <a:graphic>
          <a:graphicData uri="http://schemas.openxmlformats.org/presentationml/2006/ole">
            <p:oleObj spid="_x0000_s56322" name="Grafik" r:id="rId3" imgW="7820025" imgH="3876675" progId="Excel.Chart.8">
              <p:embed/>
            </p:oleObj>
          </a:graphicData>
        </a:graphic>
      </p:graphicFrame>
      <p:sp>
        <p:nvSpPr>
          <p:cNvPr id="3" name="1 Başlık"/>
          <p:cNvSpPr>
            <a:spLocks/>
          </p:cNvSpPr>
          <p:nvPr/>
        </p:nvSpPr>
        <p:spPr bwMode="auto">
          <a:xfrm>
            <a:off x="395288" y="0"/>
            <a:ext cx="8175625" cy="1143000"/>
          </a:xfrm>
          <a:prstGeom prst="rect">
            <a:avLst/>
          </a:prstGeom>
          <a:solidFill>
            <a:srgbClr val="F0D9D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latin typeface="+mj-lt"/>
                <a:ea typeface="+mj-ea"/>
                <a:cs typeface="+mj-cs"/>
              </a:rPr>
              <a:t>Öğretmenlerin Yetişme Aşamaları</a:t>
            </a:r>
            <a:endParaRPr lang="tr-TR" sz="4000" b="1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00113" y="188913"/>
            <a:ext cx="74295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smtClean="0"/>
              <a:t>Öğretmenlik Mesleği Genel Yeterlikleri</a:t>
            </a:r>
            <a:br>
              <a:rPr lang="tr-TR" sz="3200" b="1" smtClean="0"/>
            </a:br>
            <a:r>
              <a:rPr lang="tr-TR" sz="2400" smtClean="0"/>
              <a:t>(TEDP: MEB-YÖK-AB. 2000-2006)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 algn="just" eaLnBrk="1" hangingPunct="1">
              <a:defRPr/>
            </a:pPr>
            <a:r>
              <a:rPr lang="tr-TR" sz="2600" b="1" dirty="0" smtClean="0">
                <a:solidFill>
                  <a:schemeClr val="tx1"/>
                </a:solidFill>
              </a:rPr>
              <a:t>6 ana yeterlik alanı, bu yeterliklere ilişkin 31 alt yeterlik ve 233 performans göstergesi.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</a:p>
          <a:p>
            <a:pPr lvl="1" algn="just" eaLnBrk="1" hangingPunct="1">
              <a:defRPr/>
            </a:pPr>
            <a:endParaRPr lang="tr-TR" sz="2600" b="1" dirty="0" smtClean="0">
              <a:solidFill>
                <a:srgbClr val="C00000"/>
              </a:solidFill>
            </a:endParaRP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Kişisel ve Meslekî Değerler - Meslekî Gelişim,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Öğrenciyi Tanıma,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Öğrenme ve Öğretme Süreci,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Öğrenmeyi, Gelişimi İzleme ve Değerlendirme,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Okul-Aile ve Toplum İlişkileri,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Program ve İçerik Bilgisi, </a:t>
            </a:r>
          </a:p>
          <a:p>
            <a:pPr lvl="1" algn="just" eaLnBrk="1" hangingPunct="1">
              <a:defRPr/>
            </a:pPr>
            <a:endParaRPr lang="tr-TR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836613"/>
            <a:ext cx="8286750" cy="48783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33413" lvl="1" indent="-454025" algn="just" eaLnBrk="1" hangingPunct="1">
              <a:defRPr/>
            </a:pPr>
            <a:r>
              <a:rPr lang="tr-TR" sz="3200" b="1" dirty="0" smtClean="0">
                <a:solidFill>
                  <a:schemeClr val="folHlink"/>
                </a:solidFill>
              </a:rPr>
              <a:t>3- Atama:</a:t>
            </a:r>
            <a:r>
              <a:rPr lang="tr-TR" sz="3200" b="1" dirty="0" smtClean="0">
                <a:solidFill>
                  <a:srgbClr val="984807"/>
                </a:solidFill>
              </a:rPr>
              <a:t> </a:t>
            </a:r>
          </a:p>
          <a:p>
            <a:pPr marL="633413" lvl="1" indent="-454025" algn="just" eaLnBrk="1" hangingPunct="1">
              <a:lnSpc>
                <a:spcPct val="12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Atamalarda zaman zaman farklı yöntemler izlenmiştir. </a:t>
            </a:r>
          </a:p>
          <a:p>
            <a:pPr marL="633413" lvl="1" indent="-454025" algn="just" eaLnBrk="1" hangingPunct="1">
              <a:lnSpc>
                <a:spcPct val="12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2"/>
                </a:solidFill>
              </a:rPr>
              <a:t>1983:</a:t>
            </a:r>
            <a:r>
              <a:rPr lang="tr-TR" sz="2400" dirty="0" smtClean="0">
                <a:solidFill>
                  <a:schemeClr val="tx1"/>
                </a:solidFill>
              </a:rPr>
              <a:t> Mecburi Yeterlik ve Yarışma Sınavı . </a:t>
            </a:r>
          </a:p>
          <a:p>
            <a:pPr marL="633413" lvl="1" indent="-454025" algn="just" eaLnBrk="1" hangingPunct="1">
              <a:lnSpc>
                <a:spcPct val="12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2"/>
                </a:solidFill>
              </a:rPr>
              <a:t>1992:</a:t>
            </a:r>
            <a:r>
              <a:rPr lang="tr-TR" sz="2400" dirty="0" smtClean="0">
                <a:solidFill>
                  <a:schemeClr val="tx1"/>
                </a:solidFill>
              </a:rPr>
              <a:t> Uygulamaya son verilmiş, </a:t>
            </a:r>
          </a:p>
          <a:p>
            <a:pPr marL="633413" lvl="1" indent="-454025" algn="just" eaLnBrk="1" hangingPunct="1">
              <a:lnSpc>
                <a:spcPct val="12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2"/>
                </a:solidFill>
              </a:rPr>
              <a:t>2000:</a:t>
            </a:r>
            <a:r>
              <a:rPr lang="tr-TR" sz="2400" dirty="0" smtClean="0">
                <a:solidFill>
                  <a:schemeClr val="tx1"/>
                </a:solidFill>
              </a:rPr>
              <a:t> Kamu Personeli Seçme Sınavı’nı (KPSS). </a:t>
            </a:r>
          </a:p>
          <a:p>
            <a:pPr marL="633413" lvl="1" indent="-454025" algn="just" eaLnBrk="1" hangingPunct="1">
              <a:defRPr/>
            </a:pPr>
            <a:endParaRPr lang="tr-TR" sz="2400" dirty="0" smtClean="0">
              <a:solidFill>
                <a:srgbClr val="898989"/>
              </a:solidFill>
            </a:endParaRPr>
          </a:p>
        </p:txBody>
      </p:sp>
      <p:sp>
        <p:nvSpPr>
          <p:cNvPr id="4" name="2 Alt Başlık"/>
          <p:cNvSpPr txBox="1">
            <a:spLocks/>
          </p:cNvSpPr>
          <p:nvPr/>
        </p:nvSpPr>
        <p:spPr bwMode="auto">
          <a:xfrm>
            <a:off x="571500" y="4929188"/>
            <a:ext cx="4464050" cy="6492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633413" lvl="1" indent="-454025" algn="just">
              <a:spcBef>
                <a:spcPct val="20000"/>
              </a:spcBef>
              <a:buFont typeface="Arial" charset="0"/>
              <a:buNone/>
              <a:defRPr/>
            </a:pPr>
            <a:r>
              <a:rPr lang="tr-TR" sz="2800" b="1" dirty="0">
                <a:solidFill>
                  <a:schemeClr val="folHlink"/>
                </a:solidFill>
              </a:rPr>
              <a:t>4</a:t>
            </a:r>
            <a:r>
              <a:rPr lang="tr-TR" sz="2800" b="1" dirty="0">
                <a:solidFill>
                  <a:schemeClr val="folHlink"/>
                </a:solidFill>
                <a:latin typeface="+mn-lt"/>
              </a:rPr>
              <a:t>- </a:t>
            </a:r>
            <a:r>
              <a:rPr lang="tr-TR" sz="2800" b="1" dirty="0" err="1">
                <a:solidFill>
                  <a:schemeClr val="folHlink"/>
                </a:solidFill>
              </a:rPr>
              <a:t>Hizmetiçi</a:t>
            </a:r>
            <a:r>
              <a:rPr lang="tr-TR" sz="2800" b="1" dirty="0">
                <a:solidFill>
                  <a:schemeClr val="folHlink"/>
                </a:solidFill>
              </a:rPr>
              <a:t> eğitim</a:t>
            </a:r>
            <a:r>
              <a:rPr lang="tr-TR" sz="2800" b="1" dirty="0">
                <a:solidFill>
                  <a:srgbClr val="984807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2924944"/>
            <a:ext cx="8785225" cy="3744144"/>
          </a:xfrm>
        </p:spPr>
        <p:txBody>
          <a:bodyPr/>
          <a:lstStyle/>
          <a:p>
            <a:pPr marL="538163" indent="-538163" algn="r">
              <a:buFontTx/>
              <a:buNone/>
            </a:pPr>
            <a:r>
              <a:rPr lang="tr-TR" sz="5200" b="1" dirty="0" smtClean="0">
                <a:latin typeface="Informal Roman" pitchFamily="66" charset="0"/>
              </a:rPr>
              <a:t>Tartışılan Uygulamalar</a:t>
            </a:r>
            <a:endParaRPr lang="tr-TR" sz="5200" b="1" dirty="0" smtClean="0">
              <a:latin typeface="Informal Roman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5 Dikdörtgen"/>
          <p:cNvSpPr>
            <a:spLocks noChangeArrowheads="1"/>
          </p:cNvSpPr>
          <p:nvPr/>
        </p:nvSpPr>
        <p:spPr bwMode="auto">
          <a:xfrm>
            <a:off x="1187624" y="1125538"/>
            <a:ext cx="7956376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65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tr-TR" sz="2400" dirty="0"/>
              <a:t>“Bir okul, içindeki öğretmenler kadar iyidir”</a:t>
            </a:r>
          </a:p>
          <a:p>
            <a:pPr>
              <a:buFont typeface="Wingdings" pitchFamily="2" charset="2"/>
              <a:buNone/>
            </a:pPr>
            <a:endParaRPr lang="tr-T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116632"/>
            <a:ext cx="8785225" cy="3744144"/>
          </a:xfrm>
        </p:spPr>
        <p:txBody>
          <a:bodyPr/>
          <a:lstStyle/>
          <a:p>
            <a:pPr>
              <a:buNone/>
            </a:pPr>
            <a:endParaRPr lang="tr-TR" sz="2000" b="1" dirty="0" smtClean="0"/>
          </a:p>
          <a:p>
            <a:pPr>
              <a:buNone/>
            </a:pPr>
            <a:r>
              <a:rPr lang="tr-TR" sz="2000" b="1" dirty="0" smtClean="0"/>
              <a:t>Eğitmen Kursları </a:t>
            </a:r>
            <a:r>
              <a:rPr lang="tr-TR" sz="2000" dirty="0" smtClean="0"/>
              <a:t>1936 </a:t>
            </a:r>
          </a:p>
          <a:p>
            <a:pPr>
              <a:buNone/>
            </a:pPr>
            <a:r>
              <a:rPr lang="tr-TR" sz="2000" dirty="0" smtClean="0"/>
              <a:t> </a:t>
            </a:r>
            <a:r>
              <a:rPr lang="tr-TR" sz="2000" dirty="0" smtClean="0"/>
              <a:t>    Askerliğini yapmış okuma yazma </a:t>
            </a:r>
            <a:r>
              <a:rPr lang="tr-TR" sz="2000" dirty="0" smtClean="0"/>
              <a:t>bilen gençler kısa süreli kurslara tabi tutularak köylerde </a:t>
            </a:r>
            <a:r>
              <a:rPr lang="tr-TR" sz="2000" dirty="0" smtClean="0"/>
              <a:t>“öğretmen</a:t>
            </a:r>
            <a:r>
              <a:rPr lang="tr-TR" sz="2000" dirty="0" smtClean="0"/>
              <a:t>” olarak görevlendirilmiştir 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b="1" dirty="0" smtClean="0"/>
              <a:t>Yedek </a:t>
            </a:r>
            <a:r>
              <a:rPr lang="tr-TR" sz="2000" b="1" dirty="0" smtClean="0"/>
              <a:t>Subay Öğretmenler: </a:t>
            </a:r>
            <a:r>
              <a:rPr lang="tr-TR" sz="2000" dirty="0" smtClean="0"/>
              <a:t>1960 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lise mezunları </a:t>
            </a:r>
            <a:r>
              <a:rPr lang="tr-TR" sz="2000" dirty="0" smtClean="0"/>
              <a:t>öğretmenlik kursuna </a:t>
            </a:r>
            <a:r>
              <a:rPr lang="tr-TR" sz="2000" dirty="0" smtClean="0"/>
              <a:t>alınmış ve askerliklerini </a:t>
            </a:r>
            <a:r>
              <a:rPr lang="tr-TR" sz="2000" dirty="0" smtClean="0"/>
              <a:t>köylerde öğretmen olarak </a:t>
            </a:r>
            <a:r>
              <a:rPr lang="tr-TR" sz="2000" dirty="0" smtClean="0"/>
              <a:t>yapmışlardır</a:t>
            </a:r>
          </a:p>
          <a:p>
            <a:pPr>
              <a:buNone/>
            </a:pPr>
            <a:r>
              <a:rPr lang="tr-TR" sz="2000" dirty="0" smtClean="0"/>
              <a:t>1963 yılında yasa </a:t>
            </a:r>
            <a:r>
              <a:rPr lang="tr-TR" sz="2000" dirty="0" smtClean="0"/>
              <a:t>ile bu mesleği sürdürmek isteyenler, daimi </a:t>
            </a:r>
            <a:r>
              <a:rPr lang="tr-TR" sz="2000" dirty="0" err="1" smtClean="0"/>
              <a:t>ğretmenlik</a:t>
            </a:r>
            <a:r>
              <a:rPr lang="tr-TR" sz="2000" dirty="0" smtClean="0"/>
              <a:t> kadrolarına alınmıştır 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116632"/>
            <a:ext cx="8785225" cy="3744144"/>
          </a:xfrm>
        </p:spPr>
        <p:txBody>
          <a:bodyPr/>
          <a:lstStyle/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b="1" dirty="0" smtClean="0"/>
              <a:t>Mektupla </a:t>
            </a:r>
            <a:r>
              <a:rPr lang="tr-TR" sz="2000" b="1" dirty="0" smtClean="0"/>
              <a:t>Öğretmen Yetiştirme</a:t>
            </a:r>
            <a:r>
              <a:rPr lang="tr-TR" sz="2000" dirty="0" smtClean="0"/>
              <a:t>: 1974–1975 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Amaç; üniversiteye </a:t>
            </a:r>
            <a:r>
              <a:rPr lang="tr-TR" sz="2000" dirty="0" smtClean="0"/>
              <a:t>girişte </a:t>
            </a:r>
            <a:r>
              <a:rPr lang="tr-TR" sz="2000" dirty="0" smtClean="0"/>
              <a:t>yığılmaları önlemek ve istihdam</a:t>
            </a:r>
          </a:p>
          <a:p>
            <a:pPr>
              <a:buNone/>
            </a:pPr>
            <a:r>
              <a:rPr lang="tr-TR" sz="2000" dirty="0" smtClean="0"/>
              <a:t>Mektupla </a:t>
            </a:r>
            <a:r>
              <a:rPr lang="tr-TR" sz="2000" dirty="0" smtClean="0"/>
              <a:t>Yüksek Öğretim Merkezi” kurulmuştur. </a:t>
            </a:r>
            <a:r>
              <a:rPr lang="tr-TR" sz="2000" dirty="0" smtClean="0"/>
              <a:t> </a:t>
            </a:r>
          </a:p>
          <a:p>
            <a:pPr>
              <a:buNone/>
            </a:pPr>
            <a:r>
              <a:rPr lang="tr-TR" sz="2000" dirty="0" smtClean="0"/>
              <a:t>45.000 </a:t>
            </a:r>
            <a:r>
              <a:rPr lang="tr-TR" sz="2000" dirty="0" smtClean="0"/>
              <a:t>civarında öğrenci öğretmenlik programına alınmıştır. </a:t>
            </a:r>
            <a:r>
              <a:rPr lang="tr-TR" sz="2000" dirty="0" smtClean="0"/>
              <a:t>Daha </a:t>
            </a:r>
            <a:r>
              <a:rPr lang="tr-TR" sz="2000" dirty="0" smtClean="0"/>
              <a:t>çok yaz aylarında kısa süreli (5 ha</a:t>
            </a:r>
            <a:r>
              <a:rPr lang="tr-TR" sz="2000" dirty="0" err="1" smtClean="0"/>
              <a:t>talık</a:t>
            </a:r>
            <a:r>
              <a:rPr lang="tr-TR" sz="2000" dirty="0" smtClean="0"/>
              <a:t>)derslerle 3 yılda öğretmen yetiştirilmiştir</a:t>
            </a:r>
            <a:r>
              <a:rPr lang="tr-TR" sz="20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116632"/>
            <a:ext cx="8785225" cy="3744144"/>
          </a:xfrm>
        </p:spPr>
        <p:txBody>
          <a:bodyPr/>
          <a:lstStyle/>
          <a:p>
            <a:pPr>
              <a:buNone/>
            </a:pPr>
            <a:endParaRPr lang="tr-TR" sz="2000" b="1" dirty="0" smtClean="0"/>
          </a:p>
          <a:p>
            <a:pPr>
              <a:buNone/>
            </a:pPr>
            <a:endParaRPr lang="tr-TR" sz="2000" b="1" dirty="0" smtClean="0"/>
          </a:p>
          <a:p>
            <a:pPr>
              <a:buNone/>
            </a:pPr>
            <a:r>
              <a:rPr lang="tr-TR" sz="2000" b="1" dirty="0" smtClean="0"/>
              <a:t>Hızlandırılmış </a:t>
            </a:r>
            <a:r>
              <a:rPr lang="tr-TR" sz="2000" b="1" dirty="0" smtClean="0"/>
              <a:t>Programla Öğretmen Yetiştirme: </a:t>
            </a:r>
            <a:r>
              <a:rPr lang="tr-TR" sz="2000" dirty="0" smtClean="0"/>
              <a:t>1977-1979</a:t>
            </a:r>
          </a:p>
          <a:p>
            <a:pPr>
              <a:buNone/>
            </a:pPr>
            <a:r>
              <a:rPr lang="tr-TR" sz="2000" dirty="0" smtClean="0"/>
              <a:t> </a:t>
            </a:r>
          </a:p>
          <a:p>
            <a:pPr>
              <a:buNone/>
            </a:pPr>
            <a:r>
              <a:rPr lang="tr-TR" sz="2000" dirty="0" smtClean="0"/>
              <a:t>Üniversitelerdeki ideolojik çatışmalar </a:t>
            </a:r>
            <a:r>
              <a:rPr lang="tr-TR" sz="2000" dirty="0" smtClean="0"/>
              <a:t>nedeniyle </a:t>
            </a:r>
            <a:r>
              <a:rPr lang="tr-TR" sz="2000" dirty="0" smtClean="0"/>
              <a:t>öğrenimlerine </a:t>
            </a:r>
            <a:r>
              <a:rPr lang="tr-TR" sz="2000" dirty="0" smtClean="0"/>
              <a:t>devam edemeyen </a:t>
            </a:r>
            <a:r>
              <a:rPr lang="tr-TR" sz="2000" dirty="0" smtClean="0"/>
              <a:t>öğrenciler, 3 aylık kurslarla yetiştirilmiş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Uygulama yapılmamış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30 bin kişi atanmış.  12 </a:t>
            </a:r>
            <a:r>
              <a:rPr lang="tr-TR" sz="2000" dirty="0" smtClean="0"/>
              <a:t>Eylül 1980’den sonra </a:t>
            </a:r>
            <a:r>
              <a:rPr lang="tr-TR" sz="2000" dirty="0" smtClean="0"/>
              <a:t>5 bini atılmış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b="1" dirty="0" smtClean="0"/>
          </a:p>
          <a:p>
            <a:pPr>
              <a:buNone/>
            </a:pPr>
            <a:endParaRPr lang="tr-T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2924944"/>
            <a:ext cx="8785225" cy="3744144"/>
          </a:xfrm>
        </p:spPr>
        <p:txBody>
          <a:bodyPr/>
          <a:lstStyle/>
          <a:p>
            <a:pPr marL="538163" indent="-538163" algn="r">
              <a:buFontTx/>
              <a:buNone/>
            </a:pPr>
            <a:r>
              <a:rPr lang="tr-TR" sz="5200" b="1" dirty="0" smtClean="0">
                <a:latin typeface="Informal Roman" pitchFamily="66" charset="0"/>
              </a:rPr>
              <a:t>Sorunlar</a:t>
            </a:r>
            <a:endParaRPr lang="tr-TR" sz="5200" b="1" dirty="0" smtClean="0">
              <a:latin typeface="Informal Roman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640"/>
            <a:ext cx="8785225" cy="6480448"/>
          </a:xfrm>
        </p:spPr>
        <p:txBody>
          <a:bodyPr/>
          <a:lstStyle/>
          <a:p>
            <a:pPr marL="538163" indent="-538163" algn="r">
              <a:buFontTx/>
              <a:buNone/>
            </a:pPr>
            <a:r>
              <a:rPr lang="tr-TR" sz="4000" b="1" dirty="0" smtClean="0">
                <a:latin typeface="Informal Roman" pitchFamily="66" charset="0"/>
              </a:rPr>
              <a:t>Yapılanma: öğretmen yetiştiren fakülteler</a:t>
            </a:r>
          </a:p>
          <a:p>
            <a:pPr marL="538163" indent="-538163" algn="r">
              <a:buFontTx/>
              <a:buNone/>
            </a:pPr>
            <a:endParaRPr lang="tr-TR" sz="4000" b="1" dirty="0" smtClean="0">
              <a:latin typeface="Informal Roman" pitchFamily="66" charset="0"/>
            </a:endParaRPr>
          </a:p>
          <a:p>
            <a:pPr marL="538163" indent="-538163" algn="r">
              <a:buFontTx/>
              <a:buNone/>
            </a:pPr>
            <a:r>
              <a:rPr lang="tr-TR" sz="4000" b="1" dirty="0" smtClean="0">
                <a:latin typeface="Informal Roman" pitchFamily="66" charset="0"/>
              </a:rPr>
              <a:t>Formasyon</a:t>
            </a:r>
          </a:p>
          <a:p>
            <a:pPr marL="538163" indent="-538163" algn="r">
              <a:buFontTx/>
              <a:buNone/>
            </a:pPr>
            <a:endParaRPr lang="tr-TR" sz="4000" b="1" dirty="0" smtClean="0">
              <a:latin typeface="Informal Roman" pitchFamily="66" charset="0"/>
            </a:endParaRPr>
          </a:p>
          <a:p>
            <a:pPr marL="538163" indent="-538163" algn="r">
              <a:buFontTx/>
              <a:buNone/>
            </a:pPr>
            <a:r>
              <a:rPr lang="tr-TR" sz="4000" b="1" dirty="0" smtClean="0">
                <a:latin typeface="Informal Roman" pitchFamily="66" charset="0"/>
              </a:rPr>
              <a:t>Atanmayı bekleyen adaylar</a:t>
            </a:r>
          </a:p>
          <a:p>
            <a:pPr marL="538163" indent="-538163" algn="r">
              <a:buFontTx/>
              <a:buNone/>
            </a:pPr>
            <a:endParaRPr lang="tr-TR" sz="4000" b="1" dirty="0" smtClean="0">
              <a:latin typeface="Informal Roman" pitchFamily="66" charset="0"/>
            </a:endParaRPr>
          </a:p>
          <a:p>
            <a:pPr marL="538163" indent="-538163" algn="r">
              <a:buFontTx/>
              <a:buNone/>
            </a:pPr>
            <a:r>
              <a:rPr lang="tr-TR" sz="4000" b="1" dirty="0" smtClean="0">
                <a:latin typeface="Informal Roman" pitchFamily="66" charset="0"/>
              </a:rPr>
              <a:t>Seçme ve atama sistemi</a:t>
            </a:r>
          </a:p>
          <a:p>
            <a:pPr marL="538163" indent="-538163" algn="r">
              <a:buFontTx/>
              <a:buNone/>
            </a:pPr>
            <a:endParaRPr lang="tr-TR" sz="5200" b="1" dirty="0" smtClean="0">
              <a:latin typeface="Informal Roman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388" y="214313"/>
            <a:ext cx="8785225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600" b="1" dirty="0" smtClean="0"/>
              <a:t>TÜRKİYE’DE ÖĞRETMENLİK TARİHİ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44513" lvl="1" indent="-365125" algn="just" eaLnBrk="1" hangingPunct="1">
              <a:defRPr/>
            </a:pPr>
            <a:endParaRPr lang="tr-TR" sz="3600" b="1" dirty="0" smtClean="0">
              <a:solidFill>
                <a:schemeClr val="accent2"/>
              </a:solidFill>
            </a:endParaRPr>
          </a:p>
          <a:p>
            <a:pPr marL="544513" lvl="1" indent="-365125" algn="just" eaLnBrk="1" hangingPunct="1">
              <a:defRPr/>
            </a:pPr>
            <a:r>
              <a:rPr lang="tr-TR" sz="3600" b="1" dirty="0" smtClean="0">
                <a:solidFill>
                  <a:schemeClr val="accent2"/>
                </a:solidFill>
              </a:rPr>
              <a:t>Selçuklular</a:t>
            </a:r>
          </a:p>
          <a:p>
            <a:pPr marL="544513" lvl="1" indent="-365125" algn="just" eaLnBrk="1" hangingPunct="1">
              <a:defRPr/>
            </a:pPr>
            <a:endParaRPr lang="tr-TR" sz="3600" b="1" dirty="0" smtClean="0">
              <a:solidFill>
                <a:schemeClr val="accent2"/>
              </a:solidFill>
            </a:endParaRPr>
          </a:p>
          <a:p>
            <a:pPr marL="544513" lvl="1" indent="-3651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Öğretmenlik dinİ ağırlıklı (hoca, imam)</a:t>
            </a:r>
            <a:r>
              <a:rPr lang="tr-TR" sz="2400" dirty="0" smtClean="0">
                <a:solidFill>
                  <a:schemeClr val="tx1"/>
                </a:solidFill>
                <a:latin typeface="Arial" charset="0"/>
              </a:rPr>
              <a:t>,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544513" lvl="1" indent="-3651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tr-TR" sz="2400" dirty="0" err="1" smtClean="0">
                <a:solidFill>
                  <a:schemeClr val="tx1"/>
                </a:solidFill>
              </a:rPr>
              <a:t>Sıbyan</a:t>
            </a:r>
            <a:r>
              <a:rPr lang="tr-TR" sz="2400" dirty="0" smtClean="0">
                <a:solidFill>
                  <a:schemeClr val="tx1"/>
                </a:solidFill>
              </a:rPr>
              <a:t> mekteplerinde </a:t>
            </a:r>
            <a:r>
              <a:rPr lang="tr-TR" sz="2400" dirty="0" smtClean="0">
                <a:solidFill>
                  <a:schemeClr val="folHlink"/>
                </a:solidFill>
              </a:rPr>
              <a:t>"</a:t>
            </a:r>
            <a:r>
              <a:rPr lang="tr-TR" sz="2400" i="1" dirty="0" smtClean="0">
                <a:solidFill>
                  <a:schemeClr val="folHlink"/>
                </a:solidFill>
              </a:rPr>
              <a:t>muallim</a:t>
            </a:r>
            <a:r>
              <a:rPr lang="tr-TR" sz="2400" dirty="0" smtClean="0">
                <a:solidFill>
                  <a:schemeClr val="folHlink"/>
                </a:solidFill>
              </a:rPr>
              <a:t>",</a:t>
            </a:r>
            <a:r>
              <a:rPr lang="tr-TR" sz="2400" dirty="0" smtClean="0">
                <a:solidFill>
                  <a:schemeClr val="tx1"/>
                </a:solidFill>
              </a:rPr>
              <a:t> medreselerde </a:t>
            </a:r>
            <a:r>
              <a:rPr lang="tr-TR" sz="2400" dirty="0" smtClean="0">
                <a:solidFill>
                  <a:schemeClr val="folHlink"/>
                </a:solidFill>
              </a:rPr>
              <a:t>"</a:t>
            </a:r>
            <a:r>
              <a:rPr lang="tr-TR" sz="2400" i="1" dirty="0" smtClean="0">
                <a:solidFill>
                  <a:schemeClr val="folHlink"/>
                </a:solidFill>
              </a:rPr>
              <a:t>müderris</a:t>
            </a:r>
            <a:r>
              <a:rPr lang="tr-TR" sz="2400" dirty="0" smtClean="0">
                <a:solidFill>
                  <a:schemeClr val="folHlink"/>
                </a:solidFill>
              </a:rPr>
              <a:t>"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4988" lvl="1" indent="-355600" algn="just" eaLnBrk="1" hangingPunct="1">
              <a:lnSpc>
                <a:spcPct val="135000"/>
              </a:lnSpc>
              <a:defRPr/>
            </a:pPr>
            <a:r>
              <a:rPr lang="tr-TR" sz="3600" b="1" dirty="0" smtClean="0">
                <a:solidFill>
                  <a:srgbClr val="C00000"/>
                </a:solidFill>
              </a:rPr>
              <a:t>Osmanlı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defRPr/>
            </a:pPr>
            <a:r>
              <a:rPr lang="tr-TR" sz="2400" b="1" dirty="0" smtClean="0">
                <a:solidFill>
                  <a:schemeClr val="folHlink"/>
                </a:solidFill>
                <a:latin typeface="Arial" charset="0"/>
              </a:rPr>
              <a:t>Fatih </a:t>
            </a:r>
            <a:r>
              <a:rPr lang="tr-TR" sz="2400" b="1" dirty="0" smtClean="0">
                <a:solidFill>
                  <a:schemeClr val="folHlink"/>
                </a:solidFill>
                <a:latin typeface="Arial" charset="0"/>
              </a:rPr>
              <a:t>Dönemi</a:t>
            </a:r>
            <a:r>
              <a:rPr lang="tr-TR" sz="2400" b="1" dirty="0" smtClean="0">
                <a:solidFill>
                  <a:schemeClr val="folHlink"/>
                </a:solidFill>
              </a:rPr>
              <a:t>: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Char char="Ü"/>
              <a:defRPr/>
            </a:pPr>
            <a:endParaRPr lang="tr-TR" sz="2400" dirty="0" smtClean="0">
              <a:solidFill>
                <a:schemeClr val="tx1"/>
              </a:solidFill>
              <a:latin typeface="Arial" charset="0"/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None/>
              <a:defRPr/>
            </a:pPr>
            <a:r>
              <a:rPr lang="tr-TR" sz="2400" u="sng" dirty="0" smtClean="0">
                <a:solidFill>
                  <a:schemeClr val="tx1"/>
                </a:solidFill>
              </a:rPr>
              <a:t>Eyüp ve Ayasofya medreselerinde</a:t>
            </a:r>
            <a:r>
              <a:rPr lang="tr-TR" sz="2400" dirty="0" smtClean="0">
                <a:solidFill>
                  <a:schemeClr val="tx1"/>
                </a:solidFill>
              </a:rPr>
              <a:t>: </a:t>
            </a: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Öğretmenlik programı (</a:t>
            </a:r>
            <a:r>
              <a:rPr lang="tr-TR" sz="2400" dirty="0" err="1" smtClean="0">
                <a:solidFill>
                  <a:schemeClr val="hlink"/>
                </a:solidFill>
              </a:rPr>
              <a:t>Adab</a:t>
            </a:r>
            <a:r>
              <a:rPr lang="tr-TR" sz="2400" dirty="0" smtClean="0">
                <a:solidFill>
                  <a:schemeClr val="hlink"/>
                </a:solidFill>
              </a:rPr>
              <a:t>-ı </a:t>
            </a:r>
            <a:r>
              <a:rPr lang="tr-TR" sz="2400" dirty="0" err="1" smtClean="0">
                <a:solidFill>
                  <a:schemeClr val="hlink"/>
                </a:solidFill>
              </a:rPr>
              <a:t>Mubahase</a:t>
            </a:r>
            <a:r>
              <a:rPr lang="tr-TR" sz="2400" dirty="0" smtClean="0">
                <a:solidFill>
                  <a:schemeClr val="hlink"/>
                </a:solidFill>
              </a:rPr>
              <a:t> ve Usul-i Tedris</a:t>
            </a:r>
            <a:r>
              <a:rPr lang="tr-TR" sz="2400" dirty="0" smtClean="0">
                <a:solidFill>
                  <a:schemeClr val="tx1"/>
                </a:solidFill>
              </a:rPr>
              <a:t> /Tartışma Kuralları ve Öğretim Yöntemi) </a:t>
            </a:r>
            <a:endParaRPr lang="tr-TR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7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Char char="q"/>
              <a:defRPr/>
            </a:pPr>
            <a:endParaRPr lang="tr-TR" sz="2200" b="1" dirty="0" smtClean="0">
              <a:solidFill>
                <a:srgbClr val="FF0000"/>
              </a:solidFill>
            </a:endParaRP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None/>
              <a:defRPr/>
            </a:pPr>
            <a:r>
              <a:rPr lang="tr-TR" sz="2200" b="1" dirty="0" smtClean="0">
                <a:solidFill>
                  <a:srgbClr val="FF0000"/>
                </a:solidFill>
              </a:rPr>
              <a:t>Öğretmen yetiştirmenin başlangıcı:</a:t>
            </a:r>
            <a:r>
              <a:rPr lang="tr-TR" sz="2200" dirty="0" smtClean="0"/>
              <a:t> </a:t>
            </a:r>
            <a:endParaRPr lang="tr-TR" sz="22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None/>
              <a:defRPr/>
            </a:pPr>
            <a:r>
              <a:rPr lang="tr-TR" sz="3600" b="1" dirty="0" err="1" smtClean="0"/>
              <a:t>Darülmuallimin</a:t>
            </a:r>
            <a:r>
              <a:rPr lang="tr-TR" sz="2200" b="1" dirty="0" smtClean="0">
                <a:solidFill>
                  <a:srgbClr val="0099FF"/>
                </a:solidFill>
              </a:rPr>
              <a:t> </a:t>
            </a:r>
            <a:r>
              <a:rPr lang="tr-TR" sz="2200" dirty="0" smtClean="0"/>
              <a:t>16 </a:t>
            </a:r>
            <a:r>
              <a:rPr lang="tr-TR" sz="2200" dirty="0" smtClean="0"/>
              <a:t>Mart 1848</a:t>
            </a:r>
            <a:r>
              <a:rPr lang="tr-TR" sz="2200" dirty="0" smtClean="0">
                <a:solidFill>
                  <a:schemeClr val="hlink"/>
                </a:solidFill>
              </a:rPr>
              <a:t>:</a:t>
            </a:r>
            <a:endParaRPr lang="tr-TR" sz="22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None/>
              <a:defRPr/>
            </a:pPr>
            <a:endParaRPr lang="tr-TR" sz="2200" dirty="0" smtClean="0"/>
          </a:p>
          <a:p>
            <a:pPr>
              <a:buFontTx/>
              <a:buBlip>
                <a:blip r:embed="rId2"/>
              </a:buBlip>
            </a:pPr>
            <a:r>
              <a:rPr lang="tr-TR" sz="2600" dirty="0" smtClean="0"/>
              <a:t>1868 </a:t>
            </a:r>
            <a:r>
              <a:rPr lang="tr-TR" sz="2600" dirty="0" err="1" smtClean="0"/>
              <a:t>Darülmuallimin</a:t>
            </a:r>
            <a:r>
              <a:rPr lang="tr-TR" sz="2600" dirty="0" smtClean="0"/>
              <a:t>-i </a:t>
            </a:r>
            <a:r>
              <a:rPr lang="tr-TR" sz="2600" dirty="0" err="1" smtClean="0"/>
              <a:t>Sıbyan</a:t>
            </a:r>
            <a:endParaRPr lang="tr-TR" sz="2600" dirty="0" smtClean="0"/>
          </a:p>
          <a:p>
            <a:endParaRPr lang="tr-TR" sz="2600" dirty="0" smtClean="0"/>
          </a:p>
          <a:p>
            <a:pPr>
              <a:buFontTx/>
              <a:buBlip>
                <a:blip r:embed="rId2"/>
              </a:buBlip>
            </a:pPr>
            <a:r>
              <a:rPr lang="tr-TR" sz="2600" dirty="0" smtClean="0"/>
              <a:t>1870 </a:t>
            </a:r>
            <a:r>
              <a:rPr lang="tr-TR" sz="2600" dirty="0" err="1" smtClean="0"/>
              <a:t>Darülmuallimat</a:t>
            </a:r>
            <a:r>
              <a:rPr lang="tr-TR" sz="2600" dirty="0" smtClean="0"/>
              <a:t> (Kız Öğretmen Okulu)</a:t>
            </a:r>
          </a:p>
          <a:p>
            <a:endParaRPr lang="tr-TR" sz="2600" dirty="0" smtClean="0"/>
          </a:p>
          <a:p>
            <a:pPr>
              <a:buFontTx/>
              <a:buBlip>
                <a:blip r:embed="rId2"/>
              </a:buBlip>
            </a:pPr>
            <a:r>
              <a:rPr lang="tr-TR" sz="2600" dirty="0" smtClean="0"/>
              <a:t>1870’ler Taşra </a:t>
            </a:r>
            <a:r>
              <a:rPr lang="tr-TR" sz="2600" dirty="0" err="1" smtClean="0"/>
              <a:t>Darülmualliminleri</a:t>
            </a:r>
            <a:r>
              <a:rPr lang="tr-TR" sz="2600" dirty="0" smtClean="0"/>
              <a:t> </a:t>
            </a:r>
          </a:p>
          <a:p>
            <a:endParaRPr lang="tr-TR" sz="2600" dirty="0" smtClean="0"/>
          </a:p>
          <a:p>
            <a:pPr>
              <a:buFontTx/>
              <a:buBlip>
                <a:blip r:embed="rId2"/>
              </a:buBlip>
            </a:pPr>
            <a:r>
              <a:rPr lang="tr-TR" sz="2600" dirty="0" smtClean="0"/>
              <a:t>1914 Ana Muallime Mektebi </a:t>
            </a:r>
            <a:endParaRPr lang="tr-T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0" y="44624"/>
            <a:ext cx="9144000" cy="68133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Char char="q"/>
              <a:defRPr/>
            </a:pPr>
            <a:endParaRPr lang="tr-TR" sz="2400" dirty="0" smtClean="0">
              <a:solidFill>
                <a:schemeClr val="folHlink"/>
              </a:solidFill>
            </a:endParaRP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tr-TR" sz="2400" dirty="0" smtClean="0">
                <a:solidFill>
                  <a:schemeClr val="folHlink"/>
                </a:solidFill>
              </a:rPr>
              <a:t>1869 (Maarif-i Umumiye Nizamnamesi)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tr-TR" sz="2400" dirty="0" smtClean="0"/>
              <a:t>Atamada </a:t>
            </a:r>
            <a:r>
              <a:rPr lang="tr-TR" sz="2400" dirty="0" smtClean="0"/>
              <a:t>öğretmen okulu mezunlarına öncelik hakkı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tr-TR" sz="24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tr-TR" sz="2400" dirty="0" smtClean="0"/>
          </a:p>
          <a:p>
            <a:pPr marL="636588" lvl="1" indent="-457200" algn="just"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Wingdings" pitchFamily="2" charset="2"/>
              <a:buChar char="Ø"/>
              <a:tabLst>
                <a:tab pos="538163" algn="l"/>
              </a:tabLst>
              <a:defRPr/>
            </a:pPr>
            <a:r>
              <a:rPr lang="tr-TR" sz="2400" dirty="0" smtClean="0">
                <a:solidFill>
                  <a:schemeClr val="folHlink"/>
                </a:solidFill>
              </a:rPr>
              <a:t>1892: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pPr marL="636588" lvl="1" indent="-457200" algn="just"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None/>
              <a:tabLst>
                <a:tab pos="538163" algn="l"/>
              </a:tabLst>
              <a:defRPr/>
            </a:pPr>
            <a:r>
              <a:rPr lang="tr-TR" sz="2400" dirty="0" smtClean="0"/>
              <a:t> </a:t>
            </a:r>
            <a:r>
              <a:rPr lang="tr-TR" sz="2400" dirty="0" smtClean="0"/>
              <a:t>     Atamalarda</a:t>
            </a:r>
            <a:r>
              <a:rPr lang="tr-TR" sz="2400" dirty="0" smtClean="0"/>
              <a:t>; öğretmen okulundan </a:t>
            </a:r>
            <a:r>
              <a:rPr lang="tr-TR" sz="2400" dirty="0" smtClean="0">
                <a:solidFill>
                  <a:schemeClr val="accent2"/>
                </a:solidFill>
              </a:rPr>
              <a:t>mezun olma </a:t>
            </a:r>
            <a:r>
              <a:rPr lang="tr-TR" sz="2400" dirty="0" smtClean="0"/>
              <a:t>ya da</a:t>
            </a:r>
            <a:r>
              <a:rPr lang="tr-TR" sz="2400" dirty="0" smtClean="0">
                <a:solidFill>
                  <a:schemeClr val="accent2"/>
                </a:solidFill>
              </a:rPr>
              <a:t> </a:t>
            </a:r>
          </a:p>
          <a:p>
            <a:pPr marL="636588" lvl="1" indent="-457200" algn="just"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Arial" charset="0"/>
              <a:buNone/>
              <a:tabLst>
                <a:tab pos="538163" algn="l"/>
              </a:tabLst>
              <a:defRPr/>
            </a:pPr>
            <a:r>
              <a:rPr lang="tr-TR" sz="2400" dirty="0" smtClean="0">
                <a:solidFill>
                  <a:schemeClr val="accent2"/>
                </a:solidFill>
              </a:rPr>
              <a:t>       bir sınavı geçme </a:t>
            </a:r>
            <a:r>
              <a:rPr lang="tr-TR" sz="2400" dirty="0" smtClean="0"/>
              <a:t>ve</a:t>
            </a:r>
            <a:r>
              <a:rPr lang="tr-TR" sz="2400" dirty="0" smtClean="0">
                <a:solidFill>
                  <a:schemeClr val="accent2"/>
                </a:solidFill>
              </a:rPr>
              <a:t> "iyi ahlaklı olma"</a:t>
            </a:r>
            <a:r>
              <a:rPr lang="tr-TR" sz="2400" dirty="0" smtClean="0"/>
              <a:t> koşulları getirilmiştir. </a:t>
            </a:r>
          </a:p>
          <a:p>
            <a:pPr marL="636588" lvl="1" indent="-457200" algn="just"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Wingdings" pitchFamily="2" charset="2"/>
              <a:buNone/>
              <a:tabLst>
                <a:tab pos="538163" algn="l"/>
              </a:tabLst>
              <a:defRPr/>
            </a:pPr>
            <a:endParaRPr lang="tr-TR" sz="24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tr-TR" sz="24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tr-TR" sz="24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0850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 indent="-274638" algn="just" eaLnBrk="1" hangingPunct="1">
              <a:lnSpc>
                <a:spcPct val="135000"/>
              </a:lnSpc>
              <a:defRPr/>
            </a:pPr>
            <a:endParaRPr lang="tr-TR" sz="4800" b="1" dirty="0" smtClean="0">
              <a:solidFill>
                <a:srgbClr val="C00000"/>
              </a:solidFill>
            </a:endParaRPr>
          </a:p>
          <a:p>
            <a:pPr lvl="1" indent="-274638" algn="just" eaLnBrk="1" hangingPunct="1">
              <a:lnSpc>
                <a:spcPct val="135000"/>
              </a:lnSpc>
              <a:defRPr/>
            </a:pPr>
            <a:endParaRPr lang="tr-TR" sz="4800" b="1" dirty="0" smtClean="0">
              <a:solidFill>
                <a:srgbClr val="C00000"/>
              </a:solidFill>
            </a:endParaRPr>
          </a:p>
          <a:p>
            <a:pPr lvl="1" indent="-274638" eaLnBrk="1" hangingPunct="1">
              <a:lnSpc>
                <a:spcPct val="135000"/>
              </a:lnSpc>
              <a:defRPr/>
            </a:pPr>
            <a:r>
              <a:rPr lang="tr-TR" sz="4800" b="1" dirty="0" smtClean="0">
                <a:solidFill>
                  <a:srgbClr val="C00000"/>
                </a:solidFill>
              </a:rPr>
              <a:t>Cumhuriyet Dönemi</a:t>
            </a:r>
            <a:endParaRPr lang="tr-TR" sz="4800" b="1" dirty="0" smtClean="0">
              <a:solidFill>
                <a:srgbClr val="C00000"/>
              </a:solidFill>
            </a:endParaRP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0850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sz="2400" b="1" dirty="0" smtClean="0">
              <a:solidFill>
                <a:schemeClr val="folHlink"/>
              </a:solidFill>
            </a:endParaRP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sz="2400" b="1" dirty="0" smtClean="0">
              <a:solidFill>
                <a:schemeClr val="folHlink"/>
              </a:solidFill>
            </a:endParaRP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r>
              <a:rPr lang="tr-TR" sz="2400" b="1" dirty="0" smtClean="0">
                <a:solidFill>
                  <a:schemeClr val="folHlink"/>
                </a:solidFill>
              </a:rPr>
              <a:t>1924 </a:t>
            </a:r>
            <a:r>
              <a:rPr lang="tr-TR" sz="2400" b="1" dirty="0" smtClean="0">
                <a:solidFill>
                  <a:schemeClr val="folHlink"/>
                </a:solidFill>
              </a:rPr>
              <a:t>Orta Tedrisat Muallimleri Kanunu: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endParaRPr lang="tr-TR" sz="2400" dirty="0" smtClean="0">
              <a:solidFill>
                <a:schemeClr val="tx1"/>
              </a:solidFill>
              <a:latin typeface="Arial" charset="0"/>
            </a:endParaRP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Öğretmenliğe yasal bir </a:t>
            </a:r>
            <a:r>
              <a:rPr lang="tr-TR" sz="2400" dirty="0" smtClean="0">
                <a:solidFill>
                  <a:schemeClr val="tx1"/>
                </a:solidFill>
              </a:rPr>
              <a:t>tanım: </a:t>
            </a:r>
            <a:r>
              <a:rPr lang="tr-TR" sz="2400" i="1" dirty="0" smtClean="0">
                <a:solidFill>
                  <a:schemeClr val="tx1"/>
                </a:solidFill>
              </a:rPr>
              <a:t>“</a:t>
            </a:r>
            <a:r>
              <a:rPr lang="tr-TR" sz="2400" i="1" dirty="0" smtClean="0">
                <a:solidFill>
                  <a:schemeClr val="tx1"/>
                </a:solidFill>
              </a:rPr>
              <a:t>Muallimlik, …bir meslektir.”</a:t>
            </a: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sz="2400" i="1" dirty="0" smtClean="0">
              <a:solidFill>
                <a:schemeClr val="tx1"/>
              </a:solidFill>
            </a:endParaRP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defRPr/>
            </a:pPr>
            <a:r>
              <a:rPr lang="tr-TR" sz="2400" b="1" dirty="0" smtClean="0">
                <a:solidFill>
                  <a:schemeClr val="folHlink"/>
                </a:solidFill>
              </a:rPr>
              <a:t>1973 (1739 s. METK)</a:t>
            </a:r>
            <a:r>
              <a:rPr lang="tr-TR" sz="2400" dirty="0" smtClean="0"/>
              <a:t>: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“</a:t>
            </a:r>
            <a:r>
              <a:rPr lang="tr-TR" sz="2400" i="1" dirty="0" smtClean="0">
                <a:solidFill>
                  <a:schemeClr val="tx1"/>
                </a:solidFill>
              </a:rPr>
              <a:t>Öğretmenlik,…özel bir ihtisas mesleğidir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r>
              <a:rPr lang="tr-TR" sz="2400" i="1" dirty="0" smtClean="0">
                <a:solidFill>
                  <a:schemeClr val="tx1"/>
                </a:solidFill>
              </a:rPr>
              <a:t> </a:t>
            </a: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(genel kültür, özel alan eğitimi ve pedagojik formasyon) </a:t>
            </a:r>
          </a:p>
          <a:p>
            <a:pPr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395288" y="500063"/>
            <a:ext cx="8286750" cy="6000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365125" algn="just">
              <a:lnSpc>
                <a:spcPct val="115000"/>
              </a:lnSpc>
              <a:spcBef>
                <a:spcPct val="35000"/>
              </a:spcBef>
              <a:spcAft>
                <a:spcPct val="4500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endParaRPr lang="tr-TR" sz="2200" dirty="0" smtClean="0">
              <a:solidFill>
                <a:schemeClr val="folHlink"/>
              </a:solidFill>
            </a:endParaRPr>
          </a:p>
          <a:p>
            <a:pPr marL="365125" indent="-365125" algn="just">
              <a:lnSpc>
                <a:spcPct val="115000"/>
              </a:lnSpc>
              <a:spcBef>
                <a:spcPct val="35000"/>
              </a:spcBef>
              <a:spcAft>
                <a:spcPct val="4500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tr-TR" sz="2200" dirty="0" smtClean="0">
                <a:solidFill>
                  <a:schemeClr val="folHlink"/>
                </a:solidFill>
              </a:rPr>
              <a:t>1982</a:t>
            </a:r>
            <a:r>
              <a:rPr lang="tr-TR" sz="2200" b="1" dirty="0" smtClean="0">
                <a:solidFill>
                  <a:schemeClr val="folHlink"/>
                </a:solidFill>
              </a:rPr>
              <a:t>: </a:t>
            </a:r>
            <a:r>
              <a:rPr lang="tr-TR" sz="2200" dirty="0" smtClean="0">
                <a:solidFill>
                  <a:schemeClr val="hlink"/>
                </a:solidFill>
              </a:rPr>
              <a:t>“öğretmen yetiştirme, üniversitelere devredilmiş.</a:t>
            </a:r>
            <a:r>
              <a:rPr lang="tr-TR" sz="2200" dirty="0" smtClean="0"/>
              <a:t> </a:t>
            </a:r>
            <a:endParaRPr lang="tr-TR" sz="2200" dirty="0" smtClean="0">
              <a:latin typeface="Arial" charset="0"/>
            </a:endParaRPr>
          </a:p>
          <a:p>
            <a:pPr marL="365125" indent="-365125" algn="just">
              <a:lnSpc>
                <a:spcPct val="115000"/>
              </a:lnSpc>
              <a:spcBef>
                <a:spcPct val="35000"/>
              </a:spcBef>
              <a:spcAft>
                <a:spcPct val="4500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endParaRPr lang="tr-TR" sz="2200" dirty="0" smtClean="0">
              <a:latin typeface="Arial" charset="0"/>
            </a:endParaRPr>
          </a:p>
          <a:p>
            <a:pPr marL="365125" indent="-365125" algn="just">
              <a:lnSpc>
                <a:spcPct val="115000"/>
              </a:lnSpc>
              <a:spcBef>
                <a:spcPct val="35000"/>
              </a:spcBef>
              <a:spcAft>
                <a:spcPct val="4500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tr-TR" sz="2200" dirty="0" smtClean="0">
                <a:solidFill>
                  <a:schemeClr val="folHlink"/>
                </a:solidFill>
              </a:rPr>
              <a:t>1992:</a:t>
            </a:r>
            <a:r>
              <a:rPr lang="tr-TR" sz="2200" dirty="0" smtClean="0"/>
              <a:t> Sadece eğitim fakültesi mezunları öğretmen olabilir.</a:t>
            </a:r>
          </a:p>
          <a:p>
            <a:pPr marL="365125" indent="-365125" algn="just">
              <a:lnSpc>
                <a:spcPct val="115000"/>
              </a:lnSpc>
              <a:spcBef>
                <a:spcPct val="35000"/>
              </a:spcBef>
              <a:spcAft>
                <a:spcPct val="45000"/>
              </a:spcAft>
              <a:buFont typeface="Wingdings" pitchFamily="2" charset="2"/>
              <a:buNone/>
              <a:tabLst>
                <a:tab pos="450850" algn="l"/>
              </a:tabLst>
              <a:defRPr/>
            </a:pPr>
            <a:endParaRPr lang="tr-T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 Teması 2">
      <a:dk1>
        <a:srgbClr val="000000"/>
      </a:dk1>
      <a:lt1>
        <a:srgbClr val="FFFF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CC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E2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 Teması 2">
    <a:dk1>
      <a:srgbClr val="000000"/>
    </a:dk1>
    <a:lt1>
      <a:srgbClr val="FFFFCC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E2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540</Words>
  <Application>Microsoft Office PowerPoint</Application>
  <PresentationFormat>Ekran Gösterisi (4:3)</PresentationFormat>
  <Paragraphs>153</Paragraphs>
  <Slides>24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Wingdings</vt:lpstr>
      <vt:lpstr>Ofis Teması</vt:lpstr>
      <vt:lpstr>1_Ofis Teması</vt:lpstr>
      <vt:lpstr>Microsoft Office Excel Grafiği</vt:lpstr>
      <vt:lpstr>ÖĞRETMEN YETİŞTİRME SERÜVENİMİZ</vt:lpstr>
      <vt:lpstr>Slayt 2</vt:lpstr>
      <vt:lpstr> TÜRKİYE’DE ÖĞRETMENLİK TARİHİ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1- Aday Seçimi: YGS - LYS (akademik başarı)  2- Hizmet Öncesi Eğitim </vt:lpstr>
      <vt:lpstr>Öğretmenlik Mesleği Genel Yeterlikleri (TEDP: MEB-YÖK-AB. 2000-2006)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Sisteminde Öğretmenin Rolü ve Öğretmenlik Mesleği</dc:title>
  <dc:creator>Hasan</dc:creator>
  <cp:lastModifiedBy>Hasan</cp:lastModifiedBy>
  <cp:revision>97</cp:revision>
  <dcterms:modified xsi:type="dcterms:W3CDTF">2015-12-23T11:15:43Z</dcterms:modified>
</cp:coreProperties>
</file>