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96" r:id="rId1"/>
  </p:sldMasterIdLst>
  <p:notesMasterIdLst>
    <p:notesMasterId r:id="rId31"/>
  </p:notesMasterIdLst>
  <p:sldIdLst>
    <p:sldId id="257" r:id="rId2"/>
    <p:sldId id="350" r:id="rId3"/>
    <p:sldId id="348" r:id="rId4"/>
    <p:sldId id="338" r:id="rId5"/>
    <p:sldId id="349" r:id="rId6"/>
    <p:sldId id="335" r:id="rId7"/>
    <p:sldId id="329" r:id="rId8"/>
    <p:sldId id="290" r:id="rId9"/>
    <p:sldId id="351" r:id="rId10"/>
    <p:sldId id="339" r:id="rId11"/>
    <p:sldId id="340" r:id="rId12"/>
    <p:sldId id="315" r:id="rId13"/>
    <p:sldId id="341" r:id="rId14"/>
    <p:sldId id="282" r:id="rId15"/>
    <p:sldId id="284" r:id="rId16"/>
    <p:sldId id="318" r:id="rId17"/>
    <p:sldId id="288" r:id="rId18"/>
    <p:sldId id="344" r:id="rId19"/>
    <p:sldId id="345" r:id="rId20"/>
    <p:sldId id="346" r:id="rId21"/>
    <p:sldId id="353" r:id="rId22"/>
    <p:sldId id="352" r:id="rId23"/>
    <p:sldId id="355" r:id="rId24"/>
    <p:sldId id="356" r:id="rId25"/>
    <p:sldId id="357" r:id="rId26"/>
    <p:sldId id="358" r:id="rId27"/>
    <p:sldId id="359" r:id="rId28"/>
    <p:sldId id="360" r:id="rId29"/>
    <p:sldId id="347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51" autoAdjust="0"/>
  </p:normalViewPr>
  <p:slideViewPr>
    <p:cSldViewPr>
      <p:cViewPr>
        <p:scale>
          <a:sx n="58" d="100"/>
          <a:sy n="58" d="100"/>
        </p:scale>
        <p:origin x="-1495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CB17E-6BAC-4935-9D9C-BAE1BA46CB37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FC94D-7A79-45B4-9140-A0AB28A8F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 28"/>
          <p:cNvSpPr/>
          <p:nvPr/>
        </p:nvSpPr>
        <p:spPr>
          <a:xfrm>
            <a:off x="1000100" y="3000372"/>
            <a:ext cx="77768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800" b="1" dirty="0" smtClean="0">
              <a:solidFill>
                <a:srgbClr val="FF0000"/>
              </a:solidFill>
            </a:endParaRPr>
          </a:p>
          <a:p>
            <a:pPr algn="r"/>
            <a:r>
              <a:rPr lang="tr-TR" sz="5200" b="1" smtClean="0">
                <a:latin typeface="Informal Roman" pitchFamily="66" charset="0"/>
                <a:cs typeface="Arial" panose="020B0604020202020204" pitchFamily="34" charset="0"/>
              </a:rPr>
              <a:t>Van’da </a:t>
            </a:r>
          </a:p>
          <a:p>
            <a:pPr algn="r"/>
            <a:r>
              <a:rPr lang="tr-TR" sz="5200" b="1" smtClean="0">
                <a:latin typeface="Informal Roman" pitchFamily="66" charset="0"/>
                <a:cs typeface="Arial" panose="020B0604020202020204" pitchFamily="34" charset="0"/>
              </a:rPr>
              <a:t>Akademik </a:t>
            </a:r>
            <a:r>
              <a:rPr lang="tr-TR" sz="5200" b="1" dirty="0" smtClean="0">
                <a:latin typeface="Informal Roman" pitchFamily="66" charset="0"/>
                <a:cs typeface="Arial" panose="020B0604020202020204" pitchFamily="34" charset="0"/>
              </a:rPr>
              <a:t>Başarının Yükseltilmesi</a:t>
            </a:r>
            <a:endParaRPr lang="tr-TR" sz="5200" b="1" dirty="0" smtClean="0">
              <a:latin typeface="Informal Roman" pitchFamily="66" charset="0"/>
              <a:cs typeface="Arial" panose="020B0604020202020204" pitchFamily="34" charset="0"/>
            </a:endParaRPr>
          </a:p>
          <a:p>
            <a:pPr algn="ctr"/>
            <a:endParaRPr lang="tr-TR" sz="28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2786050" cy="89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C:\Users\TURUVA COMPUTER\Desktop\afiş-0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07201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857752" y="1714488"/>
            <a:ext cx="4286248" cy="32147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1500" b="1" dirty="0" smtClean="0"/>
              <a:t>Milli Eğitim Müdürlüğü ARGE Birimi</a:t>
            </a:r>
          </a:p>
          <a:p>
            <a:pPr>
              <a:buNone/>
            </a:pPr>
            <a:endParaRPr lang="tr-TR" sz="1500" b="1" i="1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tr-TR" sz="1500" dirty="0" smtClean="0"/>
              <a:t>Hakan DURĞUN Proje Koordinatörü</a:t>
            </a:r>
          </a:p>
          <a:p>
            <a:pPr marL="514350" lvl="0" indent="-514350">
              <a:buNone/>
            </a:pPr>
            <a:r>
              <a:rPr lang="tr-TR" sz="1500" dirty="0" smtClean="0"/>
              <a:t>Garip KIZILKAYA ARGE Birim Koordinatörü</a:t>
            </a:r>
          </a:p>
          <a:p>
            <a:pPr marL="514350" indent="-514350">
              <a:buNone/>
            </a:pPr>
            <a:r>
              <a:rPr lang="tr-TR" sz="1500" dirty="0"/>
              <a:t>Nurcan </a:t>
            </a:r>
            <a:r>
              <a:rPr lang="tr-TR" sz="1500" dirty="0" smtClean="0"/>
              <a:t>ALPASLAN Proje </a:t>
            </a:r>
            <a:r>
              <a:rPr lang="tr-TR" sz="1500" dirty="0" err="1" smtClean="0"/>
              <a:t>Uzm</a:t>
            </a:r>
            <a:endParaRPr lang="tr-TR" sz="1500" dirty="0"/>
          </a:p>
          <a:p>
            <a:pPr marL="514350" lvl="0" indent="-514350">
              <a:buNone/>
            </a:pPr>
            <a:r>
              <a:rPr lang="tr-TR" sz="1500" dirty="0" smtClean="0"/>
              <a:t>Burhan KIRICI Okul Müdürü</a:t>
            </a:r>
          </a:p>
          <a:p>
            <a:pPr marL="514350" lvl="0" indent="-514350">
              <a:buNone/>
            </a:pPr>
            <a:r>
              <a:rPr lang="tr-TR" sz="1500" dirty="0" smtClean="0"/>
              <a:t>Tolga KAYA Müdür Yardımcısı</a:t>
            </a:r>
          </a:p>
          <a:p>
            <a:pPr marL="514350" lvl="0" indent="-514350">
              <a:buNone/>
            </a:pPr>
            <a:r>
              <a:rPr lang="tr-TR" sz="1500" dirty="0" err="1" smtClean="0"/>
              <a:t>Necmi</a:t>
            </a:r>
            <a:r>
              <a:rPr lang="tr-TR" sz="1500" dirty="0" smtClean="0"/>
              <a:t> AKIN Okul Müdürü</a:t>
            </a:r>
          </a:p>
          <a:p>
            <a:pPr marL="514350" lvl="0" indent="-514350">
              <a:buNone/>
            </a:pPr>
            <a:r>
              <a:rPr lang="tr-TR" sz="1500" dirty="0" smtClean="0"/>
              <a:t>Mehmet KIZILDENİZ Okul Müdürü</a:t>
            </a:r>
          </a:p>
          <a:p>
            <a:pPr marL="514350" lvl="0" indent="-514350">
              <a:buNone/>
            </a:pPr>
            <a:r>
              <a:rPr lang="tr-TR" sz="1500" dirty="0" err="1" smtClean="0"/>
              <a:t>Sevgül</a:t>
            </a:r>
            <a:r>
              <a:rPr lang="tr-TR" sz="1500" dirty="0" smtClean="0"/>
              <a:t> KAVAL Müdür Baş Yardımcısı</a:t>
            </a:r>
          </a:p>
          <a:p>
            <a:pPr marL="514350" lvl="0" indent="-514350">
              <a:buNone/>
            </a:pPr>
            <a:r>
              <a:rPr lang="tr-TR" sz="1500" dirty="0" smtClean="0"/>
              <a:t>Suat DENİZ Okul Müdürü</a:t>
            </a:r>
            <a:endParaRPr lang="tr-TR" sz="15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4357718" cy="278608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tr-TR" sz="3200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4000" b="1" i="1" dirty="0" smtClean="0"/>
              <a:t>  </a:t>
            </a:r>
            <a:r>
              <a:rPr lang="tr-TR" sz="4000" b="1" dirty="0" smtClean="0"/>
              <a:t>Yüzüncü Yıl Üniversitesi</a:t>
            </a:r>
          </a:p>
          <a:p>
            <a:pPr marL="0" indent="0">
              <a:buNone/>
            </a:pPr>
            <a:endParaRPr lang="tr-TR" sz="4000" dirty="0" smtClean="0">
              <a:solidFill>
                <a:srgbClr val="FF0000"/>
              </a:solidFill>
            </a:endParaRPr>
          </a:p>
          <a:p>
            <a:pPr marL="624078" lvl="0" indent="-514350">
              <a:buNone/>
            </a:pPr>
            <a:r>
              <a:rPr lang="tr-TR" sz="4000" dirty="0" smtClean="0"/>
              <a:t>Doç. Dr. Hasan </a:t>
            </a:r>
            <a:r>
              <a:rPr lang="tr-TR" sz="4000" dirty="0" err="1" smtClean="0"/>
              <a:t>Basri</a:t>
            </a:r>
            <a:r>
              <a:rPr lang="tr-TR" sz="4000" dirty="0" smtClean="0"/>
              <a:t> MEMDUHOĞLU</a:t>
            </a:r>
          </a:p>
          <a:p>
            <a:pPr marL="624078" lvl="0" indent="-514350">
              <a:buNone/>
            </a:pPr>
            <a:r>
              <a:rPr lang="tr-TR" sz="4000" dirty="0" smtClean="0"/>
              <a:t>Yrd. Doç. Dr. Ahmet YAYLA </a:t>
            </a:r>
          </a:p>
          <a:p>
            <a:pPr marL="624078" lvl="0" indent="-514350">
              <a:buNone/>
            </a:pPr>
            <a:r>
              <a:rPr lang="tr-TR" sz="4000" dirty="0" smtClean="0"/>
              <a:t>Yrd. Doç. Dr. </a:t>
            </a:r>
            <a:r>
              <a:rPr lang="tr-TR" sz="4000" dirty="0" err="1" smtClean="0"/>
              <a:t>Nejdet</a:t>
            </a:r>
            <a:r>
              <a:rPr lang="tr-TR" sz="4000" dirty="0" smtClean="0"/>
              <a:t> TAŞKIN</a:t>
            </a:r>
          </a:p>
          <a:p>
            <a:pPr marL="624078" lvl="0" indent="-514350">
              <a:buNone/>
            </a:pPr>
            <a:r>
              <a:rPr lang="tr-TR" sz="4000" dirty="0" smtClean="0"/>
              <a:t>Yrd. Doç. Dr. Ramazan SAK</a:t>
            </a:r>
          </a:p>
          <a:p>
            <a:pPr marL="624078" lvl="0" indent="-514350">
              <a:buNone/>
            </a:pPr>
            <a:r>
              <a:rPr lang="tr-TR" sz="4000" dirty="0" smtClean="0"/>
              <a:t>Araş. Gör. Mehmet TURHAN </a:t>
            </a:r>
          </a:p>
          <a:p>
            <a:pPr marL="624078" lvl="0" indent="-514350">
              <a:buNone/>
            </a:pPr>
            <a:r>
              <a:rPr lang="tr-TR" sz="4000" dirty="0" smtClean="0"/>
              <a:t>Araş. Gör. Osman TAT </a:t>
            </a:r>
          </a:p>
          <a:p>
            <a:pPr marL="624078" lvl="0" indent="-514350">
              <a:buNone/>
            </a:pPr>
            <a:r>
              <a:rPr lang="tr-TR" sz="4000" dirty="0" smtClean="0"/>
              <a:t>Araş. Gör. İshak KOZİKOĞLU </a:t>
            </a:r>
          </a:p>
          <a:p>
            <a:pPr marL="624078" lvl="0" indent="-514350">
              <a:buNone/>
            </a:pPr>
            <a:r>
              <a:rPr lang="tr-TR" sz="4000" dirty="0" smtClean="0"/>
              <a:t>Araş. Gör. </a:t>
            </a:r>
            <a:r>
              <a:rPr lang="tr-TR" sz="4000" dirty="0" err="1" smtClean="0"/>
              <a:t>Mecit</a:t>
            </a:r>
            <a:r>
              <a:rPr lang="tr-TR" sz="4000" dirty="0" smtClean="0"/>
              <a:t> ASLAN </a:t>
            </a:r>
          </a:p>
          <a:p>
            <a:endParaRPr lang="tr-T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143644"/>
            <a:ext cx="292895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071802" y="642918"/>
            <a:ext cx="307183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PROJE EKİBİ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143108" y="1928802"/>
            <a:ext cx="6400816" cy="130473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tr-TR" sz="5400" b="1" dirty="0" smtClean="0">
                <a:latin typeface="Informal Roman" pitchFamily="66" charset="0"/>
              </a:rPr>
              <a:t>2. Neler Yapıldı ?</a:t>
            </a:r>
            <a:endParaRPr lang="tr-TR" sz="5400" b="1" dirty="0">
              <a:latin typeface="Informal Roman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072206"/>
            <a:ext cx="2857520" cy="9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8346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MON\Desktop\Ekran Alıntıs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İçerik Yer Tutucusu 4"/>
          <p:cNvSpPr txBox="1">
            <a:spLocks/>
          </p:cNvSpPr>
          <p:nvPr/>
        </p:nvSpPr>
        <p:spPr>
          <a:xfrm>
            <a:off x="3071802" y="0"/>
            <a:ext cx="304323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formal Roman" pitchFamily="66" charset="0"/>
                <a:ea typeface="+mn-ea"/>
                <a:cs typeface="+mn-cs"/>
              </a:rPr>
              <a:t>Web Sayfası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142976" y="357166"/>
            <a:ext cx="6786610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5400" b="1" dirty="0" smtClean="0">
                <a:latin typeface="Informal Roman" pitchFamily="66" charset="0"/>
              </a:rPr>
              <a:t>Saha Çalışması (Anket)</a:t>
            </a:r>
            <a:endParaRPr lang="tr-TR" sz="5400" b="1" dirty="0">
              <a:latin typeface="Informal Roman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072206"/>
            <a:ext cx="2857520" cy="9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İçerik Yer Tutucusu 1"/>
          <p:cNvSpPr txBox="1">
            <a:spLocks/>
          </p:cNvSpPr>
          <p:nvPr/>
        </p:nvSpPr>
        <p:spPr>
          <a:xfrm>
            <a:off x="1214414" y="1571612"/>
            <a:ext cx="7429552" cy="442915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3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tr-TR" sz="3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 ilçede;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tr-T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tr-TR" sz="3400" dirty="0" smtClean="0"/>
              <a:t>Toplam:</a:t>
            </a:r>
            <a:r>
              <a:rPr lang="tr-TR" sz="3400" b="1" dirty="0" smtClean="0"/>
              <a:t> </a:t>
            </a:r>
            <a:r>
              <a:rPr lang="tr-TR" sz="4000" b="1" dirty="0" smtClean="0"/>
              <a:t>17.000 </a:t>
            </a:r>
            <a:r>
              <a:rPr lang="tr-TR" sz="2900" dirty="0" smtClean="0"/>
              <a:t>kişiye uygulama yapıldı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tr-TR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tr-T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15.000 öğrenci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tr-T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-10.000 (8.sınıf)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tr-TR" sz="3400" dirty="0" smtClean="0"/>
              <a:t>        </a:t>
            </a:r>
            <a:r>
              <a:rPr kumimoji="0" lang="tr-T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3400" dirty="0" smtClean="0"/>
              <a:t> -  5.000 (12.sınıf)</a:t>
            </a:r>
            <a:endParaRPr kumimoji="0" lang="tr-TR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tr-T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tr-T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1.500 öğretmen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tr-TR" sz="3400" dirty="0" smtClean="0"/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tr-TR" sz="3400" dirty="0" smtClean="0"/>
              <a:t>5</a:t>
            </a:r>
            <a:r>
              <a:rPr kumimoji="0" lang="tr-T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 okul yöneticisi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tr-TR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tr-TR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346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226724"/>
              </p:ext>
            </p:extLst>
          </p:nvPr>
        </p:nvGraphicFramePr>
        <p:xfrm>
          <a:off x="-8" y="566524"/>
          <a:ext cx="9144007" cy="6291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921"/>
                <a:gridCol w="834739"/>
                <a:gridCol w="834739"/>
                <a:gridCol w="834739"/>
                <a:gridCol w="834739"/>
                <a:gridCol w="834739"/>
                <a:gridCol w="500066"/>
                <a:gridCol w="683760"/>
                <a:gridCol w="591913"/>
                <a:gridCol w="591913"/>
                <a:gridCol w="591913"/>
                <a:gridCol w="591913"/>
                <a:gridCol w="591913"/>
              </a:tblGrid>
              <a:tr h="1271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İLÇE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8.Sınıf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EVREN</a:t>
                      </a: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8.Sınıf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ÖRNEKLEM</a:t>
                      </a: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Anket Uygulanan Ortaokul Sayısı</a:t>
                      </a:r>
                      <a:endParaRPr lang="tr-TR" sz="11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12.Sınıf EVREN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12.Sınıf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ÖRNEKLEM</a:t>
                      </a: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Fen Lisesi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Anadolu </a:t>
                      </a: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Lisesi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İmam Hatip Lisesi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Meslek Teknik </a:t>
                      </a: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Lise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Spor Lisesi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ÇPL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Güzel </a:t>
                      </a:r>
                      <a:r>
                        <a:rPr lang="tr-T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San. </a:t>
                      </a: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Lisesi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0" dirty="0">
                          <a:solidFill>
                            <a:schemeClr val="tx1"/>
                          </a:solidFill>
                          <a:effectLst/>
                        </a:rPr>
                        <a:t>Bahçesaray</a:t>
                      </a:r>
                      <a:endParaRPr lang="tr-T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405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Başkale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1792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637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197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Çaldıran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2073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737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Çatak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653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Edremit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2784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989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847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443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Erciş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4576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1626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1246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651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Gevaş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796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295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Gürpınar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973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346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İpekyolu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6391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2271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4174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2124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Muradiye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1453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516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352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184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Özalp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2125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755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311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Saray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267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</a:rPr>
                        <a:t>Tuşba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3366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1196</a:t>
                      </a:r>
                      <a:endParaRPr lang="tr-T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tr-TR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1400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732</a:t>
                      </a:r>
                      <a:endParaRPr lang="tr-TR" sz="1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437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tr-TR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tr-TR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Toplam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28137</a:t>
                      </a:r>
                    </a:p>
                  </a:txBody>
                  <a:tcPr marL="39552" marR="39552" marT="0" marB="0" anchor="ctr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10.000</a:t>
                      </a: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9569</a:t>
                      </a:r>
                      <a:endParaRPr lang="tr-TR" sz="13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ctr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5.000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lang="tr-TR" sz="13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2126</a:t>
                      </a:r>
                      <a:endParaRPr lang="tr-TR" sz="13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596</a:t>
                      </a:r>
                      <a:endParaRPr lang="tr-TR" sz="13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1421</a:t>
                      </a:r>
                      <a:endParaRPr lang="tr-TR" sz="13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tr-TR" sz="13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661</a:t>
                      </a:r>
                      <a:endParaRPr lang="tr-TR" sz="13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  <a:tc>
                  <a:txBody>
                    <a:bodyPr/>
                    <a:lstStyle/>
                    <a:p>
                      <a:pPr marL="0" algn="ctr" defTabSz="72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3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tr-TR" sz="13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552" marR="39552" marT="0" marB="0" anchor="b"/>
                </a:tc>
              </a:tr>
            </a:tbl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b="1" dirty="0" smtClean="0">
                <a:solidFill>
                  <a:srgbClr val="FF0000"/>
                </a:solidFill>
              </a:rPr>
              <a:t/>
            </a:r>
            <a:br>
              <a:rPr lang="tr-TR" sz="2700" b="1" dirty="0" smtClean="0">
                <a:solidFill>
                  <a:srgbClr val="FF0000"/>
                </a:solidFill>
              </a:rPr>
            </a:br>
            <a:r>
              <a:rPr lang="tr-TR" sz="2200" b="1" dirty="0" smtClean="0">
                <a:solidFill>
                  <a:schemeClr val="tx1"/>
                </a:solidFill>
                <a:effectLst/>
              </a:rPr>
              <a:t>13 </a:t>
            </a:r>
            <a:r>
              <a:rPr lang="tr-TR" sz="2200" b="1" dirty="0">
                <a:solidFill>
                  <a:schemeClr val="tx1"/>
                </a:solidFill>
                <a:effectLst/>
              </a:rPr>
              <a:t>İLÇEDE ANKET </a:t>
            </a:r>
            <a:r>
              <a:rPr lang="tr-TR" sz="2200" b="1" dirty="0" smtClean="0">
                <a:solidFill>
                  <a:schemeClr val="tx1"/>
                </a:solidFill>
                <a:effectLst/>
              </a:rPr>
              <a:t>UYGULANAN OKUL </a:t>
            </a:r>
            <a:r>
              <a:rPr lang="tr-TR" sz="2200" b="1" dirty="0">
                <a:solidFill>
                  <a:schemeClr val="tx1"/>
                </a:solidFill>
                <a:effectLst/>
              </a:rPr>
              <a:t>VE ÖĞRENCİ </a:t>
            </a:r>
            <a:r>
              <a:rPr lang="tr-TR" sz="2200" b="1" dirty="0" smtClean="0">
                <a:solidFill>
                  <a:schemeClr val="tx1"/>
                </a:solidFill>
                <a:effectLst/>
              </a:rPr>
              <a:t>SAYILARI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942032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7315645"/>
              </p:ext>
            </p:extLst>
          </p:nvPr>
        </p:nvGraphicFramePr>
        <p:xfrm>
          <a:off x="0" y="571486"/>
          <a:ext cx="9144000" cy="6286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549"/>
                <a:gridCol w="1327775"/>
                <a:gridCol w="3072737"/>
                <a:gridCol w="2791939"/>
              </a:tblGrid>
              <a:tr h="807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</a:rPr>
                        <a:t>İLÇE ADI</a:t>
                      </a:r>
                      <a:endParaRPr lang="tr-T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</a:rPr>
                        <a:t>ÖĞRETMEN SAYILAR</a:t>
                      </a:r>
                      <a:endParaRPr lang="tr-T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</a:rPr>
                        <a:t>ANKET </a:t>
                      </a:r>
                      <a:r>
                        <a:rPr lang="tr-TR" sz="1600" dirty="0" smtClean="0">
                          <a:solidFill>
                            <a:schemeClr val="bg1"/>
                          </a:solidFill>
                          <a:effectLst/>
                        </a:rPr>
                        <a:t>UYGULANAN ÖĞRETMEN</a:t>
                      </a:r>
                      <a:endParaRPr lang="tr-T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</a:rPr>
                        <a:t>ANKET </a:t>
                      </a:r>
                      <a:r>
                        <a:rPr lang="tr-TR" sz="1600" dirty="0" smtClean="0">
                          <a:solidFill>
                            <a:schemeClr val="bg1"/>
                          </a:solidFill>
                          <a:effectLst/>
                        </a:rPr>
                        <a:t>UYGULANAN YÖNETİCİ</a:t>
                      </a:r>
                      <a:endParaRPr lang="tr-T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Bahçesaray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Başkale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571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Çaldıran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784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Çatak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246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Edremit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683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Erciş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597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Gevaş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166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Gürpınar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91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İpekyolu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1512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Muradiye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128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Özalp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393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Saray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262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Tuşba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1996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312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Toplam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7471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0034" y="-24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tr-TR" sz="2200" b="1" dirty="0" smtClean="0">
                <a:solidFill>
                  <a:schemeClr val="tx1"/>
                </a:solidFill>
                <a:effectLst/>
              </a:rPr>
              <a:t>ANKET UYGULANAN </a:t>
            </a:r>
            <a:r>
              <a:rPr lang="tr-TR" sz="2200" b="1" dirty="0">
                <a:solidFill>
                  <a:schemeClr val="tx1"/>
                </a:solidFill>
                <a:effectLst/>
              </a:rPr>
              <a:t>ÖĞRETMEN VE </a:t>
            </a:r>
            <a:r>
              <a:rPr lang="tr-TR" sz="2200" b="1" dirty="0" smtClean="0">
                <a:solidFill>
                  <a:schemeClr val="tx1"/>
                </a:solidFill>
                <a:effectLst/>
              </a:rPr>
              <a:t>YÖNETİCİLER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4996676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3214710" cy="4000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142984"/>
            <a:ext cx="5257154" cy="3407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2786050" y="214290"/>
            <a:ext cx="6072230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formal Roman" pitchFamily="66" charset="0"/>
                <a:ea typeface="+mn-ea"/>
                <a:cs typeface="+mn-cs"/>
              </a:rPr>
              <a:t>Anket Ön</a:t>
            </a:r>
            <a:r>
              <a:rPr kumimoji="0" lang="tr-TR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formal Roman" pitchFamily="66" charset="0"/>
                <a:ea typeface="+mn-ea"/>
                <a:cs typeface="+mn-cs"/>
              </a:rPr>
              <a:t> Uygulama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3857620" cy="2881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60100150"/>
              </p:ext>
            </p:extLst>
          </p:nvPr>
        </p:nvGraphicFramePr>
        <p:xfrm>
          <a:off x="142844" y="1017762"/>
          <a:ext cx="8858312" cy="591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210"/>
                <a:gridCol w="1660946"/>
                <a:gridCol w="2214578"/>
                <a:gridCol w="2214578"/>
              </a:tblGrid>
              <a:tr h="47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ADI </a:t>
                      </a: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SOYADI</a:t>
                      </a:r>
                      <a:endParaRPr lang="tr-T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İLÇE</a:t>
                      </a:r>
                      <a:endParaRPr lang="tr-T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TARİH/SAAT</a:t>
                      </a:r>
                      <a:endParaRPr lang="tr-T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12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KATILIMCILAR</a:t>
                      </a:r>
                      <a:endParaRPr lang="tr-TR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</a:tr>
              <a:tr h="100260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Doç. Dr. Hasan Basri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MEMDUHOĞLU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Hakan DURĞUN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Araş. Gör. Mehmet TURHAN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Memet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KIZILDENİZ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Sevgül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KAVAL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ÇATAK</a:t>
                      </a:r>
                      <a:endParaRPr lang="tr-T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25.03.2015 Çarşamba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07:30-17:00</a:t>
                      </a:r>
                      <a:endParaRPr lang="tr-T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 rowSpan="5"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tr-TR" sz="1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Şube Müdürü (</a:t>
                      </a: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Temel Eğitim ve Orta Öğretimden Sorumlu)</a:t>
                      </a:r>
                      <a:endParaRPr lang="tr-TR" sz="12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Okul Müdürü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Anadolu Lisesi-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Meslek Lisesi,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Ortaokul,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İmam Hatip Ortaokulu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Veli</a:t>
                      </a: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Öğretmen </a:t>
                      </a: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(1 Ortaokul-1 Lise)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Öğrenci </a:t>
                      </a: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(Öğrenci Meclis Başkanı)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Muhtar </a:t>
                      </a:r>
                      <a:endParaRPr lang="tr-TR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Paydaş Kurum Çalışanı </a:t>
                      </a:r>
                      <a:r>
                        <a:rPr lang="tr-TR" sz="1200" b="1" dirty="0" smtClean="0">
                          <a:latin typeface="Arial" pitchFamily="34" charset="0"/>
                          <a:cs typeface="Arial" pitchFamily="34" charset="0"/>
                        </a:rPr>
                        <a:t>(Eğitim İşlerinden Sorumlu)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Sendika Üyesi</a:t>
                      </a:r>
                      <a:endParaRPr lang="tr-TR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</a:tr>
              <a:tr h="111865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tr-T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Yrd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Dç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Ahmet YAYLA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Araş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Gör. </a:t>
                      </a: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Mecit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ASLAN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Burhan KIRICI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Tolga KAYA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BAŞKALE</a:t>
                      </a:r>
                      <a:endParaRPr lang="tr-T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25.03.2015 Çarşamba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07:30-17:00</a:t>
                      </a:r>
                      <a:endParaRPr lang="tr-T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</a:tr>
              <a:tr h="100260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tr-T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Yrd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Dç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Dr. Necdet TAŞKIN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Araş. Gör. İshak KOZİKOĞLU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Suat DENİZ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Necmi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AKIN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ERCİŞ</a:t>
                      </a:r>
                      <a:endParaRPr lang="tr-T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25.03.2015 Çarşamba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07:30-17:00</a:t>
                      </a:r>
                      <a:endParaRPr lang="tr-T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</a:tr>
              <a:tr h="100260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tr-T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Yrd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Dç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Dr. Ramazan SAK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Araş. Gör. Osman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TAT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Garip KIZILKAYA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ÖZALP</a:t>
                      </a:r>
                      <a:endParaRPr lang="tr-T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25.03.2015 Çarşamba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07:30-17:00</a:t>
                      </a:r>
                      <a:endParaRPr lang="tr-T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</a:tr>
              <a:tr h="118279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tr-T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Doç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Dr. Hasan Basri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MEMDUHOĞLU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Yrd. 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Dç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Dr Ahmet YAYLA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Yrd. </a:t>
                      </a: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Dç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Dr. Necdet TAŞKIN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Yrd. </a:t>
                      </a:r>
                      <a:r>
                        <a:rPr lang="tr-TR" sz="12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Dç</a:t>
                      </a: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Dr. Ramazan 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  ARGE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838" marR="388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İPEKYOLU</a:t>
                      </a:r>
                      <a:endParaRPr lang="tr-T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30.03.2015 Pazartesi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07:30-17:00</a:t>
                      </a:r>
                      <a:endParaRPr lang="tr-T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</a:tr>
            </a:tbl>
          </a:graphicData>
        </a:graphic>
      </p:graphicFrame>
      <p:sp>
        <p:nvSpPr>
          <p:cNvPr id="3" name="İçerik Yer Tutucusu 4"/>
          <p:cNvSpPr txBox="1">
            <a:spLocks/>
          </p:cNvSpPr>
          <p:nvPr/>
        </p:nvSpPr>
        <p:spPr>
          <a:xfrm>
            <a:off x="714348" y="0"/>
            <a:ext cx="8286776" cy="7857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formal Roman" pitchFamily="66" charset="0"/>
                <a:ea typeface="+mn-ea"/>
                <a:cs typeface="+mn-cs"/>
              </a:rPr>
              <a:t>İlçe Odak Grup Görüşmeleri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9080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642910" y="428604"/>
            <a:ext cx="8358246" cy="20717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formal Roman" pitchFamily="66" charset="0"/>
                <a:ea typeface="+mn-ea"/>
                <a:cs typeface="+mn-cs"/>
              </a:rPr>
              <a:t>Başarılı İllere Çalışma Ziyareti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(2 il, 7 ilçe)</a:t>
            </a:r>
            <a:endParaRPr kumimoji="0" lang="tr-TR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sony\Desktop\2014 dfd\il gezileri\foto\144_0604\IMG_3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592"/>
            <a:ext cx="5929322" cy="313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3929058" y="0"/>
            <a:ext cx="3286148" cy="11430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formal Roman" pitchFamily="66" charset="0"/>
                <a:ea typeface="+mn-ea"/>
                <a:cs typeface="+mn-cs"/>
              </a:rPr>
              <a:t>Çalıştay</a:t>
            </a:r>
            <a:endParaRPr kumimoji="0" lang="tr-TR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85720" y="1357298"/>
            <a:ext cx="235745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5 Oturum:</a:t>
            </a:r>
          </a:p>
          <a:p>
            <a:endParaRPr lang="tr-TR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b="1" dirty="0" smtClean="0"/>
              <a:t> öğretmen,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b="1" dirty="0" smtClean="0"/>
              <a:t> öğrenci,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b="1" dirty="0" smtClean="0"/>
              <a:t> veli,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b="1" dirty="0" smtClean="0"/>
              <a:t> yönetici,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b="1" dirty="0" smtClean="0"/>
              <a:t> okul-çevre</a:t>
            </a:r>
            <a:endParaRPr lang="tr-TR" sz="24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2857488" y="1428736"/>
            <a:ext cx="6215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İki kaymakam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İki akademisyen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Üç ilçe milli eğitim müdürü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Bir maarif müfettişi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Üç okul yöneticisi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Üç öğretmen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İki öğrenci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İki ilçeden rehberlik ve araştırma merkezi temsilcisi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Bir eğitim sendikası temsilcisi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Bir sivil toplum kuruluşu temsilcisi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Kamu kurum temsilcileri </a:t>
            </a:r>
            <a:r>
              <a:rPr lang="tr-TR" sz="1600" dirty="0" smtClean="0"/>
              <a:t>(Ticaret ve Sanayi Odası, Aile ve Sosyal Politikalar,  Gençlik Hizmetleri ve Spor, İl Emniyet temsilcisi)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428860" y="1142984"/>
            <a:ext cx="6400816" cy="4429156"/>
          </a:xfrm>
        </p:spPr>
        <p:txBody>
          <a:bodyPr>
            <a:normAutofit/>
          </a:bodyPr>
          <a:lstStyle/>
          <a:p>
            <a:pPr marL="852678" indent="-742950" algn="r">
              <a:buNone/>
            </a:pPr>
            <a:endParaRPr lang="tr-TR" sz="3200" b="1" dirty="0" smtClean="0">
              <a:latin typeface="Informal Roman" pitchFamily="66" charset="0"/>
            </a:endParaRPr>
          </a:p>
          <a:p>
            <a:pPr marL="852678" indent="-742950" algn="r">
              <a:buNone/>
            </a:pPr>
            <a:endParaRPr lang="tr-TR" sz="3200" b="1" dirty="0" smtClean="0">
              <a:latin typeface="Informal Roman" pitchFamily="66" charset="0"/>
            </a:endParaRPr>
          </a:p>
          <a:p>
            <a:pPr marL="852678" indent="-742950" algn="r">
              <a:buNone/>
            </a:pPr>
            <a:r>
              <a:rPr lang="tr-TR" sz="4800" b="1" dirty="0" smtClean="0">
                <a:latin typeface="Informal Roman" pitchFamily="66" charset="0"/>
              </a:rPr>
              <a:t>Neden Akademik Başarı ?</a:t>
            </a:r>
            <a:endParaRPr lang="tr-TR" sz="4800" b="1" dirty="0">
              <a:latin typeface="Informal Roman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072206"/>
            <a:ext cx="2857520" cy="9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8346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1357258" y="1928802"/>
            <a:ext cx="7786742" cy="221457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formal Roman" pitchFamily="66" charset="0"/>
                <a:ea typeface="+mn-ea"/>
                <a:cs typeface="+mn-cs"/>
              </a:rPr>
              <a:t>3. Ulaşılan</a:t>
            </a:r>
            <a:r>
              <a:rPr kumimoji="0" lang="tr-TR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formal Roman" pitchFamily="66" charset="0"/>
                <a:ea typeface="+mn-ea"/>
                <a:cs typeface="+mn-cs"/>
              </a:rPr>
              <a:t> Sonuçlar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tr-TR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214282" y="71414"/>
            <a:ext cx="8858312" cy="61436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/>
            <a:r>
              <a:rPr lang="tr-TR" sz="2400" b="1" dirty="0" smtClean="0"/>
              <a:t>A. Öğrenci – Öğretmen – Yönetici Anketi</a:t>
            </a:r>
            <a:endParaRPr lang="tr-TR" b="1" dirty="0" smtClean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Aileler genelde çok çocuklu ve kalabalıktır.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Anne babaların eğitim düzeyi düşüktür. Annelerin yarıya yakını okuryazar değildir.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b="1" dirty="0" smtClean="0"/>
              <a:t>Sınıf mevcutları </a:t>
            </a:r>
            <a:r>
              <a:rPr lang="tr-TR" dirty="0" smtClean="0"/>
              <a:t>makul düzeydedir.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Öğrencilerin yarısı </a:t>
            </a:r>
            <a:r>
              <a:rPr lang="tr-TR" b="1" dirty="0" smtClean="0"/>
              <a:t>hiç kitap okumamaktadır.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b="1" dirty="0" smtClean="0"/>
              <a:t>Veliler okula pek gitmemektedir. </a:t>
            </a:r>
            <a:r>
              <a:rPr lang="tr-TR" dirty="0" smtClean="0"/>
              <a:t>Babalar annelerden daha az ilgilidir.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Anne babaların yarısı  </a:t>
            </a:r>
            <a:r>
              <a:rPr lang="tr-TR" b="1" dirty="0" smtClean="0"/>
              <a:t>evde çocuklarının çalışmasıyla </a:t>
            </a:r>
            <a:r>
              <a:rPr lang="tr-TR" dirty="0" smtClean="0"/>
              <a:t>hiç ilgilenmemektedir.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Lise öğrencilerinin beşte dördü, ortaokul öğrencilerinin üçte ikisi </a:t>
            </a:r>
            <a:r>
              <a:rPr lang="tr-TR" b="1" dirty="0" smtClean="0"/>
              <a:t>planlı ders çalışma </a:t>
            </a:r>
            <a:r>
              <a:rPr lang="tr-TR" dirty="0" smtClean="0"/>
              <a:t>alışkanlığına sahip değildir.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b="1" dirty="0" smtClean="0"/>
              <a:t> Öğrencilerin yarıdan çoğu etkili -verimli ders çalışma ilkelerini bilmemektedir. Ço</a:t>
            </a:r>
            <a:r>
              <a:rPr lang="tr-TR" dirty="0" smtClean="0"/>
              <a:t>k büyük kısmı bu ilkeleri uygulamamaktadır.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Öğrencilerin önemli bir kısmı günde 2-3 saat ders çalışmakta, </a:t>
            </a:r>
            <a:r>
              <a:rPr lang="tr-TR" b="1" dirty="0" smtClean="0"/>
              <a:t>2-3 saat TV </a:t>
            </a:r>
            <a:r>
              <a:rPr lang="tr-TR" dirty="0" smtClean="0"/>
              <a:t>izlemekte, 1 saat bilgisayar/ telefonda oyun oynamakta, sosyal medya kullanmakta, 1 saatten az dışarıda oyun oynamakta. Çok azı kitap okumakta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Öğrencilerin yüzde yetmişi </a:t>
            </a:r>
            <a:r>
              <a:rPr lang="tr-TR" b="1" dirty="0" smtClean="0"/>
              <a:t>rehberlik servisinden </a:t>
            </a:r>
            <a:r>
              <a:rPr lang="tr-TR" dirty="0" smtClean="0"/>
              <a:t>planlı, etkili ve verimli ders çalışma konusunda destek almamaktadır</a:t>
            </a: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214282" y="71414"/>
            <a:ext cx="8858312" cy="61436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/>
            <a:r>
              <a:rPr lang="tr-TR" sz="2400" b="1" dirty="0" smtClean="0"/>
              <a:t>A. Öğrenci – Öğretmen – Yönetici Anketi</a:t>
            </a:r>
          </a:p>
          <a:p>
            <a:pPr lvl="0"/>
            <a:endParaRPr lang="tr-TR" b="1" dirty="0" smtClean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1"/>
            </a:pPr>
            <a:r>
              <a:rPr lang="tr-TR" dirty="0" smtClean="0"/>
              <a:t>Öğrencilerin üçte biri girecekleri </a:t>
            </a:r>
            <a:r>
              <a:rPr lang="tr-TR" b="1" dirty="0" smtClean="0"/>
              <a:t>merkezi sınavlar hakkında bilgiye </a:t>
            </a:r>
            <a:r>
              <a:rPr lang="tr-TR" dirty="0" smtClean="0"/>
              <a:t>sahip değildir.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11"/>
            </a:pPr>
            <a:r>
              <a:rPr lang="tr-TR" dirty="0" smtClean="0"/>
              <a:t>Öğrencilerin önemli bir kısmı ihtiyaç duyduğu </a:t>
            </a:r>
            <a:r>
              <a:rPr lang="tr-TR" b="1" dirty="0" smtClean="0"/>
              <a:t>yardımcı kaynaklara (test kitabı, yaprak testler vb.) ulaşamamaktadır</a:t>
            </a:r>
            <a:r>
              <a:rPr lang="tr-TR" dirty="0" smtClean="0"/>
              <a:t>..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1"/>
            </a:pPr>
            <a:r>
              <a:rPr lang="tr-TR" dirty="0" smtClean="0"/>
              <a:t> Öğrencilerin </a:t>
            </a:r>
            <a:r>
              <a:rPr lang="tr-TR" b="1" dirty="0" smtClean="0"/>
              <a:t>kütüphane/çalışma salonu</a:t>
            </a:r>
            <a:r>
              <a:rPr lang="tr-TR" dirty="0" smtClean="0"/>
              <a:t>, fen laboratuarı yararlanma oranı çok düşüktür.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1"/>
            </a:pPr>
            <a:r>
              <a:rPr lang="tr-TR" dirty="0" smtClean="0"/>
              <a:t>Okullarda </a:t>
            </a:r>
            <a:r>
              <a:rPr lang="tr-TR" b="1" dirty="0" smtClean="0"/>
              <a:t>sosyal-kültürel faaliyetler </a:t>
            </a:r>
            <a:r>
              <a:rPr lang="tr-TR" dirty="0" smtClean="0"/>
              <a:t>(şiir/müzik dinletileri, bilgi yarışmaları, tiyatro film gösterileri, halk oyunları gösterileri, münazaralar) çok az ya da hiç yapılmamaktadır.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1"/>
            </a:pPr>
            <a:r>
              <a:rPr lang="tr-TR" dirty="0" smtClean="0"/>
              <a:t>Öğretmenler </a:t>
            </a:r>
            <a:r>
              <a:rPr lang="tr-TR" b="1" dirty="0" smtClean="0"/>
              <a:t>ev ziyaretleri </a:t>
            </a:r>
            <a:r>
              <a:rPr lang="tr-TR" dirty="0" smtClean="0"/>
              <a:t>pek yapılmamaktır.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1"/>
            </a:pPr>
            <a:r>
              <a:rPr lang="tr-TR" dirty="0" smtClean="0"/>
              <a:t>Aileler ödev, sınav sonuçları, devamsızlık gibi konularda pek bilgilendirilmemektedir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1"/>
            </a:pPr>
            <a:r>
              <a:rPr lang="tr-TR" dirty="0" smtClean="0"/>
              <a:t>Okullarda merkezi sınavlara yönelik yeterince </a:t>
            </a:r>
            <a:r>
              <a:rPr lang="tr-TR" b="1" dirty="0" smtClean="0"/>
              <a:t>deneme sınavları </a:t>
            </a:r>
            <a:r>
              <a:rPr lang="tr-TR" dirty="0" smtClean="0"/>
              <a:t>yapılmamaktadır. 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214282" y="71414"/>
            <a:ext cx="8858312" cy="61436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/>
            <a:r>
              <a:rPr lang="tr-TR" sz="2400" b="1" dirty="0" smtClean="0"/>
              <a:t>A. Öğrenci – Öğretmen – Yönetici Anketi</a:t>
            </a:r>
          </a:p>
          <a:p>
            <a:pPr lvl="0"/>
            <a:endParaRPr lang="tr-TR" b="1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 startAt="18"/>
            </a:pPr>
            <a:r>
              <a:rPr lang="tr-TR" dirty="0" smtClean="0"/>
              <a:t>İlde </a:t>
            </a:r>
            <a:r>
              <a:rPr lang="tr-TR" b="1" dirty="0" smtClean="0"/>
              <a:t>öğretmen sirkülasyonu fazladır</a:t>
            </a:r>
            <a:r>
              <a:rPr lang="tr-TR" dirty="0" smtClean="0"/>
              <a:t>. Öğretmenlerin yarısına yakını mesleğin ilk yılındadır. Deneyimli öğretmen sayısı azdır.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8"/>
            </a:pPr>
            <a:r>
              <a:rPr lang="tr-TR" dirty="0" smtClean="0"/>
              <a:t>Öğretmenlerin bulundukları </a:t>
            </a:r>
            <a:r>
              <a:rPr lang="tr-TR" b="1" dirty="0" smtClean="0"/>
              <a:t>okuldaki görev süreleri </a:t>
            </a:r>
            <a:r>
              <a:rPr lang="tr-TR" dirty="0" smtClean="0"/>
              <a:t>oldukça kısadır (14 ay).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8"/>
            </a:pPr>
            <a:r>
              <a:rPr lang="tr-TR" dirty="0" smtClean="0"/>
              <a:t>Öğretmenlerin akademik başarıyı arttırmaya yönelik çabaları </a:t>
            </a:r>
            <a:r>
              <a:rPr lang="tr-TR" b="1" dirty="0" smtClean="0"/>
              <a:t>desteklenmektedir</a:t>
            </a:r>
            <a:r>
              <a:rPr lang="tr-TR" dirty="0" smtClean="0"/>
              <a:t>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8"/>
            </a:pPr>
            <a:r>
              <a:rPr lang="tr-TR" dirty="0" smtClean="0"/>
              <a:t>Öğretmenler sınav sonuçlarını velilerle değerlendirmemektedir.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8"/>
            </a:pPr>
            <a:r>
              <a:rPr lang="tr-TR" dirty="0" smtClean="0"/>
              <a:t>Öğrencilerin çok büyük bir kısmı Türkçe okuma ve kendini ifade etme hususunda sorun yaşamaktadır (Öğretmenlere göre).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8"/>
            </a:pPr>
            <a:r>
              <a:rPr lang="tr-TR" dirty="0" smtClean="0"/>
              <a:t>Öğrencilerin merkezi sınavlarda başarılı olacaklarına ilişkin inançları düşük /çok düşüktür.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8"/>
            </a:pPr>
            <a:r>
              <a:rPr lang="tr-TR" dirty="0" smtClean="0"/>
              <a:t>Öğrenciler okuduklarını anlama güçlüğü çekmektedir.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8"/>
            </a:pPr>
            <a:endParaRPr lang="tr-TR" dirty="0" smtClean="0"/>
          </a:p>
          <a:p>
            <a:pPr marL="342900" lvl="0" indent="-342900">
              <a:buFont typeface="+mj-lt"/>
              <a:buAutoNum type="arabicPeriod" startAt="11"/>
            </a:pPr>
            <a:endParaRPr lang="tr-TR" dirty="0" smtClean="0"/>
          </a:p>
          <a:p>
            <a:pPr lvl="0"/>
            <a:endParaRPr lang="tr-TR" b="1" dirty="0" smtClean="0"/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214282" y="71414"/>
            <a:ext cx="8858312" cy="61436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lvl="0" indent="-457200"/>
            <a:r>
              <a:rPr lang="tr-TR" sz="2400" b="1" dirty="0" smtClean="0"/>
              <a:t>B. Fark Analizleri</a:t>
            </a:r>
          </a:p>
          <a:p>
            <a:pPr marL="342900" lvl="0" indent="-342900">
              <a:buFont typeface="+mj-lt"/>
              <a:buAutoNum type="arabicPeriod"/>
            </a:pPr>
            <a:endParaRPr lang="tr-TR" b="1" dirty="0" smtClean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b="1" dirty="0" smtClean="0"/>
              <a:t>Okul öncesi eğitim </a:t>
            </a:r>
            <a:r>
              <a:rPr lang="tr-TR" dirty="0" smtClean="0"/>
              <a:t>alan öğrencilerin akademik başarıları daha yüksektir.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Okul dışında </a:t>
            </a:r>
            <a:r>
              <a:rPr lang="tr-TR" b="1" dirty="0" smtClean="0"/>
              <a:t>ek eğitim </a:t>
            </a:r>
            <a:r>
              <a:rPr lang="tr-TR" dirty="0" smtClean="0"/>
              <a:t>(etüt, destekleyici kurs vb) alan öğrencilerin akademik başarıları daha yüksektir.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Rehberlik servisinden </a:t>
            </a:r>
            <a:r>
              <a:rPr lang="tr-TR" b="1" dirty="0" smtClean="0"/>
              <a:t>etkili ve verimli ders çalışma konusunda destek </a:t>
            </a:r>
            <a:r>
              <a:rPr lang="tr-TR" dirty="0" smtClean="0"/>
              <a:t>alan öğrencilerin akademik başarıları daha yüksektir.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b="1" dirty="0" smtClean="0"/>
              <a:t>Kitap okuyan </a:t>
            </a:r>
            <a:r>
              <a:rPr lang="tr-TR" dirty="0" smtClean="0"/>
              <a:t>öğrencilerin akademik başarıları daha yüksektir.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Yardımcı eğitim materyallerine (kaynak kitap, test vb.) ulaşabilen öğrenciler daha başarılıdır.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Merkezi </a:t>
            </a:r>
            <a:r>
              <a:rPr lang="tr-TR" b="1" dirty="0" smtClean="0"/>
              <a:t>sınavlar hakkında bilgiye </a:t>
            </a:r>
            <a:r>
              <a:rPr lang="tr-TR" dirty="0" smtClean="0"/>
              <a:t>sahibi olan öğrenciler diğerlerine göre daha başarılıdır.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Eğitimlerine ilişkin </a:t>
            </a:r>
            <a:r>
              <a:rPr lang="tr-TR" b="1" dirty="0" smtClean="0"/>
              <a:t>anne babalarından ilgi-destek </a:t>
            </a:r>
            <a:r>
              <a:rPr lang="tr-TR" dirty="0" smtClean="0"/>
              <a:t>gören öğrencilerin başarıları yükselmektedir.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Durumlarını görüşmek üzere </a:t>
            </a:r>
            <a:r>
              <a:rPr lang="tr-TR" b="1" dirty="0" smtClean="0"/>
              <a:t>anne babaları okula sık gelen </a:t>
            </a:r>
            <a:r>
              <a:rPr lang="tr-TR" dirty="0" smtClean="0"/>
              <a:t>öğrencilerin merkezi sınavlardaki ortalamaları yüksektir.</a:t>
            </a:r>
            <a:endParaRPr lang="tr-TR" b="1" dirty="0" smtClean="0"/>
          </a:p>
          <a:p>
            <a:pPr marL="452628" marR="0" lvl="0" indent="-34290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marL="452628" marR="0" lvl="0" indent="-34290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2628" marR="0" lvl="0" indent="-34290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  <a:p>
            <a:pPr marL="452628" marR="0" lvl="0" indent="-34290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214282" y="71414"/>
            <a:ext cx="8858312" cy="61436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lvl="0" indent="-457200"/>
            <a:r>
              <a:rPr lang="tr-TR" sz="2400" b="1" dirty="0" smtClean="0"/>
              <a:t>B. Fark Analizleri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endParaRPr lang="tr-TR" b="1" dirty="0" smtClean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r>
              <a:rPr lang="tr-TR" dirty="0" smtClean="0"/>
              <a:t>Etkili ve verimli ders </a:t>
            </a:r>
            <a:r>
              <a:rPr lang="tr-TR" b="1" dirty="0" smtClean="0"/>
              <a:t>çalışma ilkelerini bilen </a:t>
            </a:r>
            <a:r>
              <a:rPr lang="tr-TR" dirty="0" smtClean="0"/>
              <a:t>ve uygulayan öğrencilerin başarıları daha yüksektir.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r>
              <a:rPr lang="tr-TR" b="1" dirty="0" smtClean="0"/>
              <a:t>Sosyal-kültürel faaliyetlerde görev alan </a:t>
            </a:r>
            <a:r>
              <a:rPr lang="tr-TR" dirty="0" smtClean="0"/>
              <a:t>öğrenciler merkezi sınavlarda daha başarılıdır.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r>
              <a:rPr lang="tr-TR" dirty="0" smtClean="0"/>
              <a:t>Okul yöneticileri /öğretmenler tarafından </a:t>
            </a:r>
            <a:r>
              <a:rPr lang="tr-TR" b="1" dirty="0" smtClean="0"/>
              <a:t>ev ziyareti yapılan öğrenciler </a:t>
            </a:r>
            <a:r>
              <a:rPr lang="tr-TR" dirty="0" smtClean="0"/>
              <a:t>daha başarılıdır.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r>
              <a:rPr lang="tr-TR" dirty="0" smtClean="0"/>
              <a:t>Ödev, sınav sonuçları ve devamsızlık gibi bilgileri, </a:t>
            </a:r>
            <a:r>
              <a:rPr lang="tr-TR" b="1" dirty="0" smtClean="0"/>
              <a:t>okul tarafından aileleri ile paylaşılan öğrenciler</a:t>
            </a:r>
            <a:r>
              <a:rPr lang="tr-TR" dirty="0" smtClean="0"/>
              <a:t> merkezi sınavlarda daha başarılı olmaktadır.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r>
              <a:rPr lang="tr-TR" dirty="0" smtClean="0"/>
              <a:t>Okullarında merkezi sınavlara yönelik </a:t>
            </a:r>
            <a:r>
              <a:rPr lang="tr-TR" b="1" dirty="0" smtClean="0"/>
              <a:t>deneme sınavı yapılan öğrenciler </a:t>
            </a:r>
            <a:r>
              <a:rPr lang="tr-TR" dirty="0" smtClean="0"/>
              <a:t>merkezi sınavlarda daha başarılı olmaktadır.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endParaRPr lang="tr-TR" dirty="0" smtClean="0"/>
          </a:p>
          <a:p>
            <a:pPr marL="342900" lvl="0" indent="-342900">
              <a:spcBef>
                <a:spcPts val="600"/>
              </a:spcBef>
            </a:pPr>
            <a:r>
              <a:rPr lang="tr-TR" sz="2400" b="1" dirty="0" smtClean="0"/>
              <a:t>C. Nitel Sonuçlar (Odak Grup Görüşmeleri – </a:t>
            </a:r>
            <a:r>
              <a:rPr lang="tr-TR" sz="2400" b="1" dirty="0" err="1" smtClean="0"/>
              <a:t>Çalıştay</a:t>
            </a:r>
            <a:r>
              <a:rPr lang="tr-TR" sz="2400" b="1" dirty="0" smtClean="0"/>
              <a:t>)</a:t>
            </a:r>
          </a:p>
          <a:p>
            <a:pPr marL="342900" lvl="0" indent="-342900">
              <a:spcBef>
                <a:spcPts val="600"/>
              </a:spcBef>
            </a:pPr>
            <a:r>
              <a:rPr lang="tr-TR" sz="2000" dirty="0" smtClean="0"/>
              <a:t>   Benzer sonuçlar</a:t>
            </a:r>
          </a:p>
          <a:p>
            <a:pPr marL="342900" lvl="0" indent="-342900">
              <a:buFont typeface="+mj-lt"/>
              <a:buAutoNum type="arabicPeriod" startAt="9"/>
            </a:pPr>
            <a:endParaRPr lang="tr-TR" dirty="0" smtClean="0"/>
          </a:p>
          <a:p>
            <a:pPr marL="342900" lvl="0" indent="-342900">
              <a:buFont typeface="+mj-lt"/>
              <a:buAutoNum type="arabicPeriod" startAt="9"/>
            </a:pPr>
            <a:endParaRPr lang="tr-TR" b="1" dirty="0" smtClean="0"/>
          </a:p>
          <a:p>
            <a:pPr marL="452628" marR="0" lvl="0" indent="-34290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9"/>
              <a:tabLst/>
              <a:defRPr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marL="452628" marR="0" lvl="0" indent="-34290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9"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2628" marR="0" lvl="0" indent="-34290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9"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  <a:p>
            <a:pPr marL="452628" marR="0" lvl="0" indent="-34290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9"/>
              <a:tabLst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143108" y="1928802"/>
            <a:ext cx="6400816" cy="130473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tr-TR" sz="5400" b="1" dirty="0" smtClean="0">
                <a:latin typeface="Informal Roman" pitchFamily="66" charset="0"/>
              </a:rPr>
              <a:t>4. Eylem Planı</a:t>
            </a:r>
            <a:endParaRPr lang="tr-TR" sz="5400" b="1" dirty="0">
              <a:latin typeface="Informal Roman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072206"/>
            <a:ext cx="2857520" cy="9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8346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158" y="500042"/>
            <a:ext cx="8429684" cy="244773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r-TR" sz="2000" b="1" dirty="0" smtClean="0"/>
              <a:t>İlkeler</a:t>
            </a:r>
          </a:p>
          <a:p>
            <a:pPr lvl="0"/>
            <a:r>
              <a:rPr lang="tr-TR" sz="1800" dirty="0" smtClean="0"/>
              <a:t>Yerel ölçekte alınabilecek somut ve uygulanabilir önlemler ve uygulamalar dikkate alınmıştır. </a:t>
            </a:r>
          </a:p>
          <a:p>
            <a:pPr lvl="0">
              <a:buNone/>
            </a:pPr>
            <a:r>
              <a:rPr lang="tr-TR" sz="1800" dirty="0" smtClean="0"/>
              <a:t> </a:t>
            </a:r>
          </a:p>
          <a:p>
            <a:pPr lvl="0"/>
            <a:r>
              <a:rPr lang="tr-TR" sz="1800" dirty="0" smtClean="0"/>
              <a:t>İl Akademik Başarı Yükseltme Komisyonunun kurulması </a:t>
            </a:r>
          </a:p>
          <a:p>
            <a:pPr>
              <a:buNone/>
            </a:pPr>
            <a:r>
              <a:rPr lang="tr-TR" sz="1800" dirty="0" smtClean="0"/>
              <a:t>    Planda öngörülen uygulamaları koordine etme,  eylem planını </a:t>
            </a:r>
            <a:r>
              <a:rPr lang="tr-TR" sz="1800" dirty="0" err="1" smtClean="0"/>
              <a:t>takvimlendirme</a:t>
            </a:r>
            <a:r>
              <a:rPr lang="tr-TR" sz="1800" dirty="0" smtClean="0"/>
              <a:t>; formları-çizelgeleri oluşturma, performans-başarı göstergelerini belirleme; izleme ve değerlendirme. </a:t>
            </a:r>
          </a:p>
          <a:p>
            <a:pPr lvl="0"/>
            <a:r>
              <a:rPr lang="tr-TR" sz="1800" dirty="0" smtClean="0"/>
              <a:t>Vali Yardımcısı (başkan), </a:t>
            </a:r>
          </a:p>
          <a:p>
            <a:pPr lvl="0"/>
            <a:r>
              <a:rPr lang="tr-TR" sz="1800" dirty="0" smtClean="0"/>
              <a:t>İl ve İlçe Milli Eğitim Müdürleri</a:t>
            </a:r>
          </a:p>
          <a:p>
            <a:pPr lvl="0"/>
            <a:r>
              <a:rPr lang="tr-TR" sz="1800" dirty="0" smtClean="0"/>
              <a:t>Üniversite Temsilcileri</a:t>
            </a:r>
          </a:p>
          <a:p>
            <a:pPr lvl="0"/>
            <a:r>
              <a:rPr lang="tr-TR" sz="1800" dirty="0" smtClean="0"/>
              <a:t>İl Maarif Müfettişleri Temsilcileri</a:t>
            </a:r>
          </a:p>
          <a:p>
            <a:pPr lvl="0"/>
            <a:r>
              <a:rPr lang="tr-TR" sz="1800" dirty="0" smtClean="0"/>
              <a:t>İl Milli Eğitim Ar-</a:t>
            </a:r>
            <a:r>
              <a:rPr lang="tr-TR" sz="1800" dirty="0" err="1" smtClean="0"/>
              <a:t>Ge</a:t>
            </a:r>
            <a:r>
              <a:rPr lang="tr-TR" sz="1800" dirty="0" smtClean="0"/>
              <a:t> Temsilcileri</a:t>
            </a:r>
          </a:p>
          <a:p>
            <a:pPr>
              <a:buNone/>
            </a:pPr>
            <a:endParaRPr lang="tr-TR" sz="1800" dirty="0" smtClean="0"/>
          </a:p>
          <a:p>
            <a:pPr lvl="0"/>
            <a:r>
              <a:rPr lang="tr-TR" sz="1800" dirty="0" smtClean="0"/>
              <a:t>Ölçme ve Değerlendirme biriminin oluşturulması ve aktif olarak hizmet sunması. </a:t>
            </a:r>
          </a:p>
          <a:p>
            <a:pPr lvl="0"/>
            <a:r>
              <a:rPr lang="tr-TR" sz="1800" dirty="0" smtClean="0"/>
              <a:t>Eylem planının başarıya ulaşması için, özellikle kaymakamların ilgi ve desteği önemlidir</a:t>
            </a:r>
            <a:endParaRPr lang="tr-TR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072206"/>
            <a:ext cx="2857520" cy="9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8346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158" y="500042"/>
            <a:ext cx="8429684" cy="244773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r-TR" sz="2000" b="1" dirty="0" smtClean="0"/>
              <a:t>İlkeler</a:t>
            </a:r>
          </a:p>
          <a:p>
            <a:pPr lvl="0"/>
            <a:r>
              <a:rPr lang="tr-TR" sz="1800" dirty="0" smtClean="0"/>
              <a:t>Yerel ölçekte alınabilecek somut ve uygulanabilir önlemler ve uygulamalar dikkate alınmıştır. </a:t>
            </a:r>
          </a:p>
          <a:p>
            <a:pPr lvl="0">
              <a:buNone/>
            </a:pPr>
            <a:r>
              <a:rPr lang="tr-TR" sz="1800" dirty="0" smtClean="0"/>
              <a:t> </a:t>
            </a:r>
          </a:p>
          <a:p>
            <a:pPr lvl="0"/>
            <a:r>
              <a:rPr lang="tr-TR" sz="1800" dirty="0" smtClean="0"/>
              <a:t>İl Akademik Başarı Yükseltme Komisyonunun kurulması </a:t>
            </a:r>
          </a:p>
          <a:p>
            <a:pPr>
              <a:buNone/>
            </a:pPr>
            <a:r>
              <a:rPr lang="tr-TR" sz="1800" dirty="0" smtClean="0"/>
              <a:t>    Planda öngörülen uygulamaları koordine etme,  eylem planını </a:t>
            </a:r>
            <a:r>
              <a:rPr lang="tr-TR" sz="1800" dirty="0" err="1" smtClean="0"/>
              <a:t>takvimlendirme</a:t>
            </a:r>
            <a:r>
              <a:rPr lang="tr-TR" sz="1800" dirty="0" smtClean="0"/>
              <a:t>; formları-çizelgeleri oluşturma, performans-başarı göstergelerini belirleme; izleme ve değerlendirme. </a:t>
            </a:r>
          </a:p>
          <a:p>
            <a:pPr lvl="0"/>
            <a:r>
              <a:rPr lang="tr-TR" sz="1800" dirty="0" smtClean="0"/>
              <a:t>Vali Yardımcısı (başkan), </a:t>
            </a:r>
          </a:p>
          <a:p>
            <a:pPr lvl="0"/>
            <a:r>
              <a:rPr lang="tr-TR" sz="1800" dirty="0" smtClean="0"/>
              <a:t>İl ve İlçe Milli Eğitim Müdürleri</a:t>
            </a:r>
          </a:p>
          <a:p>
            <a:pPr lvl="0"/>
            <a:r>
              <a:rPr lang="tr-TR" sz="1800" dirty="0" smtClean="0"/>
              <a:t>Üniversite Temsilcileri</a:t>
            </a:r>
          </a:p>
          <a:p>
            <a:pPr lvl="0"/>
            <a:r>
              <a:rPr lang="tr-TR" sz="1800" dirty="0" smtClean="0"/>
              <a:t>İl Maarif Müfettişleri Temsilcileri</a:t>
            </a:r>
          </a:p>
          <a:p>
            <a:pPr lvl="0"/>
            <a:r>
              <a:rPr lang="tr-TR" sz="1800" dirty="0" smtClean="0"/>
              <a:t>İl Milli Eğitim Ar-</a:t>
            </a:r>
            <a:r>
              <a:rPr lang="tr-TR" sz="1800" dirty="0" err="1" smtClean="0"/>
              <a:t>Ge</a:t>
            </a:r>
            <a:r>
              <a:rPr lang="tr-TR" sz="1800" dirty="0" smtClean="0"/>
              <a:t> Temsilcileri</a:t>
            </a:r>
          </a:p>
          <a:p>
            <a:pPr>
              <a:buNone/>
            </a:pPr>
            <a:endParaRPr lang="tr-TR" sz="1800" dirty="0" smtClean="0"/>
          </a:p>
          <a:p>
            <a:pPr lvl="0"/>
            <a:r>
              <a:rPr lang="tr-TR" sz="1800" dirty="0" smtClean="0"/>
              <a:t>Ölçme ve Değerlendirme biriminin oluşturulması ve aktif olarak hizmet sunması. </a:t>
            </a:r>
          </a:p>
          <a:p>
            <a:pPr lvl="0"/>
            <a:r>
              <a:rPr lang="tr-TR" sz="1800" dirty="0" smtClean="0"/>
              <a:t>Eylem planının başarıya ulaşması için, özellikle kaymakamların ilgi ve desteği önemlidir</a:t>
            </a:r>
            <a:endParaRPr lang="tr-TR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072206"/>
            <a:ext cx="2857520" cy="9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8346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4243"/>
            <a:ext cx="2714644" cy="7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2643174" y="285728"/>
            <a:ext cx="6286544" cy="64293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formal Roman" pitchFamily="66" charset="0"/>
                <a:ea typeface="+mn-ea"/>
                <a:cs typeface="+mn-cs"/>
              </a:rPr>
              <a:t>Sonuç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Temel yaklaşım: mikro -yerel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tr-T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Sorun odaklı anlayış yerine, iyi örneklerin paylaşılması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“Her</a:t>
            </a:r>
            <a:r>
              <a:rPr kumimoji="0" lang="tr-TR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öğrenci (okul /ilçe), kendisiyle yarışacak”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2000" baseline="0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tr-TR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Destek ve kararlılık önemli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20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tr-T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Bölerek tematik çalışmalar</a:t>
            </a:r>
            <a:endParaRPr kumimoji="0" lang="tr-TR" sz="6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formal Roman" pitchFamily="66" charset="0"/>
              <a:ea typeface="+mn-ea"/>
              <a:cs typeface="+mn-cs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3429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sz="4800" b="1" dirty="0" smtClean="0">
              <a:latin typeface="Informal Roman" pitchFamily="66" charset="0"/>
            </a:endParaRPr>
          </a:p>
          <a:p>
            <a:pPr>
              <a:buNone/>
            </a:pPr>
            <a:r>
              <a:rPr lang="tr-TR" sz="4800" b="1" dirty="0" smtClean="0">
                <a:latin typeface="Informal Roman" pitchFamily="66" charset="0"/>
              </a:rPr>
              <a:t>1. Çalışma neden yapıldı?</a:t>
            </a:r>
          </a:p>
          <a:p>
            <a:pPr>
              <a:buNone/>
            </a:pPr>
            <a:r>
              <a:rPr lang="tr-TR" sz="4800" b="1" dirty="0" smtClean="0">
                <a:latin typeface="Informal Roman" pitchFamily="66" charset="0"/>
              </a:rPr>
              <a:t>2. Neler yapıldı?</a:t>
            </a:r>
          </a:p>
          <a:p>
            <a:pPr>
              <a:buNone/>
            </a:pPr>
            <a:r>
              <a:rPr lang="tr-TR" sz="4800" b="1" dirty="0" smtClean="0">
                <a:latin typeface="Informal Roman" pitchFamily="66" charset="0"/>
              </a:rPr>
              <a:t>3. Hangi sonuçlara ulaşıldı?</a:t>
            </a:r>
          </a:p>
          <a:p>
            <a:pPr>
              <a:buNone/>
            </a:pPr>
            <a:r>
              <a:rPr lang="tr-TR" sz="4800" b="1" dirty="0" smtClean="0">
                <a:latin typeface="Informal Roman" pitchFamily="66" charset="0"/>
              </a:rPr>
              <a:t>4. Eylem planı</a:t>
            </a:r>
          </a:p>
          <a:p>
            <a:pPr algn="r">
              <a:buNone/>
            </a:pPr>
            <a:endParaRPr lang="tr-TR" sz="4400" b="1" dirty="0">
              <a:latin typeface="Informal Roman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072206"/>
            <a:ext cx="2857520" cy="9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8346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500298" y="2714620"/>
            <a:ext cx="6400816" cy="2071702"/>
          </a:xfrm>
        </p:spPr>
        <p:txBody>
          <a:bodyPr>
            <a:normAutofit/>
          </a:bodyPr>
          <a:lstStyle/>
          <a:p>
            <a:pPr marL="852678" indent="-742950" algn="r">
              <a:buNone/>
            </a:pPr>
            <a:r>
              <a:rPr lang="tr-TR" sz="4400" b="1" dirty="0" smtClean="0">
                <a:latin typeface="Informal Roman" pitchFamily="66" charset="0"/>
              </a:rPr>
              <a:t>1. Çalışma Neden Yapıldı ?</a:t>
            </a:r>
          </a:p>
          <a:p>
            <a:pPr marL="852678" indent="-742950" algn="r">
              <a:buNone/>
            </a:pPr>
            <a:endParaRPr lang="tr-TR" sz="3200" b="1" dirty="0" smtClean="0">
              <a:latin typeface="Informal Roman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072206"/>
            <a:ext cx="2857520" cy="9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8346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688" y="500042"/>
            <a:ext cx="83582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LYS'ye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Giren ve Yerleşen Aday Sayısı (</a:t>
            </a:r>
            <a:r>
              <a:rPr lang="tr-TR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2014)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357298"/>
          <a:ext cx="8858312" cy="4286280"/>
        </p:xfrm>
        <a:graphic>
          <a:graphicData uri="http://schemas.openxmlformats.org/drawingml/2006/table">
            <a:tbl>
              <a:tblPr/>
              <a:tblGrid>
                <a:gridCol w="1357322"/>
                <a:gridCol w="3643338"/>
                <a:gridCol w="3857652"/>
              </a:tblGrid>
              <a:tr h="857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tr-TR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Sınava Giren </a:t>
                      </a: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Aday Sayısı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b="1" dirty="0">
                          <a:latin typeface="Arial"/>
                          <a:ea typeface="Calibri"/>
                          <a:cs typeface="Times New Roman"/>
                        </a:rPr>
                        <a:t>Üniversiteye Yerleşen </a:t>
                      </a: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Aday Sayısı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Van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7.804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929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Türkiye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761.765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199.482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Oran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% 1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% 0,5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dirty="0">
                          <a:latin typeface="Arial"/>
                          <a:ea typeface="Calibri"/>
                          <a:cs typeface="Times New Roman"/>
                        </a:rPr>
                        <a:t>Sonuç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b="1" i="1" dirty="0">
                          <a:latin typeface="Arial"/>
                          <a:ea typeface="Calibri"/>
                          <a:cs typeface="Times New Roman"/>
                        </a:rPr>
                        <a:t>her 100 öğrenciden biri </a:t>
                      </a:r>
                      <a:r>
                        <a:rPr lang="tr-TR" sz="2000" b="1" i="1" dirty="0" smtClean="0">
                          <a:latin typeface="Arial"/>
                          <a:ea typeface="Calibri"/>
                          <a:cs typeface="Times New Roman"/>
                        </a:rPr>
                        <a:t>Van'dan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2000" b="1" i="1" dirty="0">
                          <a:latin typeface="Arial"/>
                          <a:ea typeface="Calibri"/>
                          <a:cs typeface="Times New Roman"/>
                        </a:rPr>
                        <a:t>her 200 öğrenciden biri </a:t>
                      </a:r>
                      <a:r>
                        <a:rPr lang="tr-TR" sz="2000" b="1" i="1" dirty="0" smtClean="0">
                          <a:latin typeface="Arial"/>
                          <a:ea typeface="Calibri"/>
                          <a:cs typeface="Times New Roman"/>
                        </a:rPr>
                        <a:t>Van'dan</a:t>
                      </a:r>
                      <a:endParaRPr lang="tr-T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7347832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5774645"/>
              </p:ext>
            </p:extLst>
          </p:nvPr>
        </p:nvGraphicFramePr>
        <p:xfrm>
          <a:off x="-2" y="1"/>
          <a:ext cx="9144001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647"/>
                <a:gridCol w="1676945"/>
                <a:gridCol w="1551175"/>
                <a:gridCol w="1481301"/>
                <a:gridCol w="1621047"/>
                <a:gridCol w="1652886"/>
              </a:tblGrid>
              <a:tr h="94328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 smtClean="0">
                          <a:effectLst/>
                        </a:rPr>
                        <a:t>YGS </a:t>
                      </a:r>
                      <a:r>
                        <a:rPr lang="tr-TR" sz="1800" b="1" u="none" strike="noStrike" dirty="0">
                          <a:effectLst/>
                        </a:rPr>
                        <a:t>TÜRLER </a:t>
                      </a:r>
                      <a:r>
                        <a:rPr lang="tr-TR" sz="1800" b="1" u="none" strike="noStrike" dirty="0" smtClean="0">
                          <a:effectLst/>
                        </a:rPr>
                        <a:t>BAZINDA KARŞILAŞTIRMA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15135">
                <a:tc gridSpan="2">
                  <a:txBody>
                    <a:bodyPr/>
                    <a:lstStyle/>
                    <a:p>
                      <a:pPr algn="ctr" fontAlgn="b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TEMEL MATEMATİK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 BİLİMLERİ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TÜRKÇE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SOSYAL BİLİMLER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1044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Türkiye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9,81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5,97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20,93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13,06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446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Van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4,87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2,55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15,26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10,81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44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Türkiye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9,96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5,90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19,16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12,95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81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Van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5,22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2,72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14,19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10,74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46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Toplam 160 Soru  (Belirtilen </a:t>
                      </a:r>
                      <a:r>
                        <a:rPr lang="tr-TR" sz="16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Derslelrden</a:t>
                      </a:r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40'ar Soru)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20695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Tablo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1818219"/>
              </p:ext>
            </p:extLst>
          </p:nvPr>
        </p:nvGraphicFramePr>
        <p:xfrm>
          <a:off x="0" y="-4"/>
          <a:ext cx="9144001" cy="689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034"/>
                <a:gridCol w="1375995"/>
                <a:gridCol w="552831"/>
                <a:gridCol w="1756127"/>
                <a:gridCol w="458451"/>
                <a:gridCol w="2375271"/>
                <a:gridCol w="410811"/>
                <a:gridCol w="1714481"/>
              </a:tblGrid>
              <a:tr h="30064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YGS İLLER SIRALAMASI (2013 / 2014)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32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r>
                        <a:rPr lang="tr-TR" sz="1400" b="1" u="none" strike="noStrike" dirty="0" smtClean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İl Adı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r>
                        <a:rPr lang="tr-TR" sz="1400" b="1" u="none" strike="noStrike" dirty="0" smtClean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İl Adı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r>
                        <a:rPr lang="tr-TR" sz="1400" b="1" u="none" strike="noStrike" dirty="0" smtClean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İl Adı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Sıra </a:t>
                      </a:r>
                      <a:r>
                        <a:rPr lang="tr-TR" sz="1400" b="1" u="none" strike="noStrike" smtClean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İl Adı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ANKARA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22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KİLİS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43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TOKAT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GAZİANTEP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KARABUK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23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ERZURUM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44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ÇORUM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65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DÜZCE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DENİZLİ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24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EDİRNE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45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ERZİNCAN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66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BİTLİS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AYDIN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25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KIRKLARELİ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46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ZONGULDAK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67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BATMAN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İSPARTA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26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İSTANBUL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47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MANISA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68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SİİRT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KIRŞEHİR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27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KÜTAHYA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48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SİVAS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69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ADIYAMAN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3056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7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ESKİŞEHİR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28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MERSİN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49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OSMANİYE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70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IĞDIR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8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ANTALYA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29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AKSARAY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50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BARTIN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71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KARS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9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BURDUR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30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TUNCELİ 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51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GÜMÜŞHANE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72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BİNGÖL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30916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10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KARAMAN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31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BİLECİK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 smtClean="0">
                          <a:effectLst/>
                        </a:rPr>
                        <a:t>AFYON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73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DİYARBAKIR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11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AYSERİ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32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TEKİRDAĞ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BOLU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74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AĞRI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NİĞDE 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SİNOP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SAKARYA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75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MUŞ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YALOVA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ELAZIĞ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55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AMASYA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76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ŞANLIURFA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3332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BURSA 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35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KASTAMONU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56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GİRESUN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VAN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15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BALIKESİR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36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SAMSUN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57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ÇANKIRI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78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MARDIN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16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İZMİR 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37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MUĞLA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58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ORDU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79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ARDAHAN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17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UŞAK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38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TRABZON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59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 smtClean="0">
                          <a:effectLst/>
                        </a:rPr>
                        <a:t>K.MARAŞ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80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ŞIRNAK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3756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18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KIRKLARELİ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39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ÇANAKKALE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60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ADANA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81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HAKKARİ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19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KONYA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40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HATAY 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61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ARTVİN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 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20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BAYBURT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41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MALATYA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YOZGAT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 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  <a:tr h="2723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21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NEVŞEHİR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42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KOCAELİ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RİZE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>
                          <a:effectLst/>
                        </a:rPr>
                        <a:t> 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5" marR="5315" marT="7087" marB="0" anchor="ctr">
                    <a:gradFill>
                      <a:gsLst>
                        <a:gs pos="7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612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77934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714356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TEOG   (2014/2015 1. DÖNEM )   </a:t>
            </a:r>
            <a:r>
              <a:rPr lang="tr-TR" sz="20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(100 ÜZERİNDEN)</a:t>
            </a:r>
            <a:endParaRPr lang="tr-TR" b="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" y="785792"/>
          <a:ext cx="9144000" cy="6807900"/>
        </p:xfrm>
        <a:graphic>
          <a:graphicData uri="http://schemas.openxmlformats.org/drawingml/2006/table">
            <a:tbl>
              <a:tblPr/>
              <a:tblGrid>
                <a:gridCol w="1788459"/>
                <a:gridCol w="974557"/>
                <a:gridCol w="1073641"/>
                <a:gridCol w="1228637"/>
                <a:gridCol w="973143"/>
                <a:gridCol w="987298"/>
                <a:gridCol w="1044624"/>
                <a:gridCol w="1073641"/>
              </a:tblGrid>
              <a:tr h="640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0" dirty="0" smtClean="0">
                          <a:latin typeface="Calibri"/>
                          <a:ea typeface="Calibri"/>
                          <a:cs typeface="Times New Roman"/>
                        </a:rPr>
                        <a:t>DİN </a:t>
                      </a: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KÜLTÜRÜ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0" dirty="0" smtClean="0">
                          <a:latin typeface="Calibri"/>
                          <a:ea typeface="Calibri"/>
                          <a:cs typeface="Times New Roman"/>
                        </a:rPr>
                        <a:t>FEN </a:t>
                      </a: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VE TEKNOLOJİ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0" dirty="0" smtClean="0">
                          <a:latin typeface="Calibri"/>
                          <a:ea typeface="Calibri"/>
                          <a:cs typeface="Times New Roman"/>
                        </a:rPr>
                        <a:t>MATEMATİK </a:t>
                      </a:r>
                      <a:endParaRPr lang="tr-T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0" dirty="0" smtClean="0">
                          <a:latin typeface="Calibri"/>
                          <a:ea typeface="Calibri"/>
                          <a:cs typeface="Times New Roman"/>
                        </a:rPr>
                        <a:t>İNKILAP </a:t>
                      </a: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TARİHİ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dirty="0" smtClean="0">
                          <a:latin typeface="Calibri"/>
                          <a:ea typeface="Calibri"/>
                          <a:cs typeface="Times New Roman"/>
                        </a:rPr>
                        <a:t>TÜRKÇE </a:t>
                      </a: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0" dirty="0" smtClean="0">
                          <a:latin typeface="Calibri"/>
                          <a:ea typeface="Calibri"/>
                          <a:cs typeface="Times New Roman"/>
                        </a:rPr>
                        <a:t>İNGİLİZCE </a:t>
                      </a:r>
                      <a:endParaRPr lang="tr-T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dirty="0" smtClean="0">
                          <a:latin typeface="Calibri"/>
                          <a:ea typeface="Calibri"/>
                          <a:cs typeface="Times New Roman"/>
                        </a:rPr>
                        <a:t>ORTALAMA</a:t>
                      </a:r>
                      <a:r>
                        <a:rPr lang="tr-TR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90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 smtClean="0">
                          <a:latin typeface="Calibri"/>
                          <a:ea typeface="Calibri"/>
                          <a:cs typeface="Times New Roman"/>
                        </a:rPr>
                        <a:t>  TÜRKİYE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79,85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55,65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38,53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55,95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>
                          <a:latin typeface="Calibri"/>
                          <a:ea typeface="Calibri"/>
                          <a:cs typeface="Times New Roman"/>
                        </a:rPr>
                        <a:t>60,19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>
                          <a:latin typeface="Calibri"/>
                          <a:ea typeface="Calibri"/>
                          <a:cs typeface="Times New Roman"/>
                        </a:rPr>
                        <a:t>46,90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1" dirty="0">
                          <a:latin typeface="Calibri"/>
                          <a:ea typeface="Calibri"/>
                          <a:cs typeface="Times New Roman"/>
                        </a:rPr>
                        <a:t>56,18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90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 smtClean="0">
                          <a:latin typeface="Calibri"/>
                          <a:ea typeface="Calibri"/>
                          <a:cs typeface="Times New Roman"/>
                        </a:rPr>
                        <a:t>  VAN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71,03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45,96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29,61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45,05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47,58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Calibri"/>
                          <a:ea typeface="Calibri"/>
                          <a:cs typeface="Times New Roman"/>
                        </a:rPr>
                        <a:t>37,81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800" b="1" dirty="0">
                          <a:latin typeface="Calibri"/>
                          <a:ea typeface="Calibri"/>
                          <a:cs typeface="Times New Roman"/>
                        </a:rPr>
                        <a:t>46,17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EDREMİT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74,84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49,27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33,28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48,73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52,11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41,23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49,91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İPEKYOLU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74,69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48,55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31,83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48,79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51,70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40,34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49,32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ERCİŞ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73,11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47,01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29,84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46,78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48,97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38,37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47,35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TUŞBA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72,45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46,45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30,18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46,06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49,20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38,28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47,10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GÜRPINAR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74,43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47,06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27,75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46,19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45,31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37,28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46,34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MURADİYE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71,12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45,98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28,69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43,62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46,47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37,67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45,59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ÖZALP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68,34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43,03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27,23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41,51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43,91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35,78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43,30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BAHÇESARAY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66,04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44,69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25,78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40,75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42,61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34,55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42,40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GEVAŞ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64,87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43,47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26,21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39,41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43,49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35,29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42,12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ÇATAK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64,37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41,05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25,26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39,11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40,41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33,30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40,58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SARAY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63,97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41,12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25,32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39,61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40,24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32,74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40,50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ÇALDIRAN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62,00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40,52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26,30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37,54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39,17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33,03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39,76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349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BAŞKALE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56,41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36,36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23,82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33,60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>
                          <a:latin typeface="Calibri"/>
                          <a:ea typeface="Calibri"/>
                          <a:cs typeface="Times New Roman"/>
                        </a:rPr>
                        <a:t>35,17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dirty="0">
                          <a:latin typeface="Calibri"/>
                          <a:ea typeface="Calibri"/>
                          <a:cs typeface="Times New Roman"/>
                        </a:rPr>
                        <a:t>29,78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600" b="0" dirty="0">
                          <a:latin typeface="Calibri"/>
                          <a:ea typeface="Calibri"/>
                          <a:cs typeface="Times New Roman"/>
                        </a:rPr>
                        <a:t>35,86 </a:t>
                      </a:r>
                    </a:p>
                  </a:txBody>
                  <a:tcPr marL="50957" marR="50957" marT="519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9088113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6143644"/>
            <a:ext cx="292895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857224" y="64291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Arial" pitchFamily="34" charset="0"/>
                <a:cs typeface="Arial" pitchFamily="34" charset="0"/>
              </a:rPr>
              <a:t>TEOG 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İLLER SIRALAMASI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000100" y="1857364"/>
            <a:ext cx="7286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 VAN</a:t>
            </a:r>
          </a:p>
          <a:p>
            <a:pPr algn="ctr"/>
            <a:endParaRPr lang="tr-TR" sz="4000" b="1" dirty="0" smtClean="0"/>
          </a:p>
          <a:p>
            <a:pPr algn="ctr"/>
            <a:r>
              <a:rPr lang="tr-TR" sz="4000" b="1" dirty="0" smtClean="0"/>
              <a:t>2014 :   79.</a:t>
            </a:r>
          </a:p>
          <a:p>
            <a:pPr algn="ctr"/>
            <a:endParaRPr lang="tr-TR" sz="4000" b="1" dirty="0" smtClean="0"/>
          </a:p>
          <a:p>
            <a:pPr algn="ctr"/>
            <a:r>
              <a:rPr lang="tr-TR" sz="4000" b="1" dirty="0" smtClean="0"/>
              <a:t>2015 :   74.</a:t>
            </a:r>
            <a:endParaRPr lang="tr-TR" sz="4000" b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1697</Words>
  <Application>Microsoft Office PowerPoint</Application>
  <PresentationFormat>Ekran Gösterisi (4:3)</PresentationFormat>
  <Paragraphs>875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Kalabalık</vt:lpstr>
      <vt:lpstr>Slayt 1</vt:lpstr>
      <vt:lpstr>Slayt 2</vt:lpstr>
      <vt:lpstr>Slayt 3</vt:lpstr>
      <vt:lpstr>Slayt 4</vt:lpstr>
      <vt:lpstr>Slayt 5</vt:lpstr>
      <vt:lpstr>Slayt 6</vt:lpstr>
      <vt:lpstr>Slayt 7</vt:lpstr>
      <vt:lpstr>TEOG   (2014/2015 1. DÖNEM )   (100 ÜZERİNDEN)</vt:lpstr>
      <vt:lpstr>Slayt 9</vt:lpstr>
      <vt:lpstr>Slayt 10</vt:lpstr>
      <vt:lpstr>Slayt 11</vt:lpstr>
      <vt:lpstr>Slayt 12</vt:lpstr>
      <vt:lpstr>Slayt 13</vt:lpstr>
      <vt:lpstr> 13 İLÇEDE ANKET UYGULANAN OKUL VE ÖĞRENCİ SAYILARI</vt:lpstr>
      <vt:lpstr>ANKET UYGULANAN ÖĞRETMEN VE YÖNETİCİLER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doğa</dc:creator>
  <cp:lastModifiedBy>Hasan</cp:lastModifiedBy>
  <cp:revision>202</cp:revision>
  <dcterms:created xsi:type="dcterms:W3CDTF">2015-03-12T04:21:04Z</dcterms:created>
  <dcterms:modified xsi:type="dcterms:W3CDTF">2015-11-18T09:22:51Z</dcterms:modified>
</cp:coreProperties>
</file>