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76" r:id="rId5"/>
    <p:sldId id="277" r:id="rId6"/>
    <p:sldId id="303" r:id="rId7"/>
    <p:sldId id="305" r:id="rId8"/>
    <p:sldId id="296" r:id="rId9"/>
    <p:sldId id="297" r:id="rId10"/>
    <p:sldId id="298" r:id="rId11"/>
    <p:sldId id="299" r:id="rId12"/>
    <p:sldId id="300" r:id="rId13"/>
    <p:sldId id="301" r:id="rId14"/>
    <p:sldId id="302" r:id="rId1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99FF"/>
    <a:srgbClr val="FF0000"/>
    <a:srgbClr val="008000"/>
    <a:srgbClr val="66FF66"/>
    <a:srgbClr val="0099FF"/>
    <a:srgbClr val="FFCC66"/>
    <a:srgbClr val="003366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68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C0F88-3C9C-42CE-9EF0-239CD791F8AD}" type="datetimeFigureOut">
              <a:rPr lang="tr-TR"/>
              <a:pPr>
                <a:defRPr/>
              </a:pPr>
              <a:t>17.2.2016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26D7F-33A6-4A0B-B271-82DAB9989B7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38F6D-50E5-4951-8457-A18E2B79E26B}" type="datetimeFigureOut">
              <a:rPr lang="tr-TR"/>
              <a:pPr>
                <a:defRPr/>
              </a:pPr>
              <a:t>17.2.2016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97CBA-BEA2-48A2-9025-005D345304C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14906-DE54-4D99-BE42-05A8A4068C03}" type="datetimeFigureOut">
              <a:rPr lang="tr-TR"/>
              <a:pPr>
                <a:defRPr/>
              </a:pPr>
              <a:t>17.2.2016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76F0A-ADD1-4243-A78A-F3CC7AA1F1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1526C-910B-4969-AB90-4F52D418A957}" type="datetimeFigureOut">
              <a:rPr lang="tr-TR"/>
              <a:pPr>
                <a:defRPr/>
              </a:pPr>
              <a:t>17.2.2016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E744D-F82B-4DA3-BA9D-205D95A9E48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10EE-A0D9-4EAB-B18C-B4839F782631}" type="datetimeFigureOut">
              <a:rPr lang="tr-TR"/>
              <a:pPr>
                <a:defRPr/>
              </a:pPr>
              <a:t>17.2.2016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F3185-C2E8-4EA4-822E-4BE1AEC10D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9E1E8-4855-41E7-B876-9EE3F4445FA0}" type="datetimeFigureOut">
              <a:rPr lang="tr-TR"/>
              <a:pPr>
                <a:defRPr/>
              </a:pPr>
              <a:t>17.2.2016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BE09F-97F2-43A4-B486-B052024C0F0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BB4C5-99CE-4ECB-8689-6352136C1755}" type="datetimeFigureOut">
              <a:rPr lang="tr-TR"/>
              <a:pPr>
                <a:defRPr/>
              </a:pPr>
              <a:t>17.2.2016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051A6-74C5-43A2-B55A-0D88F88C04A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CF874-D8F5-4323-97B8-7C4DCA05C1C6}" type="datetimeFigureOut">
              <a:rPr lang="tr-TR"/>
              <a:pPr>
                <a:defRPr/>
              </a:pPr>
              <a:t>17.2.2016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0EBE2-CC14-4415-A3A8-7A964EC5CE9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CD339-E3D0-4FDA-B4D9-E25A4AFAD865}" type="datetimeFigureOut">
              <a:rPr lang="tr-TR"/>
              <a:pPr>
                <a:defRPr/>
              </a:pPr>
              <a:t>17.2.2016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FB676-516C-4827-AC50-C248176BD4A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5CB16-8C1C-43F0-BA1F-ED4491995BD8}" type="datetimeFigureOut">
              <a:rPr lang="tr-TR"/>
              <a:pPr>
                <a:defRPr/>
              </a:pPr>
              <a:t>17.2.2016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6F8F4-5F8E-4818-9976-871C02F68F3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E7EB1-C42D-4C61-A9F4-5D2841986907}" type="datetimeFigureOut">
              <a:rPr lang="tr-TR"/>
              <a:pPr>
                <a:defRPr/>
              </a:pPr>
              <a:t>17.2.2016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01D7C-7321-4A7C-B500-22D0761AACC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1B5FD2-1398-4453-907F-568ABFF65B2C}" type="datetimeFigureOut">
              <a:rPr lang="tr-TR"/>
              <a:pPr>
                <a:defRPr/>
              </a:pPr>
              <a:t>17.2.2016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E74DCB-733B-4BA3-AA6A-CB1752E43CE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_al__ma_Sayfas_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650" y="1700213"/>
            <a:ext cx="7772400" cy="16129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35000"/>
              </a:lnSpc>
              <a:defRPr/>
            </a:pPr>
            <a:r>
              <a:rPr lang="tr-TR" altLang="en-US" sz="4000" b="1" smtClean="0"/>
              <a:t/>
            </a:r>
            <a:br>
              <a:rPr lang="tr-TR" altLang="en-US" sz="4000" b="1" smtClean="0"/>
            </a:br>
            <a:r>
              <a:rPr lang="tr-TR" altLang="en-US" sz="6600" b="1" smtClean="0"/>
              <a:t>ÖĞRETMENLİK MESLEĞİ</a:t>
            </a:r>
            <a:r>
              <a:rPr lang="tr-TR" altLang="en-US" sz="6600" smtClean="0"/>
              <a:t/>
            </a:r>
            <a:br>
              <a:rPr lang="tr-TR" altLang="en-US" sz="6600" smtClean="0"/>
            </a:br>
            <a:endParaRPr lang="tr-TR" altLang="en-US" sz="6600" smtClean="0"/>
          </a:p>
        </p:txBody>
      </p:sp>
      <p:sp>
        <p:nvSpPr>
          <p:cNvPr id="2051" name="2 Alt Başlık"/>
          <p:cNvSpPr>
            <a:spLocks noGrp="1"/>
          </p:cNvSpPr>
          <p:nvPr>
            <p:ph type="subTitle" idx="1"/>
          </p:nvPr>
        </p:nvSpPr>
        <p:spPr>
          <a:xfrm>
            <a:off x="1042988" y="5157788"/>
            <a:ext cx="7272337" cy="828675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tr-TR" altLang="en-US" sz="2000" smtClean="0">
                <a:solidFill>
                  <a:schemeClr val="accent2"/>
                </a:solidFill>
                <a:latin typeface="Arial" charset="0"/>
              </a:rPr>
              <a:t>Doç. Dr. Hasan Basri MEMDUHOĞLU</a:t>
            </a:r>
          </a:p>
          <a:p>
            <a:pPr eaLnBrk="1" hangingPunct="1">
              <a:spcAft>
                <a:spcPct val="20000"/>
              </a:spcAft>
            </a:pPr>
            <a:r>
              <a:rPr lang="tr-TR" altLang="en-US" sz="1600" smtClean="0">
                <a:solidFill>
                  <a:schemeClr val="accent2"/>
                </a:solidFill>
                <a:latin typeface="Arial" charset="0"/>
              </a:rPr>
              <a:t>hasanbasri@yyu.edu.tr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28625" y="981075"/>
            <a:ext cx="8286750" cy="316865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tr-TR" b="1" dirty="0" smtClean="0">
                <a:solidFill>
                  <a:srgbClr val="C00000"/>
                </a:solidFill>
              </a:rPr>
              <a:t>2- Öğrenciyi Tanıma</a:t>
            </a:r>
          </a:p>
          <a:p>
            <a:pPr marL="985838" indent="-514350" algn="l">
              <a:buFont typeface="+mj-lt"/>
              <a:buAutoNum type="alphaLcPeriod"/>
              <a:defRPr/>
            </a:pPr>
            <a:r>
              <a:rPr lang="tr-TR" b="1" dirty="0" smtClean="0">
                <a:solidFill>
                  <a:schemeClr val="tx1"/>
                </a:solidFill>
              </a:rPr>
              <a:t>Öğrencinin Gelişim Özelliklerini Tanıma</a:t>
            </a:r>
            <a:endParaRPr lang="tr-TR" dirty="0" smtClean="0">
              <a:solidFill>
                <a:schemeClr val="tx1"/>
              </a:solidFill>
            </a:endParaRPr>
          </a:p>
          <a:p>
            <a:pPr marL="985838" indent="-514350" algn="l">
              <a:buFont typeface="+mj-lt"/>
              <a:buAutoNum type="alphaLcPeriod"/>
              <a:defRPr/>
            </a:pPr>
            <a:r>
              <a:rPr lang="tr-TR" b="1" dirty="0" smtClean="0">
                <a:solidFill>
                  <a:schemeClr val="tx1"/>
                </a:solidFill>
              </a:rPr>
              <a:t>Öğrencinin İlgi ve İhtiyaçları Dikkate Alma</a:t>
            </a:r>
            <a:endParaRPr lang="tr-TR" dirty="0" smtClean="0">
              <a:solidFill>
                <a:schemeClr val="tx1"/>
              </a:solidFill>
            </a:endParaRPr>
          </a:p>
          <a:p>
            <a:pPr marL="985838" indent="-514350" algn="l">
              <a:buFont typeface="+mj-lt"/>
              <a:buAutoNum type="alphaLcPeriod"/>
              <a:defRPr/>
            </a:pPr>
            <a:r>
              <a:rPr lang="tr-TR" b="1" dirty="0" smtClean="0">
                <a:solidFill>
                  <a:schemeClr val="tx1"/>
                </a:solidFill>
              </a:rPr>
              <a:t>Öğrenciye Değer Verme</a:t>
            </a:r>
            <a:endParaRPr lang="tr-TR" dirty="0" smtClean="0">
              <a:solidFill>
                <a:schemeClr val="tx1"/>
              </a:solidFill>
            </a:endParaRPr>
          </a:p>
          <a:p>
            <a:pPr marL="985838" indent="-514350" algn="l">
              <a:buFont typeface="+mj-lt"/>
              <a:buAutoNum type="alphaLcPeriod"/>
              <a:defRPr/>
            </a:pPr>
            <a:r>
              <a:rPr lang="tr-TR" b="1" dirty="0" smtClean="0">
                <a:solidFill>
                  <a:schemeClr val="tx1"/>
                </a:solidFill>
              </a:rPr>
              <a:t>Öğrenciye Rehberlik Etmek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28625" y="836613"/>
            <a:ext cx="8286750" cy="475297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268288" indent="-268288" algn="l">
              <a:defRPr/>
            </a:pPr>
            <a:r>
              <a:rPr lang="tr-TR" altLang="en-US" sz="3900" b="1" dirty="0" smtClean="0">
                <a:solidFill>
                  <a:srgbClr val="898989"/>
                </a:solidFill>
              </a:rPr>
              <a:t> </a:t>
            </a:r>
            <a:r>
              <a:rPr lang="tr-TR" altLang="en-US" sz="3900" b="1" dirty="0" smtClean="0">
                <a:solidFill>
                  <a:srgbClr val="C00000"/>
                </a:solidFill>
              </a:rPr>
              <a:t>3- Öğretme ve Öğrenme Süreci</a:t>
            </a:r>
            <a:endParaRPr lang="tr-TR" altLang="en-US" sz="3900" dirty="0" smtClean="0">
              <a:solidFill>
                <a:srgbClr val="C00000"/>
              </a:solidFill>
            </a:endParaRPr>
          </a:p>
          <a:p>
            <a:pPr marL="268288" indent="-268288" algn="l">
              <a:buFont typeface="Calibri" pitchFamily="34" charset="0"/>
              <a:buAutoNum type="alphaLcPeriod"/>
              <a:defRPr/>
            </a:pPr>
            <a:r>
              <a:rPr lang="tr-TR" altLang="en-US" sz="3600" b="1" dirty="0" smtClean="0">
                <a:solidFill>
                  <a:schemeClr val="tx1"/>
                </a:solidFill>
              </a:rPr>
              <a:t>Dersi Planlama</a:t>
            </a:r>
            <a:endParaRPr lang="tr-TR" altLang="en-US" sz="3600" dirty="0" smtClean="0">
              <a:solidFill>
                <a:schemeClr val="tx1"/>
              </a:solidFill>
            </a:endParaRPr>
          </a:p>
          <a:p>
            <a:pPr marL="268288" indent="-268288" algn="l">
              <a:buFont typeface="Calibri" pitchFamily="34" charset="0"/>
              <a:buAutoNum type="alphaLcPeriod"/>
              <a:defRPr/>
            </a:pPr>
            <a:r>
              <a:rPr lang="tr-TR" altLang="en-US" sz="3600" b="1" dirty="0" smtClean="0">
                <a:solidFill>
                  <a:schemeClr val="tx1"/>
                </a:solidFill>
              </a:rPr>
              <a:t>Materyal Hazırlama</a:t>
            </a:r>
            <a:endParaRPr lang="tr-TR" altLang="en-US" sz="3600" dirty="0" smtClean="0">
              <a:solidFill>
                <a:schemeClr val="tx1"/>
              </a:solidFill>
            </a:endParaRPr>
          </a:p>
          <a:p>
            <a:pPr marL="268288" indent="-268288" algn="l">
              <a:buFont typeface="Calibri" pitchFamily="34" charset="0"/>
              <a:buAutoNum type="alphaLcPeriod"/>
              <a:defRPr/>
            </a:pPr>
            <a:r>
              <a:rPr lang="tr-TR" altLang="en-US" sz="3600" b="1" dirty="0" smtClean="0">
                <a:solidFill>
                  <a:schemeClr val="tx1"/>
                </a:solidFill>
              </a:rPr>
              <a:t>Öğrenme Ortamlarını Düzenleme</a:t>
            </a:r>
            <a:endParaRPr lang="tr-TR" altLang="en-US" sz="3600" dirty="0" smtClean="0">
              <a:solidFill>
                <a:schemeClr val="tx1"/>
              </a:solidFill>
            </a:endParaRPr>
          </a:p>
          <a:p>
            <a:pPr marL="268288" indent="-268288" algn="l">
              <a:buFont typeface="Calibri" pitchFamily="34" charset="0"/>
              <a:buAutoNum type="alphaLcPeriod"/>
              <a:defRPr/>
            </a:pPr>
            <a:r>
              <a:rPr lang="tr-TR" altLang="en-US" sz="3600" b="1" dirty="0" smtClean="0">
                <a:solidFill>
                  <a:schemeClr val="tx1"/>
                </a:solidFill>
              </a:rPr>
              <a:t>Ders Dışı Etkinlikler Düzenleme</a:t>
            </a:r>
            <a:endParaRPr lang="tr-TR" altLang="en-US" sz="3600" dirty="0" smtClean="0">
              <a:solidFill>
                <a:schemeClr val="tx1"/>
              </a:solidFill>
            </a:endParaRPr>
          </a:p>
          <a:p>
            <a:pPr marL="268288" indent="-268288" algn="l">
              <a:buFont typeface="Calibri" pitchFamily="34" charset="0"/>
              <a:buAutoNum type="alphaLcPeriod"/>
              <a:defRPr/>
            </a:pPr>
            <a:r>
              <a:rPr lang="tr-TR" altLang="en-US" sz="3600" b="1" dirty="0" smtClean="0">
                <a:solidFill>
                  <a:schemeClr val="tx1"/>
                </a:solidFill>
              </a:rPr>
              <a:t>Bireysel Farklılıkları Dikkate Alarak Öğretimi Çeşitlendirme</a:t>
            </a:r>
            <a:endParaRPr lang="tr-TR" altLang="en-US" sz="3600" dirty="0" smtClean="0">
              <a:solidFill>
                <a:schemeClr val="tx1"/>
              </a:solidFill>
            </a:endParaRPr>
          </a:p>
          <a:p>
            <a:pPr marL="268288" indent="-268288" algn="l">
              <a:buFont typeface="Calibri" pitchFamily="34" charset="0"/>
              <a:buAutoNum type="alphaLcPeriod"/>
              <a:defRPr/>
            </a:pPr>
            <a:r>
              <a:rPr lang="tr-TR" altLang="en-US" sz="3600" b="1" dirty="0" smtClean="0">
                <a:solidFill>
                  <a:schemeClr val="tx1"/>
                </a:solidFill>
              </a:rPr>
              <a:t>Davranış Yönetimi</a:t>
            </a:r>
            <a:endParaRPr lang="tr-TR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95288" y="620713"/>
            <a:ext cx="8286750" cy="561657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363538" indent="-363538" algn="l">
              <a:defRPr/>
            </a:pPr>
            <a:r>
              <a:rPr lang="tr-TR" altLang="en-US" b="1" dirty="0" smtClean="0">
                <a:solidFill>
                  <a:srgbClr val="898989"/>
                </a:solidFill>
              </a:rPr>
              <a:t>  </a:t>
            </a:r>
            <a:r>
              <a:rPr lang="tr-TR" altLang="en-US" b="1" dirty="0" smtClean="0">
                <a:solidFill>
                  <a:srgbClr val="C00000"/>
                </a:solidFill>
              </a:rPr>
              <a:t>4- Öğrenmeyi, Gelişimi İzleme ve Değerlendirme</a:t>
            </a:r>
          </a:p>
          <a:p>
            <a:pPr marL="363538" indent="-363538" algn="l">
              <a:defRPr/>
            </a:pPr>
            <a:endParaRPr lang="tr-TR" altLang="en-US" dirty="0" smtClean="0">
              <a:solidFill>
                <a:srgbClr val="C00000"/>
              </a:solidFill>
            </a:endParaRPr>
          </a:p>
          <a:p>
            <a:pPr marL="363538" indent="-363538" algn="l">
              <a:buFont typeface="Calibri" pitchFamily="34" charset="0"/>
              <a:buAutoNum type="alphaLcPeriod"/>
              <a:defRPr/>
            </a:pPr>
            <a:r>
              <a:rPr lang="tr-TR" altLang="en-US" b="1" dirty="0" smtClean="0">
                <a:solidFill>
                  <a:schemeClr val="tx1"/>
                </a:solidFill>
              </a:rPr>
              <a:t>Ölçme ve değerlendirme yöntem ve tekniklerini belirleme</a:t>
            </a:r>
            <a:endParaRPr lang="tr-TR" altLang="en-US" dirty="0" smtClean="0">
              <a:solidFill>
                <a:schemeClr val="tx1"/>
              </a:solidFill>
            </a:endParaRPr>
          </a:p>
          <a:p>
            <a:pPr marL="363538" indent="-363538" algn="l">
              <a:buFont typeface="Calibri" pitchFamily="34" charset="0"/>
              <a:buAutoNum type="alphaLcPeriod"/>
              <a:defRPr/>
            </a:pPr>
            <a:r>
              <a:rPr lang="tr-TR" altLang="en-US" b="1" dirty="0" smtClean="0">
                <a:solidFill>
                  <a:schemeClr val="tx1"/>
                </a:solidFill>
              </a:rPr>
              <a:t>Değişik ölçme tekniklerini kullanarak öğrencinin öğrenmelerini ölçme</a:t>
            </a:r>
            <a:endParaRPr lang="tr-TR" altLang="en-US" dirty="0" smtClean="0">
              <a:solidFill>
                <a:schemeClr val="tx1"/>
              </a:solidFill>
            </a:endParaRPr>
          </a:p>
          <a:p>
            <a:pPr marL="363538" indent="-363538" algn="l">
              <a:buFont typeface="Calibri" pitchFamily="34" charset="0"/>
              <a:buAutoNum type="alphaLcPeriod"/>
              <a:defRPr/>
            </a:pPr>
            <a:r>
              <a:rPr lang="tr-TR" altLang="en-US" b="1" dirty="0" smtClean="0">
                <a:solidFill>
                  <a:schemeClr val="tx1"/>
                </a:solidFill>
              </a:rPr>
              <a:t>Verileri analiz ederek yorumlama, öğrencinin gelişimi ve öğrenmesi hakkında geri bildirim sağlama</a:t>
            </a:r>
            <a:endParaRPr lang="tr-TR" altLang="en-US" dirty="0" smtClean="0">
              <a:solidFill>
                <a:schemeClr val="tx1"/>
              </a:solidFill>
            </a:endParaRPr>
          </a:p>
          <a:p>
            <a:pPr marL="363538" indent="-363538" algn="l">
              <a:buFont typeface="Calibri" pitchFamily="34" charset="0"/>
              <a:buAutoNum type="alphaLcPeriod"/>
              <a:defRPr/>
            </a:pPr>
            <a:r>
              <a:rPr lang="tr-TR" altLang="en-US" b="1" dirty="0" smtClean="0">
                <a:solidFill>
                  <a:schemeClr val="tx1"/>
                </a:solidFill>
              </a:rPr>
              <a:t>Sonuçlara göre öğretme-öğrenme sürecini gözden geçirme</a:t>
            </a:r>
            <a:r>
              <a:rPr lang="tr-TR" altLang="en-US" dirty="0" smtClean="0">
                <a:solidFill>
                  <a:schemeClr val="tx1"/>
                </a:solidFill>
              </a:rPr>
              <a:t> </a:t>
            </a:r>
          </a:p>
          <a:p>
            <a:pPr marL="363538" indent="-363538" algn="l">
              <a:defRPr/>
            </a:pPr>
            <a:endParaRPr lang="tr-TR" altLang="en-US" sz="3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68313" y="836613"/>
            <a:ext cx="8286750" cy="410527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68288" indent="-268288" algn="l">
              <a:defRPr/>
            </a:pPr>
            <a:r>
              <a:rPr lang="tr-TR" altLang="en-US" b="1" dirty="0" smtClean="0">
                <a:solidFill>
                  <a:srgbClr val="C00000"/>
                </a:solidFill>
              </a:rPr>
              <a:t>  5- Okul, Aile ve Toplum İlişkileri</a:t>
            </a:r>
            <a:endParaRPr lang="tr-TR" altLang="en-US" dirty="0" smtClean="0">
              <a:solidFill>
                <a:srgbClr val="C00000"/>
              </a:solidFill>
            </a:endParaRPr>
          </a:p>
          <a:p>
            <a:pPr marL="268288" indent="-268288" algn="l">
              <a:buFont typeface="Calibri" pitchFamily="34" charset="0"/>
              <a:buAutoNum type="alphaLcPeriod"/>
              <a:defRPr/>
            </a:pPr>
            <a:r>
              <a:rPr lang="tr-TR" altLang="en-US" b="1" dirty="0" smtClean="0">
                <a:solidFill>
                  <a:schemeClr val="tx1"/>
                </a:solidFill>
              </a:rPr>
              <a:t>Çevreyi  Tanıma</a:t>
            </a:r>
            <a:endParaRPr lang="tr-TR" altLang="en-US" dirty="0" smtClean="0">
              <a:solidFill>
                <a:schemeClr val="tx1"/>
              </a:solidFill>
            </a:endParaRPr>
          </a:p>
          <a:p>
            <a:pPr marL="268288" indent="-268288" algn="l">
              <a:buFont typeface="Calibri" pitchFamily="34" charset="0"/>
              <a:buAutoNum type="alphaLcPeriod"/>
              <a:defRPr/>
            </a:pPr>
            <a:r>
              <a:rPr lang="tr-TR" altLang="en-US" b="1" dirty="0" smtClean="0">
                <a:solidFill>
                  <a:schemeClr val="tx1"/>
                </a:solidFill>
              </a:rPr>
              <a:t>Çevre Olanaklarından Yararlanma</a:t>
            </a:r>
            <a:endParaRPr lang="tr-TR" altLang="en-US" dirty="0" smtClean="0">
              <a:solidFill>
                <a:schemeClr val="tx1"/>
              </a:solidFill>
            </a:endParaRPr>
          </a:p>
          <a:p>
            <a:pPr marL="268288" indent="-268288" algn="l">
              <a:buFont typeface="Calibri" pitchFamily="34" charset="0"/>
              <a:buAutoNum type="alphaLcPeriod"/>
              <a:defRPr/>
            </a:pPr>
            <a:r>
              <a:rPr lang="tr-TR" altLang="en-US" b="1" dirty="0" smtClean="0">
                <a:solidFill>
                  <a:schemeClr val="tx1"/>
                </a:solidFill>
              </a:rPr>
              <a:t>Okulu Kültür Merkezi Durumuna Getirme</a:t>
            </a:r>
            <a:endParaRPr lang="tr-TR" altLang="en-US" dirty="0" smtClean="0">
              <a:solidFill>
                <a:schemeClr val="tx1"/>
              </a:solidFill>
            </a:endParaRPr>
          </a:p>
          <a:p>
            <a:pPr marL="268288" indent="-268288" algn="l">
              <a:buFont typeface="Calibri" pitchFamily="34" charset="0"/>
              <a:buAutoNum type="alphaLcPeriod"/>
              <a:defRPr/>
            </a:pPr>
            <a:r>
              <a:rPr lang="tr-TR" altLang="en-US" b="1" dirty="0" smtClean="0">
                <a:solidFill>
                  <a:schemeClr val="tx1"/>
                </a:solidFill>
              </a:rPr>
              <a:t>Aileyi Tanıma ve Ailelerle İlişkilerde Tarafsızlık</a:t>
            </a:r>
            <a:endParaRPr lang="tr-TR" altLang="en-US" dirty="0" smtClean="0">
              <a:solidFill>
                <a:schemeClr val="tx1"/>
              </a:solidFill>
            </a:endParaRPr>
          </a:p>
          <a:p>
            <a:pPr marL="268288" indent="-268288" algn="l">
              <a:buFont typeface="Calibri" pitchFamily="34" charset="0"/>
              <a:buAutoNum type="alphaLcPeriod"/>
              <a:defRPr/>
            </a:pPr>
            <a:r>
              <a:rPr lang="tr-TR" altLang="en-US" b="1" dirty="0" smtClean="0">
                <a:solidFill>
                  <a:schemeClr val="tx1"/>
                </a:solidFill>
              </a:rPr>
              <a:t>Aile Katılımı ve İşbirliği Sağlama</a:t>
            </a:r>
          </a:p>
          <a:p>
            <a:pPr marL="268288" indent="-268288" algn="l">
              <a:defRPr/>
            </a:pPr>
            <a:endParaRPr lang="tr-TR" alt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28625" y="836613"/>
            <a:ext cx="8286750" cy="432117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68288" indent="-268288" algn="l">
              <a:defRPr/>
            </a:pPr>
            <a:r>
              <a:rPr lang="tr-TR" altLang="en-US" b="1" dirty="0" smtClean="0">
                <a:solidFill>
                  <a:srgbClr val="C00000"/>
                </a:solidFill>
              </a:rPr>
              <a:t>  6- Program ve İçerik Bilgisi</a:t>
            </a:r>
            <a:endParaRPr lang="tr-TR" altLang="en-US" dirty="0" smtClean="0">
              <a:solidFill>
                <a:srgbClr val="C00000"/>
              </a:solidFill>
            </a:endParaRPr>
          </a:p>
          <a:p>
            <a:pPr marL="268288" indent="-268288" algn="l">
              <a:buFont typeface="Calibri" pitchFamily="34" charset="0"/>
              <a:buAutoNum type="alphaLcPeriod"/>
              <a:defRPr/>
            </a:pPr>
            <a:r>
              <a:rPr lang="tr-TR" altLang="en-US" b="1" dirty="0" smtClean="0">
                <a:solidFill>
                  <a:schemeClr val="tx1"/>
                </a:solidFill>
              </a:rPr>
              <a:t>Türk Millî Eğitiminin Amaçları ve İlkeleri</a:t>
            </a:r>
            <a:endParaRPr lang="tr-TR" altLang="en-US" dirty="0" smtClean="0">
              <a:solidFill>
                <a:schemeClr val="tx1"/>
              </a:solidFill>
            </a:endParaRPr>
          </a:p>
          <a:p>
            <a:pPr marL="268288" indent="-268288" algn="l">
              <a:buFont typeface="Calibri" pitchFamily="34" charset="0"/>
              <a:buAutoNum type="alphaLcPeriod"/>
              <a:defRPr/>
            </a:pPr>
            <a:r>
              <a:rPr lang="tr-TR" altLang="en-US" b="1" dirty="0" smtClean="0">
                <a:solidFill>
                  <a:schemeClr val="tx1"/>
                </a:solidFill>
              </a:rPr>
              <a:t>Özel Alan Öğretim Programı Bilgisi ve Uygulama Becerisi</a:t>
            </a:r>
            <a:endParaRPr lang="tr-TR" altLang="en-US" dirty="0" smtClean="0">
              <a:solidFill>
                <a:schemeClr val="tx1"/>
              </a:solidFill>
            </a:endParaRPr>
          </a:p>
          <a:p>
            <a:pPr marL="268288" indent="-268288" algn="l">
              <a:buFont typeface="Calibri" pitchFamily="34" charset="0"/>
              <a:buAutoNum type="alphaLcPeriod"/>
              <a:defRPr/>
            </a:pPr>
            <a:r>
              <a:rPr lang="tr-TR" altLang="en-US" b="1" dirty="0" smtClean="0">
                <a:solidFill>
                  <a:schemeClr val="tx1"/>
                </a:solidFill>
              </a:rPr>
              <a:t>Özel Alan Öğretim Programını İzleme-Değerlendirme ve Geliştirme</a:t>
            </a:r>
            <a:endParaRPr lang="tr-TR" altLang="en-US" dirty="0" smtClean="0">
              <a:solidFill>
                <a:schemeClr val="tx1"/>
              </a:solidFill>
            </a:endParaRPr>
          </a:p>
          <a:p>
            <a:pPr marL="268288" indent="-268288" algn="l">
              <a:defRPr/>
            </a:pPr>
            <a:endParaRPr lang="tr-TR" altLang="en-US" sz="2400" b="1" dirty="0" smtClean="0">
              <a:solidFill>
                <a:schemeClr val="tx1"/>
              </a:solidFill>
            </a:endParaRPr>
          </a:p>
          <a:p>
            <a:pPr marL="268288" indent="-268288" algn="l">
              <a:defRPr/>
            </a:pPr>
            <a:endParaRPr lang="tr-TR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4213" y="214313"/>
            <a:ext cx="7991475" cy="13430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altLang="en-US" sz="3600" b="1" dirty="0" smtClean="0"/>
              <a:t>Mesleklerin Tarihsel Gelişimi</a:t>
            </a:r>
            <a:endParaRPr lang="tr-TR" altLang="en-US" sz="3600" dirty="0" smtClean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50825" y="1557338"/>
            <a:ext cx="8753475" cy="51117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65125" indent="-365125" algn="l" eaLnBrk="1" hangingPunct="1">
              <a:lnSpc>
                <a:spcPct val="110000"/>
              </a:lnSpc>
              <a:spcBef>
                <a:spcPct val="3500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r>
              <a:rPr lang="tr-TR" altLang="en-US" sz="2200" b="1" dirty="0" smtClean="0">
                <a:solidFill>
                  <a:schemeClr val="folHlink"/>
                </a:solidFill>
                <a:latin typeface="Arial" charset="0"/>
              </a:rPr>
              <a:t>Göçebe Toplumlarda: </a:t>
            </a:r>
            <a:r>
              <a:rPr lang="tr-TR" altLang="en-US" sz="2200" dirty="0" smtClean="0">
                <a:solidFill>
                  <a:schemeClr val="tx1"/>
                </a:solidFill>
                <a:latin typeface="Arial" charset="0"/>
              </a:rPr>
              <a:t>babadan oğula / anadan</a:t>
            </a:r>
            <a:r>
              <a:rPr lang="tr-TR" altLang="en-US" sz="2200" dirty="0" smtClean="0">
                <a:solidFill>
                  <a:srgbClr val="898989"/>
                </a:solidFill>
                <a:latin typeface="Arial" charset="0"/>
              </a:rPr>
              <a:t> </a:t>
            </a:r>
            <a:r>
              <a:rPr lang="tr-TR" altLang="en-US" sz="2200" dirty="0" smtClean="0">
                <a:solidFill>
                  <a:schemeClr val="tx1"/>
                </a:solidFill>
                <a:latin typeface="Arial" charset="0"/>
              </a:rPr>
              <a:t>kıza.</a:t>
            </a:r>
          </a:p>
          <a:p>
            <a:pPr marL="365125" indent="-365125" algn="l" eaLnBrk="1" hangingPunct="1">
              <a:lnSpc>
                <a:spcPct val="110000"/>
              </a:lnSpc>
              <a:spcBef>
                <a:spcPct val="3500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tr-TR" altLang="en-US" sz="2200" dirty="0" smtClean="0">
              <a:solidFill>
                <a:schemeClr val="tx1"/>
              </a:solidFill>
              <a:latin typeface="Arial" charset="0"/>
            </a:endParaRPr>
          </a:p>
          <a:p>
            <a:pPr marL="365125" indent="-365125" algn="l" eaLnBrk="1" hangingPunct="1">
              <a:lnSpc>
                <a:spcPct val="110000"/>
              </a:lnSpc>
              <a:spcBef>
                <a:spcPct val="3500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r>
              <a:rPr lang="tr-TR" altLang="en-US" sz="2200" b="1" dirty="0" smtClean="0">
                <a:solidFill>
                  <a:schemeClr val="folHlink"/>
                </a:solidFill>
                <a:latin typeface="Arial" charset="0"/>
              </a:rPr>
              <a:t>Yerleşik Hayat: Tarım Toplumlarında:</a:t>
            </a:r>
            <a:r>
              <a:rPr lang="tr-TR" altLang="en-US" sz="2200" dirty="0" smtClean="0">
                <a:solidFill>
                  <a:srgbClr val="898989"/>
                </a:solidFill>
                <a:latin typeface="Arial" charset="0"/>
              </a:rPr>
              <a:t> </a:t>
            </a:r>
            <a:r>
              <a:rPr lang="tr-TR" altLang="en-US" sz="2200" dirty="0" smtClean="0">
                <a:solidFill>
                  <a:schemeClr val="tx1"/>
                </a:solidFill>
                <a:latin typeface="Arial" charset="0"/>
              </a:rPr>
              <a:t>yarı uzmanlaşma, </a:t>
            </a:r>
            <a:r>
              <a:rPr lang="tr-TR" altLang="en-US" sz="2200" b="1" dirty="0" smtClean="0">
                <a:solidFill>
                  <a:schemeClr val="tx1"/>
                </a:solidFill>
                <a:latin typeface="Arial" charset="0"/>
              </a:rPr>
              <a:t>usta çırak</a:t>
            </a:r>
            <a:r>
              <a:rPr lang="tr-TR" altLang="en-US" sz="2200" dirty="0" smtClean="0">
                <a:solidFill>
                  <a:schemeClr val="tx1"/>
                </a:solidFill>
                <a:latin typeface="Arial" charset="0"/>
              </a:rPr>
              <a:t> ilişkisi.</a:t>
            </a:r>
            <a:r>
              <a:rPr lang="tr-TR" altLang="en-US" sz="2200" dirty="0" smtClean="0">
                <a:solidFill>
                  <a:srgbClr val="898989"/>
                </a:solidFill>
                <a:latin typeface="Arial" charset="0"/>
              </a:rPr>
              <a:t> </a:t>
            </a:r>
          </a:p>
          <a:p>
            <a:pPr marL="365125" indent="-365125" algn="l" eaLnBrk="1" hangingPunct="1">
              <a:lnSpc>
                <a:spcPct val="110000"/>
              </a:lnSpc>
              <a:spcBef>
                <a:spcPct val="3500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tr-TR" altLang="en-US" sz="2200" dirty="0" smtClean="0">
              <a:solidFill>
                <a:srgbClr val="898989"/>
              </a:solidFill>
              <a:latin typeface="Arial" charset="0"/>
            </a:endParaRPr>
          </a:p>
          <a:p>
            <a:pPr marL="365125" indent="-365125" algn="l" eaLnBrk="1" hangingPunct="1">
              <a:lnSpc>
                <a:spcPct val="110000"/>
              </a:lnSpc>
              <a:spcBef>
                <a:spcPct val="3500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r>
              <a:rPr lang="tr-TR" altLang="en-US" sz="2200" dirty="0" smtClean="0">
                <a:solidFill>
                  <a:srgbClr val="898989"/>
                </a:solidFill>
                <a:latin typeface="Arial" charset="0"/>
              </a:rPr>
              <a:t> </a:t>
            </a:r>
            <a:endParaRPr lang="tr-TR" altLang="en-US" sz="2200" dirty="0" smtClean="0">
              <a:solidFill>
                <a:schemeClr val="tx1"/>
              </a:solidFill>
              <a:latin typeface="Arial" charset="0"/>
            </a:endParaRPr>
          </a:p>
          <a:p>
            <a:pPr marL="365125" indent="-365125" algn="l" eaLnBrk="1" hangingPunct="1">
              <a:lnSpc>
                <a:spcPct val="110000"/>
              </a:lnSpc>
              <a:spcBef>
                <a:spcPct val="3500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r>
              <a:rPr lang="tr-TR" altLang="en-US" sz="2200" b="1" dirty="0" smtClean="0">
                <a:solidFill>
                  <a:schemeClr val="folHlink"/>
                </a:solidFill>
                <a:latin typeface="Arial" charset="0"/>
              </a:rPr>
              <a:t>Modern Toplum</a:t>
            </a:r>
            <a:r>
              <a:rPr lang="tr-TR" altLang="en-US" sz="2200" dirty="0" smtClean="0">
                <a:solidFill>
                  <a:srgbClr val="898989"/>
                </a:solidFill>
                <a:latin typeface="Arial" charset="0"/>
              </a:rPr>
              <a:t>: </a:t>
            </a:r>
            <a:r>
              <a:rPr lang="tr-TR" altLang="en-US" sz="2200" dirty="0" smtClean="0">
                <a:solidFill>
                  <a:schemeClr val="tx1"/>
                </a:solidFill>
                <a:latin typeface="Arial" charset="0"/>
              </a:rPr>
              <a:t>uzun bir eğitim, sertifikalar (diploma) ve profesyonelleşme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28625" y="214313"/>
            <a:ext cx="8175625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altLang="en-US" sz="3600" b="1" smtClean="0"/>
              <a:t>Öğretmenlerin Yetişme Aşamaları</a:t>
            </a:r>
            <a:endParaRPr lang="tr-TR" altLang="en-US" sz="4000" b="1" smtClean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28625" y="1643063"/>
            <a:ext cx="8286750" cy="48577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65125" indent="-365125" algn="l" eaLnBrk="1" hangingPunct="1">
              <a:defRPr/>
            </a:pPr>
            <a:r>
              <a:rPr lang="tr-TR" altLang="en-US" sz="4000" b="1" dirty="0" smtClean="0">
                <a:solidFill>
                  <a:schemeClr val="folHlink"/>
                </a:solidFill>
              </a:rPr>
              <a:t>1- Aday Seçimi</a:t>
            </a:r>
          </a:p>
          <a:p>
            <a:pPr marL="365125" indent="-365125" algn="l" eaLnBrk="1" hangingPunct="1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q"/>
              <a:defRPr/>
            </a:pPr>
            <a:r>
              <a:rPr lang="tr-TR" altLang="en-US" sz="3100" dirty="0" smtClean="0">
                <a:solidFill>
                  <a:srgbClr val="0D0D0D"/>
                </a:solidFill>
              </a:rPr>
              <a:t>   YGS ve LYS (akademik başarı),</a:t>
            </a:r>
          </a:p>
          <a:p>
            <a:pPr marL="365125" indent="-365125" algn="l" eaLnBrk="1" hangingPunct="1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defRPr/>
            </a:pPr>
            <a:r>
              <a:rPr lang="tr-TR" altLang="en-US" b="1" dirty="0" smtClean="0">
                <a:solidFill>
                  <a:schemeClr val="folHlink"/>
                </a:solidFill>
              </a:rPr>
              <a:t>2- Hizmet Öncesi Eğitim</a:t>
            </a:r>
            <a:r>
              <a:rPr lang="tr-TR" altLang="en-US" dirty="0" smtClean="0">
                <a:solidFill>
                  <a:srgbClr val="0D0D0D"/>
                </a:solidFill>
              </a:rPr>
              <a:t> </a:t>
            </a:r>
          </a:p>
          <a:p>
            <a:pPr marL="633413" lvl="1" indent="-454025" algn="just" eaLnBrk="1" hangingPunct="1">
              <a:defRPr/>
            </a:pPr>
            <a:endParaRPr lang="tr-TR" altLang="en-US" sz="3200" b="1" dirty="0" smtClean="0">
              <a:solidFill>
                <a:schemeClr val="folHlink"/>
              </a:solidFill>
            </a:endParaRPr>
          </a:p>
          <a:p>
            <a:pPr marL="633413" lvl="1" indent="-454025" algn="just" eaLnBrk="1" hangingPunct="1">
              <a:defRPr/>
            </a:pPr>
            <a:r>
              <a:rPr lang="tr-TR" altLang="en-US" sz="3200" b="1" dirty="0" smtClean="0">
                <a:solidFill>
                  <a:schemeClr val="folHlink"/>
                </a:solidFill>
              </a:rPr>
              <a:t>3- </a:t>
            </a:r>
            <a:r>
              <a:rPr lang="tr-TR" altLang="en-US" sz="3200" b="1" dirty="0" smtClean="0">
                <a:solidFill>
                  <a:schemeClr val="folHlink"/>
                </a:solidFill>
              </a:rPr>
              <a:t>Atanma</a:t>
            </a:r>
            <a:r>
              <a:rPr lang="tr-TR" altLang="en-US" sz="3200" b="1" dirty="0" smtClean="0">
                <a:solidFill>
                  <a:srgbClr val="984807"/>
                </a:solidFill>
              </a:rPr>
              <a:t> </a:t>
            </a:r>
          </a:p>
          <a:p>
            <a:pPr marL="633413" lvl="1" indent="-454025" algn="just" eaLnBrk="1" hangingPunct="1">
              <a:lnSpc>
                <a:spcPct val="120000"/>
              </a:lnSpc>
              <a:spcAft>
                <a:spcPct val="30000"/>
              </a:spcAft>
              <a:buFont typeface="Wingdings" pitchFamily="2" charset="2"/>
              <a:buChar char="q"/>
              <a:defRPr/>
            </a:pPr>
            <a:r>
              <a:rPr lang="tr-TR" altLang="en-US" sz="2400" dirty="0" smtClean="0">
                <a:solidFill>
                  <a:schemeClr val="accent2"/>
                </a:solidFill>
              </a:rPr>
              <a:t>2000:</a:t>
            </a:r>
            <a:r>
              <a:rPr lang="tr-TR" altLang="en-US" sz="2400" dirty="0" smtClean="0">
                <a:solidFill>
                  <a:schemeClr val="tx1"/>
                </a:solidFill>
              </a:rPr>
              <a:t> Kamu Personeli Seçme Sınavı’nı (KPSS). </a:t>
            </a:r>
          </a:p>
          <a:p>
            <a:pPr marL="365125" indent="-365125" algn="l" eaLnBrk="1" hangingPunct="1">
              <a:defRPr/>
            </a:pPr>
            <a:endParaRPr lang="tr-TR" altLang="en-US" sz="3100" dirty="0" smtClean="0">
              <a:solidFill>
                <a:srgbClr val="1E1C11"/>
              </a:solidFill>
            </a:endParaRPr>
          </a:p>
        </p:txBody>
      </p:sp>
      <p:graphicFrame>
        <p:nvGraphicFramePr>
          <p:cNvPr id="10241" name="3 Grafik"/>
          <p:cNvGraphicFramePr>
            <a:graphicFrameLocks/>
          </p:cNvGraphicFramePr>
          <p:nvPr/>
        </p:nvGraphicFramePr>
        <p:xfrm>
          <a:off x="4572000" y="3284984"/>
          <a:ext cx="4320480" cy="1728192"/>
        </p:xfrm>
        <a:graphic>
          <a:graphicData uri="http://schemas.openxmlformats.org/presentationml/2006/ole">
            <p:oleObj spid="_x0000_s10241" name="Grafik" r:id="rId4" imgW="7820025" imgH="38766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388" y="214313"/>
            <a:ext cx="8785225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altLang="en-US" sz="3200" b="1" smtClean="0"/>
              <a:t/>
            </a:r>
            <a:br>
              <a:rPr lang="tr-TR" altLang="en-US" sz="3200" b="1" smtClean="0"/>
            </a:br>
            <a:r>
              <a:rPr lang="tr-TR" altLang="en-US" sz="3600" b="1" smtClean="0"/>
              <a:t>TÜRKİYE’DE ÖĞRETMENLİĞİN MESLEKLEŞMESİ</a:t>
            </a:r>
            <a:r>
              <a:rPr lang="tr-TR" altLang="en-US" sz="3200" smtClean="0"/>
              <a:t/>
            </a:r>
            <a:br>
              <a:rPr lang="tr-TR" altLang="en-US" sz="3200" smtClean="0"/>
            </a:br>
            <a:endParaRPr lang="tr-TR" altLang="en-US" sz="3200" smtClean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28625" y="1643063"/>
            <a:ext cx="8286750" cy="48577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44513" lvl="1" indent="-365125" algn="just" eaLnBrk="1" hangingPunct="1">
              <a:defRPr/>
            </a:pPr>
            <a:r>
              <a:rPr lang="tr-TR" altLang="en-US" sz="4400" b="1" dirty="0" smtClean="0">
                <a:solidFill>
                  <a:schemeClr val="accent2"/>
                </a:solidFill>
              </a:rPr>
              <a:t>Selçuklular Dönemi </a:t>
            </a:r>
          </a:p>
          <a:p>
            <a:pPr marL="544513" lvl="1" indent="-365125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35000"/>
              </a:spcAft>
              <a:buFont typeface="Wingdings" pitchFamily="2" charset="2"/>
              <a:buChar char="q"/>
              <a:defRPr/>
            </a:pPr>
            <a:r>
              <a:rPr lang="tr-TR" altLang="en-US" dirty="0" smtClean="0">
                <a:solidFill>
                  <a:schemeClr val="tx1"/>
                </a:solidFill>
              </a:rPr>
              <a:t>Öğretmenlik, dinİ ağırlıklı</a:t>
            </a:r>
            <a:r>
              <a:rPr lang="tr-TR" altLang="en-US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tr-TR" altLang="en-US" dirty="0" smtClean="0">
                <a:solidFill>
                  <a:schemeClr val="tx1"/>
                </a:solidFill>
              </a:rPr>
              <a:t>bir meslekti </a:t>
            </a:r>
          </a:p>
          <a:p>
            <a:pPr marL="544513" lvl="1" indent="-365125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35000"/>
              </a:spcAft>
              <a:buFont typeface="Wingdings" pitchFamily="2" charset="2"/>
              <a:buChar char="q"/>
              <a:defRPr/>
            </a:pPr>
            <a:r>
              <a:rPr lang="tr-TR" altLang="en-US" dirty="0" smtClean="0">
                <a:solidFill>
                  <a:schemeClr val="folHlink"/>
                </a:solidFill>
              </a:rPr>
              <a:t>"</a:t>
            </a:r>
            <a:r>
              <a:rPr lang="tr-TR" altLang="en-US" i="1" dirty="0" smtClean="0">
                <a:solidFill>
                  <a:schemeClr val="folHlink"/>
                </a:solidFill>
              </a:rPr>
              <a:t>muallim</a:t>
            </a:r>
            <a:r>
              <a:rPr lang="tr-TR" altLang="en-US" dirty="0" smtClean="0">
                <a:solidFill>
                  <a:schemeClr val="folHlink"/>
                </a:solidFill>
              </a:rPr>
              <a:t>"</a:t>
            </a:r>
            <a:r>
              <a:rPr lang="tr-TR" altLang="en-US" dirty="0" smtClean="0">
                <a:solidFill>
                  <a:schemeClr val="tx1"/>
                </a:solidFill>
              </a:rPr>
              <a:t>    -    </a:t>
            </a:r>
            <a:r>
              <a:rPr lang="tr-TR" altLang="en-US" dirty="0" smtClean="0">
                <a:solidFill>
                  <a:schemeClr val="folHlink"/>
                </a:solidFill>
              </a:rPr>
              <a:t>"</a:t>
            </a:r>
            <a:r>
              <a:rPr lang="tr-TR" altLang="en-US" i="1" dirty="0" smtClean="0">
                <a:solidFill>
                  <a:schemeClr val="folHlink"/>
                </a:solidFill>
              </a:rPr>
              <a:t>müderris</a:t>
            </a:r>
            <a:r>
              <a:rPr lang="tr-TR" altLang="en-US" dirty="0" smtClean="0">
                <a:solidFill>
                  <a:schemeClr val="folHlink"/>
                </a:solidFill>
              </a:rPr>
              <a:t>"</a:t>
            </a:r>
            <a:endParaRPr lang="tr-TR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34988" lvl="1" indent="-355600" algn="just" eaLnBrk="1" hangingPunct="1">
              <a:lnSpc>
                <a:spcPct val="135000"/>
              </a:lnSpc>
              <a:defRPr/>
            </a:pPr>
            <a:r>
              <a:rPr lang="tr-TR" altLang="en-US" sz="3600" b="1" dirty="0" smtClean="0">
                <a:solidFill>
                  <a:srgbClr val="C00000"/>
                </a:solidFill>
              </a:rPr>
              <a:t>Osmanlılar Dönemi</a:t>
            </a:r>
            <a:r>
              <a:rPr lang="tr-TR" altLang="en-US" sz="2600" b="1" dirty="0" smtClean="0">
                <a:solidFill>
                  <a:srgbClr val="C00000"/>
                </a:solidFill>
              </a:rPr>
              <a:t> </a:t>
            </a:r>
          </a:p>
          <a:p>
            <a:pPr marL="534988" lvl="1" indent="-355600" algn="just" eaLnBrk="1" hangingPunct="1">
              <a:lnSpc>
                <a:spcPct val="110000"/>
              </a:lnSpc>
              <a:spcBef>
                <a:spcPct val="40000"/>
              </a:spcBef>
              <a:spcAft>
                <a:spcPct val="35000"/>
              </a:spcAft>
              <a:defRPr/>
            </a:pPr>
            <a:endParaRPr lang="tr-TR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 marL="534988" lvl="1" indent="-355600" algn="just" eaLnBrk="1" hangingPunct="1">
              <a:lnSpc>
                <a:spcPct val="110000"/>
              </a:lnSpc>
              <a:spcBef>
                <a:spcPct val="40000"/>
              </a:spcBef>
              <a:spcAft>
                <a:spcPct val="35000"/>
              </a:spcAft>
              <a:buFont typeface="Wingdings" pitchFamily="2" charset="2"/>
              <a:buNone/>
              <a:defRPr/>
            </a:pPr>
            <a:r>
              <a:rPr lang="tr-TR" altLang="en-US" sz="2400" u="sng" dirty="0" smtClean="0">
                <a:solidFill>
                  <a:schemeClr val="tx1"/>
                </a:solidFill>
              </a:rPr>
              <a:t>Eyüp ve Ayasofya medreselerinde</a:t>
            </a:r>
            <a:r>
              <a:rPr lang="tr-TR" altLang="en-US" sz="2400" dirty="0" smtClean="0">
                <a:solidFill>
                  <a:schemeClr val="tx1"/>
                </a:solidFill>
              </a:rPr>
              <a:t>: </a:t>
            </a:r>
            <a:r>
              <a:rPr lang="tr-TR" altLang="en-US" sz="2400" dirty="0" err="1" smtClean="0">
                <a:solidFill>
                  <a:schemeClr val="tx1"/>
                </a:solidFill>
              </a:rPr>
              <a:t>Sıbyan</a:t>
            </a:r>
            <a:r>
              <a:rPr lang="tr-TR" altLang="en-US" sz="2400" dirty="0" smtClean="0">
                <a:solidFill>
                  <a:schemeClr val="tx1"/>
                </a:solidFill>
              </a:rPr>
              <a:t> mekteplerine öğretmen olacaklar için ayrı bir program öngörülmüştür. </a:t>
            </a:r>
            <a:endParaRPr lang="tr-TR" altLang="en-US" sz="2400" dirty="0" smtClean="0">
              <a:solidFill>
                <a:schemeClr val="tx1"/>
              </a:solidFill>
            </a:endParaRPr>
          </a:p>
          <a:p>
            <a:pPr marL="534988" lvl="1" indent="-355600" algn="just" eaLnBrk="1" hangingPunct="1">
              <a:lnSpc>
                <a:spcPct val="110000"/>
              </a:lnSpc>
              <a:spcBef>
                <a:spcPct val="40000"/>
              </a:spcBef>
              <a:spcAft>
                <a:spcPct val="35000"/>
              </a:spcAft>
              <a:buFont typeface="Wingdings" pitchFamily="2" charset="2"/>
              <a:buNone/>
              <a:defRPr/>
            </a:pPr>
            <a:r>
              <a:rPr lang="tr-TR" altLang="en-US" sz="2400" dirty="0" err="1" smtClean="0">
                <a:solidFill>
                  <a:schemeClr val="hlink"/>
                </a:solidFill>
              </a:rPr>
              <a:t>Adab</a:t>
            </a:r>
            <a:r>
              <a:rPr lang="tr-TR" altLang="en-US" sz="2400" dirty="0" smtClean="0">
                <a:solidFill>
                  <a:schemeClr val="hlink"/>
                </a:solidFill>
              </a:rPr>
              <a:t>-ı </a:t>
            </a:r>
            <a:r>
              <a:rPr lang="tr-TR" altLang="en-US" sz="2400" dirty="0" err="1" smtClean="0">
                <a:solidFill>
                  <a:schemeClr val="hlink"/>
                </a:solidFill>
              </a:rPr>
              <a:t>Mubahase</a:t>
            </a:r>
            <a:r>
              <a:rPr lang="tr-TR" altLang="en-US" sz="2400" dirty="0" smtClean="0">
                <a:solidFill>
                  <a:schemeClr val="hlink"/>
                </a:solidFill>
              </a:rPr>
              <a:t> ve Usul-i </a:t>
            </a:r>
            <a:r>
              <a:rPr lang="tr-TR" altLang="en-US" sz="2400" dirty="0" smtClean="0">
                <a:solidFill>
                  <a:schemeClr val="hlink"/>
                </a:solidFill>
              </a:rPr>
              <a:t>Tedris</a:t>
            </a:r>
            <a:endParaRPr lang="tr-TR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 marL="534988" lvl="1" indent="-355600" algn="just" eaLnBrk="1" hangingPunct="1">
              <a:lnSpc>
                <a:spcPct val="110000"/>
              </a:lnSpc>
              <a:spcBef>
                <a:spcPct val="40000"/>
              </a:spcBef>
              <a:spcAft>
                <a:spcPct val="35000"/>
              </a:spcAft>
              <a:buFont typeface="Wingdings" pitchFamily="2" charset="2"/>
              <a:buNone/>
              <a:defRPr/>
            </a:pPr>
            <a:r>
              <a:rPr lang="tr-TR" altLang="en-US" sz="2400" dirty="0" smtClean="0">
                <a:solidFill>
                  <a:schemeClr val="tx1"/>
                </a:solidFill>
              </a:rPr>
              <a:t>Bu uygulama Türk ve Dünya</a:t>
            </a:r>
            <a:r>
              <a:rPr lang="tr-TR" altLang="en-US" sz="2400" dirty="0" smtClean="0">
                <a:solidFill>
                  <a:schemeClr val="hlink"/>
                </a:solidFill>
              </a:rPr>
              <a:t> eğitim tarihinde öğretmenliğin meslekleşmesi açısından önemli </a:t>
            </a:r>
            <a:r>
              <a:rPr lang="tr-TR" altLang="en-US" sz="2400" dirty="0" smtClean="0">
                <a:solidFill>
                  <a:schemeClr val="tx1"/>
                </a:solidFill>
              </a:rPr>
              <a:t>bir yeniliktir</a:t>
            </a:r>
            <a:r>
              <a:rPr lang="tr-TR" altLang="en-US" sz="2400" dirty="0" smtClean="0">
                <a:solidFill>
                  <a:schemeClr val="hlink"/>
                </a:solidFill>
              </a:rPr>
              <a:t>.</a:t>
            </a:r>
            <a:r>
              <a:rPr lang="tr-TR" altLang="en-US" sz="2400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4294967295"/>
          </p:nvPr>
        </p:nvSpPr>
        <p:spPr>
          <a:xfrm>
            <a:off x="250825" y="404813"/>
            <a:ext cx="8642350" cy="619283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534988" lvl="1" indent="-355600" algn="just" eaLnBrk="1" hangingPunct="1">
              <a:lnSpc>
                <a:spcPct val="115000"/>
              </a:lnSpc>
              <a:spcBef>
                <a:spcPct val="55000"/>
              </a:spcBef>
              <a:spcAft>
                <a:spcPct val="55000"/>
              </a:spcAft>
              <a:buFont typeface="Wingdings" pitchFamily="2" charset="2"/>
              <a:buChar char="q"/>
              <a:defRPr/>
            </a:pPr>
            <a:r>
              <a:rPr lang="tr-TR" altLang="en-US" sz="2400" b="1" dirty="0" smtClean="0">
                <a:solidFill>
                  <a:srgbClr val="FF0000"/>
                </a:solidFill>
              </a:rPr>
              <a:t>Öğretmen yetiştirmenin başlangıcı:</a:t>
            </a:r>
            <a:r>
              <a:rPr lang="tr-TR" altLang="en-US" sz="2400" dirty="0" smtClean="0"/>
              <a:t> </a:t>
            </a:r>
          </a:p>
          <a:p>
            <a:pPr marL="534988" lvl="1" indent="-355600" algn="just" eaLnBrk="1" hangingPunct="1">
              <a:lnSpc>
                <a:spcPct val="115000"/>
              </a:lnSpc>
              <a:spcBef>
                <a:spcPct val="55000"/>
              </a:spcBef>
              <a:spcAft>
                <a:spcPct val="55000"/>
              </a:spcAft>
              <a:buNone/>
              <a:defRPr/>
            </a:pPr>
            <a:r>
              <a:rPr lang="tr-TR" altLang="en-US" sz="2400" dirty="0" smtClean="0">
                <a:solidFill>
                  <a:schemeClr val="hlink"/>
                </a:solidFill>
              </a:rPr>
              <a:t>   16 Mart 1848:</a:t>
            </a:r>
            <a:r>
              <a:rPr lang="tr-TR" altLang="en-US" sz="2400" b="1" dirty="0" smtClean="0"/>
              <a:t> </a:t>
            </a:r>
            <a:r>
              <a:rPr lang="tr-TR" altLang="en-US" sz="2400" dirty="0" smtClean="0"/>
              <a:t>“</a:t>
            </a:r>
            <a:r>
              <a:rPr lang="tr-TR" altLang="en-US" sz="2400" b="1" dirty="0" err="1" smtClean="0">
                <a:solidFill>
                  <a:srgbClr val="FF0000"/>
                </a:solidFill>
              </a:rPr>
              <a:t>Darülmuallimin</a:t>
            </a:r>
            <a:r>
              <a:rPr lang="tr-TR" altLang="en-US" sz="2400" dirty="0" smtClean="0"/>
              <a:t>” </a:t>
            </a:r>
          </a:p>
          <a:p>
            <a:pPr marL="534988" lvl="1" indent="-355600" algn="just" eaLnBrk="1" hangingPunct="1">
              <a:lnSpc>
                <a:spcPct val="115000"/>
              </a:lnSpc>
              <a:spcBef>
                <a:spcPct val="55000"/>
              </a:spcBef>
              <a:spcAft>
                <a:spcPct val="55000"/>
              </a:spcAft>
              <a:buNone/>
              <a:defRPr/>
            </a:pPr>
            <a:r>
              <a:rPr lang="tr-TR" altLang="en-US" sz="2400" dirty="0" smtClean="0"/>
              <a:t>     (Fransız öğretmen okulları örnek)</a:t>
            </a:r>
          </a:p>
          <a:p>
            <a:pPr marL="534988" lvl="1" indent="-355600" algn="just" eaLnBrk="1" hangingPunct="1">
              <a:lnSpc>
                <a:spcPct val="115000"/>
              </a:lnSpc>
              <a:spcBef>
                <a:spcPct val="55000"/>
              </a:spcBef>
              <a:spcAft>
                <a:spcPct val="55000"/>
              </a:spcAft>
              <a:buFont typeface="Wingdings" pitchFamily="2" charset="2"/>
              <a:buNone/>
              <a:defRPr/>
            </a:pPr>
            <a:r>
              <a:rPr lang="tr-TR" altLang="en-US" sz="2400" dirty="0" smtClean="0"/>
              <a:t>(</a:t>
            </a:r>
            <a:r>
              <a:rPr lang="tr-TR" altLang="en-US" sz="2400" dirty="0" err="1" smtClean="0"/>
              <a:t>Darülmuallimin</a:t>
            </a:r>
            <a:r>
              <a:rPr lang="tr-TR" altLang="en-US" sz="2400" dirty="0" smtClean="0"/>
              <a:t>-i </a:t>
            </a:r>
            <a:r>
              <a:rPr lang="tr-TR" altLang="en-US" sz="2400" dirty="0" err="1" smtClean="0"/>
              <a:t>Rüşdi</a:t>
            </a:r>
            <a:r>
              <a:rPr lang="tr-TR" altLang="en-US" sz="2400" dirty="0" smtClean="0"/>
              <a:t>, </a:t>
            </a:r>
            <a:r>
              <a:rPr lang="tr-TR" altLang="en-US" sz="2400" dirty="0" err="1" smtClean="0"/>
              <a:t>Darulmuallimat</a:t>
            </a:r>
            <a:r>
              <a:rPr lang="tr-TR" altLang="en-US" sz="2400" dirty="0" smtClean="0"/>
              <a:t>, </a:t>
            </a:r>
            <a:r>
              <a:rPr lang="tr-TR" altLang="en-US" sz="2400" dirty="0" err="1" smtClean="0"/>
              <a:t>Darülmuallimin</a:t>
            </a:r>
            <a:r>
              <a:rPr lang="tr-TR" altLang="en-US" sz="2400" dirty="0" smtClean="0"/>
              <a:t>-i </a:t>
            </a:r>
            <a:r>
              <a:rPr lang="tr-TR" altLang="en-US" sz="2400" dirty="0" err="1" smtClean="0"/>
              <a:t>Sıbyan</a:t>
            </a:r>
            <a:r>
              <a:rPr lang="tr-TR" altLang="en-US" sz="2400" dirty="0" smtClean="0"/>
              <a:t> , </a:t>
            </a:r>
            <a:r>
              <a:rPr lang="tr-TR" altLang="en-US" sz="2400" dirty="0" err="1" smtClean="0"/>
              <a:t>Darülmuallimin</a:t>
            </a:r>
            <a:r>
              <a:rPr lang="tr-TR" altLang="en-US" sz="2400" dirty="0" smtClean="0"/>
              <a:t>-i İdadi ve </a:t>
            </a:r>
            <a:r>
              <a:rPr lang="tr-TR" altLang="en-US" sz="2400" dirty="0" err="1" smtClean="0"/>
              <a:t>Darülmuallimin</a:t>
            </a:r>
            <a:r>
              <a:rPr lang="tr-TR" altLang="en-US" sz="2400" dirty="0" smtClean="0"/>
              <a:t>-i Ali).</a:t>
            </a:r>
          </a:p>
          <a:p>
            <a:pPr marL="534988" lvl="1" indent="-355600" algn="just" eaLnBrk="1" hangingPunct="1">
              <a:lnSpc>
                <a:spcPct val="115000"/>
              </a:lnSpc>
              <a:spcBef>
                <a:spcPct val="55000"/>
              </a:spcBef>
              <a:spcAft>
                <a:spcPct val="55000"/>
              </a:spcAft>
              <a:buFont typeface="Wingdings" pitchFamily="2" charset="2"/>
              <a:buNone/>
              <a:defRPr/>
            </a:pPr>
            <a:r>
              <a:rPr lang="tr-TR" altLang="en-US" sz="2400" dirty="0" smtClean="0"/>
              <a:t>1924’te </a:t>
            </a:r>
            <a:r>
              <a:rPr lang="tr-TR" altLang="en-US" sz="2400" dirty="0" smtClean="0"/>
              <a:t>“Muallim Mektebi”, 1935’te “Öğretmen Okulu” adını </a:t>
            </a:r>
            <a:r>
              <a:rPr lang="tr-TR" altLang="en-US" sz="2400" dirty="0" smtClean="0"/>
              <a:t>almıştır</a:t>
            </a:r>
          </a:p>
          <a:p>
            <a:pPr marL="534988" lvl="1" indent="-355600" algn="just" eaLnBrk="1" hangingPunct="1">
              <a:lnSpc>
                <a:spcPct val="115000"/>
              </a:lnSpc>
              <a:spcBef>
                <a:spcPct val="55000"/>
              </a:spcBef>
              <a:spcAft>
                <a:spcPct val="55000"/>
              </a:spcAft>
              <a:buFont typeface="Wingdings" pitchFamily="2" charset="2"/>
              <a:buNone/>
              <a:defRPr/>
            </a:pPr>
            <a:endParaRPr lang="tr-TR" altLang="en-US" sz="2400" dirty="0" smtClean="0"/>
          </a:p>
          <a:p>
            <a:pPr marL="534988" lvl="1" indent="-355600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None/>
              <a:defRPr/>
            </a:pPr>
            <a:r>
              <a:rPr lang="tr-TR" altLang="en-US" sz="2400" dirty="0" smtClean="0">
                <a:solidFill>
                  <a:schemeClr val="folHlink"/>
                </a:solidFill>
              </a:rPr>
              <a:t>1899: Maarif Salnamesi</a:t>
            </a:r>
          </a:p>
          <a:p>
            <a:pPr marL="534988" lvl="1" indent="-355600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None/>
              <a:defRPr/>
            </a:pPr>
            <a:r>
              <a:rPr lang="tr-TR" altLang="en-US" sz="2400" dirty="0" smtClean="0"/>
              <a:t> "eğitim hizmetlerinde </a:t>
            </a:r>
            <a:r>
              <a:rPr lang="tr-TR" altLang="en-US" sz="2400" dirty="0" err="1" smtClean="0"/>
              <a:t>aslolan</a:t>
            </a:r>
            <a:r>
              <a:rPr lang="tr-TR" altLang="en-US" sz="2400" dirty="0" smtClean="0"/>
              <a:t> muallimliktir" </a:t>
            </a:r>
          </a:p>
          <a:p>
            <a:pPr marL="534988" lvl="1" indent="-355600" algn="just" eaLnBrk="1" hangingPunct="1">
              <a:lnSpc>
                <a:spcPct val="115000"/>
              </a:lnSpc>
              <a:spcBef>
                <a:spcPct val="55000"/>
              </a:spcBef>
              <a:spcAft>
                <a:spcPct val="55000"/>
              </a:spcAft>
              <a:buFont typeface="Wingdings" pitchFamily="2" charset="2"/>
              <a:buNone/>
              <a:defRPr/>
            </a:pPr>
            <a:endParaRPr lang="tr-TR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4294967295"/>
          </p:nvPr>
        </p:nvSpPr>
        <p:spPr>
          <a:xfrm>
            <a:off x="395288" y="1268413"/>
            <a:ext cx="8286750" cy="480379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457200" lvl="1" indent="-274638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Calibri" pitchFamily="34" charset="0"/>
              <a:buNone/>
              <a:defRPr/>
            </a:pPr>
            <a:r>
              <a:rPr lang="tr-TR" altLang="en-US" b="1" dirty="0" smtClean="0">
                <a:solidFill>
                  <a:schemeClr val="folHlink"/>
                </a:solidFill>
              </a:rPr>
              <a:t>1973 (1739 s. METK)</a:t>
            </a:r>
            <a:r>
              <a:rPr lang="tr-TR" altLang="en-US" dirty="0" smtClean="0"/>
              <a:t>:</a:t>
            </a:r>
            <a:r>
              <a:rPr lang="tr-TR" altLang="en-US" b="1" dirty="0" smtClean="0">
                <a:solidFill>
                  <a:srgbClr val="C00000"/>
                </a:solidFill>
              </a:rPr>
              <a:t> </a:t>
            </a:r>
            <a:r>
              <a:rPr lang="tr-TR" altLang="en-US" dirty="0" smtClean="0"/>
              <a:t>“</a:t>
            </a:r>
            <a:r>
              <a:rPr lang="tr-TR" altLang="en-US" i="1" dirty="0" smtClean="0"/>
              <a:t>Öğretmenlik, Devletin eğitim, öğretim ve bununla ilgili yönetim görevlerini üzerine alan özel bir ihtisas mesleğidir</a:t>
            </a:r>
            <a:r>
              <a:rPr lang="tr-TR" altLang="en-US" dirty="0" smtClean="0"/>
              <a:t> (</a:t>
            </a:r>
            <a:r>
              <a:rPr lang="tr-TR" altLang="en-US" b="1" dirty="0" smtClean="0"/>
              <a:t>43. md)</a:t>
            </a:r>
            <a:r>
              <a:rPr lang="tr-TR" altLang="en-US" dirty="0" smtClean="0"/>
              <a:t>.</a:t>
            </a:r>
            <a:r>
              <a:rPr lang="tr-TR" altLang="en-US" i="1" dirty="0" smtClean="0"/>
              <a:t> </a:t>
            </a:r>
          </a:p>
          <a:p>
            <a:pPr marL="457200" lvl="1" indent="-274638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Calibri" pitchFamily="34" charset="0"/>
              <a:buNone/>
              <a:defRPr/>
            </a:pPr>
            <a:r>
              <a:rPr lang="tr-TR" altLang="en-US" dirty="0" smtClean="0"/>
              <a:t>Genel kültür, özel alan eğitimi ve pedagojik formasyon</a:t>
            </a:r>
          </a:p>
          <a:p>
            <a:pPr marL="457200" lvl="1" indent="-274638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Calibri" pitchFamily="34" charset="0"/>
              <a:buNone/>
              <a:defRPr/>
            </a:pPr>
            <a:endParaRPr lang="tr-TR" altLang="en-US" dirty="0" smtClean="0"/>
          </a:p>
          <a:p>
            <a:pPr marL="457200" lvl="1" indent="-274638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Calibri" pitchFamily="34" charset="0"/>
              <a:buNone/>
              <a:defRPr/>
            </a:pPr>
            <a:endParaRPr lang="tr-TR" altLang="en-US" dirty="0" smtClean="0"/>
          </a:p>
          <a:p>
            <a:pPr marL="457200" lvl="1" indent="-274638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None/>
              <a:defRPr/>
            </a:pPr>
            <a:r>
              <a:rPr lang="tr-TR" altLang="en-US" dirty="0" smtClean="0">
                <a:solidFill>
                  <a:schemeClr val="folHlink"/>
                </a:solidFill>
              </a:rPr>
              <a:t>1982</a:t>
            </a:r>
            <a:r>
              <a:rPr lang="tr-TR" altLang="en-US" b="1" dirty="0" smtClean="0">
                <a:solidFill>
                  <a:schemeClr val="folHlink"/>
                </a:solidFill>
              </a:rPr>
              <a:t> (</a:t>
            </a:r>
            <a:r>
              <a:rPr lang="tr-TR" altLang="en-US" dirty="0" smtClean="0">
                <a:solidFill>
                  <a:schemeClr val="folHlink"/>
                </a:solidFill>
              </a:rPr>
              <a:t>XI.</a:t>
            </a:r>
            <a:r>
              <a:rPr lang="tr-TR" altLang="en-US" b="1" dirty="0" smtClean="0">
                <a:solidFill>
                  <a:schemeClr val="folHlink"/>
                </a:solidFill>
              </a:rPr>
              <a:t> </a:t>
            </a:r>
            <a:r>
              <a:rPr lang="tr-TR" altLang="en-US" dirty="0" smtClean="0">
                <a:solidFill>
                  <a:schemeClr val="folHlink"/>
                </a:solidFill>
              </a:rPr>
              <a:t>Millî Eğitim Şûrası):</a:t>
            </a:r>
            <a:r>
              <a:rPr lang="tr-TR" altLang="en-US" dirty="0" smtClean="0"/>
              <a:t> </a:t>
            </a:r>
            <a:r>
              <a:rPr lang="tr-TR" altLang="en-US" dirty="0" smtClean="0">
                <a:solidFill>
                  <a:schemeClr val="hlink"/>
                </a:solidFill>
              </a:rPr>
              <a:t>“öğretmen yetiştirme görevi, üniversitelere devredilmiştir”.</a:t>
            </a:r>
            <a:r>
              <a:rPr lang="tr-TR" altLang="en-US" dirty="0" smtClean="0"/>
              <a:t> </a:t>
            </a:r>
            <a:endParaRPr lang="tr-TR" altLang="en-US" dirty="0" smtClean="0">
              <a:latin typeface="Arial" charset="0"/>
            </a:endParaRPr>
          </a:p>
          <a:p>
            <a:pPr marL="457200" lvl="1" indent="-274638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Calibri" pitchFamily="34" charset="0"/>
              <a:buNone/>
              <a:defRPr/>
            </a:pPr>
            <a:endParaRPr lang="tr-TR" altLang="en-US" dirty="0" smtClean="0"/>
          </a:p>
          <a:p>
            <a:pPr marL="457200" lvl="1" indent="-274638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Calibri" pitchFamily="34" charset="0"/>
              <a:buNone/>
              <a:defRPr/>
            </a:pPr>
            <a:endParaRPr lang="tr-TR" altLang="en-US" dirty="0" smtClean="0"/>
          </a:p>
          <a:p>
            <a:pPr marL="457200" lvl="1" indent="-274638" algn="just" eaLnBrk="1" hangingPunct="1">
              <a:lnSpc>
                <a:spcPct val="115000"/>
              </a:lnSpc>
              <a:spcBef>
                <a:spcPct val="35000"/>
              </a:spcBef>
              <a:spcAft>
                <a:spcPct val="20000"/>
              </a:spcAft>
              <a:buFont typeface="Calibri" pitchFamily="34" charset="0"/>
              <a:buNone/>
              <a:defRPr/>
            </a:pPr>
            <a:endParaRPr lang="tr-T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00113" y="188913"/>
            <a:ext cx="74295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tr-TR" altLang="en-US" sz="3200" b="1" dirty="0" smtClean="0"/>
              <a:t>Öğretmenlik Mesleği Genel Yeterlikleri</a:t>
            </a:r>
            <a:br>
              <a:rPr lang="tr-TR" altLang="en-US" sz="3200" b="1" dirty="0" smtClean="0"/>
            </a:br>
            <a:r>
              <a:rPr lang="tr-TR" altLang="en-US" sz="2400" dirty="0" smtClean="0"/>
              <a:t>(TEDP: MEB-YÖK-AB. 2000-2006)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28625" y="1643063"/>
            <a:ext cx="8286750" cy="48577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1" algn="just" eaLnBrk="1" hangingPunct="1">
              <a:defRPr/>
            </a:pPr>
            <a:r>
              <a:rPr lang="tr-TR" altLang="en-US" sz="2600" b="1" smtClean="0">
                <a:solidFill>
                  <a:schemeClr val="tx1"/>
                </a:solidFill>
              </a:rPr>
              <a:t>6 ana yeterlik alanı, bu yeterliklere ilişkin 31 alt yeterlik ve 233 performans göstergesi.</a:t>
            </a:r>
            <a:r>
              <a:rPr lang="tr-TR" altLang="en-US" sz="2600" b="1" smtClean="0">
                <a:solidFill>
                  <a:srgbClr val="C00000"/>
                </a:solidFill>
              </a:rPr>
              <a:t> </a:t>
            </a:r>
          </a:p>
          <a:p>
            <a:pPr marL="779463" indent="-514350" algn="l">
              <a:buFont typeface="Calibri" pitchFamily="34" charset="0"/>
              <a:buAutoNum type="arabicPeriod"/>
              <a:defRPr/>
            </a:pPr>
            <a:r>
              <a:rPr lang="tr-TR" altLang="en-US" sz="3000" smtClean="0">
                <a:solidFill>
                  <a:schemeClr val="tx1"/>
                </a:solidFill>
              </a:rPr>
              <a:t>Kişisel ve Meslekî Değerler - Meslekî Gelişim, </a:t>
            </a:r>
          </a:p>
          <a:p>
            <a:pPr marL="779463" indent="-514350" algn="l">
              <a:buFont typeface="Calibri" pitchFamily="34" charset="0"/>
              <a:buAutoNum type="arabicPeriod"/>
              <a:defRPr/>
            </a:pPr>
            <a:r>
              <a:rPr lang="tr-TR" altLang="en-US" sz="3000" smtClean="0">
                <a:solidFill>
                  <a:schemeClr val="tx1"/>
                </a:solidFill>
              </a:rPr>
              <a:t>Öğrenciyi Tanıma, </a:t>
            </a:r>
          </a:p>
          <a:p>
            <a:pPr marL="779463" indent="-514350" algn="l">
              <a:buFont typeface="Calibri" pitchFamily="34" charset="0"/>
              <a:buAutoNum type="arabicPeriod"/>
              <a:defRPr/>
            </a:pPr>
            <a:r>
              <a:rPr lang="tr-TR" altLang="en-US" sz="3000" smtClean="0">
                <a:solidFill>
                  <a:schemeClr val="tx1"/>
                </a:solidFill>
              </a:rPr>
              <a:t>Öğrenme ve Öğretme Süreci, </a:t>
            </a:r>
          </a:p>
          <a:p>
            <a:pPr marL="779463" indent="-514350" algn="l">
              <a:buFont typeface="Calibri" pitchFamily="34" charset="0"/>
              <a:buAutoNum type="arabicPeriod"/>
              <a:defRPr/>
            </a:pPr>
            <a:r>
              <a:rPr lang="tr-TR" altLang="en-US" sz="3000" smtClean="0">
                <a:solidFill>
                  <a:schemeClr val="tx1"/>
                </a:solidFill>
              </a:rPr>
              <a:t>Öğrenmeyi, Gelişimi İzleme ve Değerlendirme, </a:t>
            </a:r>
          </a:p>
          <a:p>
            <a:pPr marL="779463" indent="-514350" algn="l">
              <a:buFont typeface="Calibri" pitchFamily="34" charset="0"/>
              <a:buAutoNum type="arabicPeriod"/>
              <a:defRPr/>
            </a:pPr>
            <a:r>
              <a:rPr lang="tr-TR" altLang="en-US" sz="3000" smtClean="0">
                <a:solidFill>
                  <a:schemeClr val="tx1"/>
                </a:solidFill>
              </a:rPr>
              <a:t>Okul-Aile ve Toplum İlişkileri, </a:t>
            </a:r>
          </a:p>
          <a:p>
            <a:pPr marL="779463" indent="-514350" algn="l">
              <a:buFont typeface="Calibri" pitchFamily="34" charset="0"/>
              <a:buAutoNum type="arabicPeriod"/>
              <a:defRPr/>
            </a:pPr>
            <a:r>
              <a:rPr lang="tr-TR" altLang="en-US" sz="3000" smtClean="0">
                <a:solidFill>
                  <a:schemeClr val="tx1"/>
                </a:solidFill>
              </a:rPr>
              <a:t>Program ve İçerik Bilgisi, </a:t>
            </a:r>
          </a:p>
          <a:p>
            <a:pPr lvl="1" algn="just" eaLnBrk="1" hangingPunct="1">
              <a:defRPr/>
            </a:pPr>
            <a:endParaRPr lang="tr-TR" altLang="en-US" sz="26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650" y="188913"/>
            <a:ext cx="74295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tr-TR" sz="3200" dirty="0" smtClean="0"/>
              <a:t>Öğretmenlik Mesleği Genel Yeterlikleri</a:t>
            </a:r>
            <a:br>
              <a:rPr lang="tr-TR" sz="3200" dirty="0" smtClean="0"/>
            </a:br>
            <a:r>
              <a:rPr lang="tr-TR" sz="3200" dirty="0" smtClean="0"/>
              <a:t>(M.E.B. 2006)</a:t>
            </a:r>
            <a:endParaRPr lang="tr-TR" sz="32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28625" y="1643063"/>
            <a:ext cx="8286750" cy="48577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68288" indent="-268288" algn="l">
              <a:lnSpc>
                <a:spcPct val="80000"/>
              </a:lnSpc>
              <a:defRPr/>
            </a:pPr>
            <a:r>
              <a:rPr lang="tr-TR" altLang="en-US" sz="2800" b="1" smtClean="0">
                <a:solidFill>
                  <a:srgbClr val="C00000"/>
                </a:solidFill>
              </a:rPr>
              <a:t>1- Kişisel ve Meslekî Değerler - Meslekî Gelişim</a:t>
            </a:r>
          </a:p>
          <a:p>
            <a:pPr marL="268288" indent="-268288" algn="l">
              <a:lnSpc>
                <a:spcPct val="110000"/>
              </a:lnSpc>
              <a:buFont typeface="Calibri" pitchFamily="34" charset="0"/>
              <a:buAutoNum type="alphaLcPeriod"/>
              <a:defRPr/>
            </a:pPr>
            <a:r>
              <a:rPr lang="tr-TR" altLang="en-US" sz="2400" b="1" smtClean="0">
                <a:solidFill>
                  <a:schemeClr val="tx1"/>
                </a:solidFill>
              </a:rPr>
              <a:t>Öğrencilere Değer Verme, Anlama ve Saygı Gösterme</a:t>
            </a:r>
            <a:endParaRPr lang="tr-TR" altLang="en-US" sz="2400" smtClean="0">
              <a:solidFill>
                <a:schemeClr val="tx1"/>
              </a:solidFill>
            </a:endParaRPr>
          </a:p>
          <a:p>
            <a:pPr marL="268288" indent="-268288" algn="l">
              <a:lnSpc>
                <a:spcPct val="110000"/>
              </a:lnSpc>
              <a:buFont typeface="Calibri" pitchFamily="34" charset="0"/>
              <a:buAutoNum type="alphaLcPeriod"/>
              <a:defRPr/>
            </a:pPr>
            <a:r>
              <a:rPr lang="tr-TR" altLang="en-US" sz="2400" b="1" smtClean="0">
                <a:solidFill>
                  <a:schemeClr val="tx1"/>
                </a:solidFill>
              </a:rPr>
              <a:t>Öğrencilerin, Öğrenebileceğine ve  Başaracağına İnanma</a:t>
            </a:r>
            <a:endParaRPr lang="tr-TR" altLang="en-US" sz="2400" smtClean="0">
              <a:solidFill>
                <a:schemeClr val="tx1"/>
              </a:solidFill>
            </a:endParaRPr>
          </a:p>
          <a:p>
            <a:pPr marL="268288" indent="-268288" algn="l">
              <a:lnSpc>
                <a:spcPct val="110000"/>
              </a:lnSpc>
              <a:buFont typeface="Calibri" pitchFamily="34" charset="0"/>
              <a:buAutoNum type="alphaLcPeriod"/>
              <a:defRPr/>
            </a:pPr>
            <a:r>
              <a:rPr lang="tr-TR" altLang="en-US" sz="2400" b="1" smtClean="0">
                <a:solidFill>
                  <a:schemeClr val="tx1"/>
                </a:solidFill>
              </a:rPr>
              <a:t>Ulusal ve Evrensel Değerlere Önem Verme</a:t>
            </a:r>
            <a:endParaRPr lang="tr-TR" altLang="en-US" sz="2400" smtClean="0">
              <a:solidFill>
                <a:schemeClr val="tx1"/>
              </a:solidFill>
            </a:endParaRPr>
          </a:p>
          <a:p>
            <a:pPr marL="268288" indent="-268288" algn="l">
              <a:lnSpc>
                <a:spcPct val="110000"/>
              </a:lnSpc>
              <a:buFont typeface="Calibri" pitchFamily="34" charset="0"/>
              <a:buAutoNum type="alphaLcPeriod"/>
              <a:defRPr/>
            </a:pPr>
            <a:r>
              <a:rPr lang="tr-TR" altLang="en-US" sz="2400" b="1" smtClean="0">
                <a:solidFill>
                  <a:schemeClr val="tx1"/>
                </a:solidFill>
              </a:rPr>
              <a:t> Öz Değerlendirme Yapma</a:t>
            </a:r>
            <a:endParaRPr lang="tr-TR" altLang="en-US" sz="2400" smtClean="0">
              <a:solidFill>
                <a:schemeClr val="tx1"/>
              </a:solidFill>
            </a:endParaRPr>
          </a:p>
          <a:p>
            <a:pPr marL="268288" indent="-268288" algn="l">
              <a:lnSpc>
                <a:spcPct val="110000"/>
              </a:lnSpc>
              <a:buFont typeface="Calibri" pitchFamily="34" charset="0"/>
              <a:buAutoNum type="alphaLcPeriod"/>
              <a:defRPr/>
            </a:pPr>
            <a:r>
              <a:rPr lang="tr-TR" altLang="en-US" sz="2400" b="1" smtClean="0">
                <a:solidFill>
                  <a:schemeClr val="tx1"/>
                </a:solidFill>
              </a:rPr>
              <a:t>Kişisel Gelişimi Sağlama</a:t>
            </a:r>
            <a:endParaRPr lang="tr-TR" altLang="en-US" sz="2400" smtClean="0">
              <a:solidFill>
                <a:schemeClr val="tx1"/>
              </a:solidFill>
            </a:endParaRPr>
          </a:p>
          <a:p>
            <a:pPr marL="268288" indent="-268288" algn="l">
              <a:lnSpc>
                <a:spcPct val="110000"/>
              </a:lnSpc>
              <a:buFont typeface="Calibri" pitchFamily="34" charset="0"/>
              <a:buAutoNum type="alphaLcPeriod"/>
              <a:defRPr/>
            </a:pPr>
            <a:r>
              <a:rPr lang="tr-TR" altLang="en-US" sz="2400" b="1" smtClean="0">
                <a:solidFill>
                  <a:schemeClr val="tx1"/>
                </a:solidFill>
              </a:rPr>
              <a:t>Meslekî Gelişmeleri İzleme ve Katkı Sağlama</a:t>
            </a:r>
            <a:endParaRPr lang="tr-TR" altLang="en-US" sz="2400" smtClean="0">
              <a:solidFill>
                <a:schemeClr val="tx1"/>
              </a:solidFill>
            </a:endParaRPr>
          </a:p>
          <a:p>
            <a:pPr marL="268288" indent="-268288" algn="l">
              <a:lnSpc>
                <a:spcPct val="110000"/>
              </a:lnSpc>
              <a:buFont typeface="Calibri" pitchFamily="34" charset="0"/>
              <a:buAutoNum type="alphaLcPeriod"/>
              <a:defRPr/>
            </a:pPr>
            <a:r>
              <a:rPr lang="tr-TR" altLang="en-US" sz="2400" b="1" smtClean="0">
                <a:solidFill>
                  <a:schemeClr val="tx1"/>
                </a:solidFill>
              </a:rPr>
              <a:t>Okulun İyileştirilmesine ve Geliştirilmesine Katkı Sağlama</a:t>
            </a:r>
            <a:endParaRPr lang="tr-TR" altLang="en-US" sz="2400" smtClean="0">
              <a:solidFill>
                <a:schemeClr val="tx1"/>
              </a:solidFill>
            </a:endParaRPr>
          </a:p>
          <a:p>
            <a:pPr marL="268288" indent="-268288" algn="l">
              <a:lnSpc>
                <a:spcPct val="110000"/>
              </a:lnSpc>
              <a:buFont typeface="Calibri" pitchFamily="34" charset="0"/>
              <a:buAutoNum type="alphaLcPeriod"/>
              <a:defRPr/>
            </a:pPr>
            <a:r>
              <a:rPr lang="tr-TR" altLang="en-US" sz="2400" b="1" smtClean="0">
                <a:solidFill>
                  <a:schemeClr val="tx1"/>
                </a:solidFill>
              </a:rPr>
              <a:t>Meslekî Yasaları İzleme, Görev ve Sorumlulukları Yerine Getirme</a:t>
            </a:r>
            <a:r>
              <a:rPr lang="tr-TR" altLang="en-US" sz="2500" smtClean="0">
                <a:solidFill>
                  <a:schemeClr val="tx1"/>
                </a:solidFill>
              </a:rPr>
              <a:t> </a:t>
            </a:r>
            <a:endParaRPr lang="tr-TR" altLang="en-US" sz="2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 Teması 2">
      <a:dk1>
        <a:srgbClr val="000000"/>
      </a:dk1>
      <a:lt1>
        <a:srgbClr val="FFFF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E2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is Teması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CC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E2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335</Words>
  <Application>Microsoft Office PowerPoint</Application>
  <PresentationFormat>Ekran Gösterisi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6" baseType="lpstr">
      <vt:lpstr>Ofis Teması</vt:lpstr>
      <vt:lpstr>Grafik</vt:lpstr>
      <vt:lpstr> ÖĞRETMENLİK MESLEĞİ </vt:lpstr>
      <vt:lpstr>Mesleklerin Tarihsel Gelişimi</vt:lpstr>
      <vt:lpstr>Öğretmenlerin Yetişme Aşamaları</vt:lpstr>
      <vt:lpstr> TÜRKİYE’DE ÖĞRETMENLİĞİN MESLEKLEŞMESİ </vt:lpstr>
      <vt:lpstr>Slayt 5</vt:lpstr>
      <vt:lpstr>Slayt 6</vt:lpstr>
      <vt:lpstr>Slayt 7</vt:lpstr>
      <vt:lpstr>Öğretmenlik Mesleği Genel Yeterlikleri (TEDP: MEB-YÖK-AB. 2000-2006)</vt:lpstr>
      <vt:lpstr>Öğretmenlik Mesleği Genel Yeterlikleri (M.E.B. 2006)</vt:lpstr>
      <vt:lpstr>Slayt 10</vt:lpstr>
      <vt:lpstr>Slayt 11</vt:lpstr>
      <vt:lpstr>Slayt 12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Sisteminde Öğretmenin Rolü ve Öğretmenlik Mesleği</dc:title>
  <dc:creator>mehmet turhan</dc:creator>
  <cp:lastModifiedBy>Hasan</cp:lastModifiedBy>
  <cp:revision>89</cp:revision>
  <dcterms:modified xsi:type="dcterms:W3CDTF">2016-02-17T15:56:13Z</dcterms:modified>
</cp:coreProperties>
</file>