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23"/>
  </p:notesMasterIdLst>
  <p:sldIdLst>
    <p:sldId id="256" r:id="rId2"/>
    <p:sldId id="297"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Lst>
  <p:sldSz cx="9144000" cy="6858000" type="screen4x3"/>
  <p:notesSz cx="6858000" cy="9144000"/>
  <p:embeddedFontLst>
    <p:embeddedFont>
      <p:font typeface="Calibri" pitchFamily="34" charset="0"/>
      <p:regular r:id="rId24"/>
      <p:bold r:id="rId25"/>
      <p:italic r:id="rId26"/>
      <p:boldItalic r:id="rId27"/>
    </p:embeddedFont>
  </p:embeddedFontLst>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231" y="-41"/>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6837635-1CC3-4B1C-9D4D-9E7F39AAF02C}" type="datetimeFigureOut">
              <a:rPr lang="tr-TR" smtClean="0"/>
              <a:pPr/>
              <a:t>22.12.2015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EA21D7-5322-4455-8087-40C32EF240D0}" type="slidenum">
              <a:rPr lang="tr-TR" smtClean="0"/>
              <a:pPr/>
              <a:t>‹#›</a:t>
            </a:fld>
            <a:endParaRPr lang="tr-TR"/>
          </a:p>
        </p:txBody>
      </p:sp>
    </p:spTree>
    <p:extLst>
      <p:ext uri="{BB962C8B-B14F-4D97-AF65-F5344CB8AC3E}">
        <p14:creationId xmlns:p14="http://schemas.microsoft.com/office/powerpoint/2010/main" xmlns="" val="39142498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EBBAD016-6318-4736-B8CE-A554B2E8FE32}" type="datetime1">
              <a:rPr lang="tr-TR" smtClean="0"/>
              <a:pPr/>
              <a:t>22.12.2015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3F8CBB-8EAA-441F-910A-F480205D3C3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D290590-F91F-42FE-B4D3-39277C0CA39E}" type="datetime1">
              <a:rPr lang="tr-TR" smtClean="0"/>
              <a:pPr/>
              <a:t>22.12.2015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3F8CBB-8EAA-441F-910A-F480205D3C3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4AA151D4-31B8-4EEA-93B9-561C89EED031}" type="datetime1">
              <a:rPr lang="tr-TR" smtClean="0"/>
              <a:pPr/>
              <a:t>22.12.2015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3F8CBB-8EAA-441F-910A-F480205D3C3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9F2464A-DCDF-4A60-BB61-1B93E88002E9}" type="datetime1">
              <a:rPr lang="tr-TR" smtClean="0"/>
              <a:pPr/>
              <a:t>22.12.2015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3F8CBB-8EAA-441F-910A-F480205D3C3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62C5D1A-3ED5-48E6-9226-9532F7ED2758}" type="datetime1">
              <a:rPr lang="tr-TR" smtClean="0"/>
              <a:pPr/>
              <a:t>22.12.2015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A3F8CBB-8EAA-441F-910A-F480205D3C3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7DDB2D3-188B-40A8-8D20-1C546A76D0FC}" type="datetime1">
              <a:rPr lang="tr-TR" smtClean="0"/>
              <a:pPr/>
              <a:t>22.12.2015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A3F8CBB-8EAA-441F-910A-F480205D3C3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416E202-7695-4F63-BAB1-C667BC27AA2B}" type="datetime1">
              <a:rPr lang="tr-TR" smtClean="0"/>
              <a:pPr/>
              <a:t>22.12.2015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A3F8CBB-8EAA-441F-910A-F480205D3C3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B99688D-5CD1-4829-9DB1-FC924CCE4659}" type="datetime1">
              <a:rPr lang="tr-TR" smtClean="0"/>
              <a:pPr/>
              <a:t>22.12.2015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A3F8CBB-8EAA-441F-910A-F480205D3C3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4CBC4CB-4F11-4725-9E01-2692C3523483}" type="datetime1">
              <a:rPr lang="tr-TR" smtClean="0"/>
              <a:pPr/>
              <a:t>22.12.2015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A3F8CBB-8EAA-441F-910A-F480205D3C3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5AA4B2B-C060-4A46-9E60-374C9DF9A3BA}" type="datetime1">
              <a:rPr lang="tr-TR" smtClean="0"/>
              <a:pPr/>
              <a:t>22.12.2015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A3F8CBB-8EAA-441F-910A-F480205D3C3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4E70219-3AEF-4494-9341-37FA4A766747}" type="datetime1">
              <a:rPr lang="tr-TR" smtClean="0"/>
              <a:pPr/>
              <a:t>22.12.2015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A3F8CBB-8EAA-441F-910A-F480205D3C3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8051A-1D11-48A6-9DBB-55CF3A854EBB}" type="datetime1">
              <a:rPr lang="tr-TR" smtClean="0"/>
              <a:pPr/>
              <a:t>22.12.2015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F8CBB-8EAA-441F-910A-F480205D3C3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5" name="4 Metin kutusu"/>
          <p:cNvSpPr txBox="1"/>
          <p:nvPr/>
        </p:nvSpPr>
        <p:spPr>
          <a:xfrm>
            <a:off x="360834" y="2274545"/>
            <a:ext cx="8424936" cy="3539430"/>
          </a:xfrm>
          <a:prstGeom prst="rect">
            <a:avLst/>
          </a:prstGeom>
          <a:noFill/>
        </p:spPr>
        <p:txBody>
          <a:bodyPr wrap="square" rtlCol="0">
            <a:spAutoFit/>
          </a:bodyPr>
          <a:lstStyle/>
          <a:p>
            <a:r>
              <a:rPr lang="tr-TR" altLang="tr-TR" sz="3200" b="1" dirty="0">
                <a:solidFill>
                  <a:schemeClr val="bg1"/>
                </a:solidFill>
              </a:rPr>
              <a:t>Eğitim </a:t>
            </a:r>
            <a:r>
              <a:rPr lang="tr-TR" altLang="tr-TR" sz="3200" b="1" dirty="0" smtClean="0">
                <a:solidFill>
                  <a:schemeClr val="bg1"/>
                </a:solidFill>
              </a:rPr>
              <a:t>Bilimine Giriş</a:t>
            </a:r>
            <a:endParaRPr lang="tr-TR" sz="3200" b="1" dirty="0">
              <a:solidFill>
                <a:schemeClr val="bg1"/>
              </a:solidFill>
            </a:endParaRPr>
          </a:p>
          <a:p>
            <a:r>
              <a:rPr lang="tr-TR" altLang="tr-TR" sz="3200" dirty="0" smtClean="0">
                <a:solidFill>
                  <a:schemeClr val="bg1"/>
                </a:solidFill>
              </a:rPr>
              <a:t>Öğretmen Yetiştirme Alanındaki</a:t>
            </a:r>
          </a:p>
          <a:p>
            <a:r>
              <a:rPr lang="tr-TR" sz="3200" dirty="0" smtClean="0">
                <a:solidFill>
                  <a:schemeClr val="bg1"/>
                </a:solidFill>
              </a:rPr>
              <a:t>Gelişmeler</a:t>
            </a:r>
            <a:endParaRPr lang="tr-TR" sz="3200" dirty="0"/>
          </a:p>
          <a:p>
            <a:endParaRPr lang="tr-TR" sz="3200" dirty="0"/>
          </a:p>
          <a:p>
            <a:endParaRPr lang="tr-TR" sz="3200" dirty="0"/>
          </a:p>
          <a:p>
            <a:endParaRPr lang="tr-TR" sz="3200" dirty="0"/>
          </a:p>
          <a:p>
            <a:endParaRPr lang="tr-TR" sz="3200" dirty="0"/>
          </a:p>
        </p:txBody>
      </p:sp>
      <p:cxnSp>
        <p:nvCxnSpPr>
          <p:cNvPr id="7" name="6 Düz Bağlayıcı"/>
          <p:cNvCxnSpPr/>
          <p:nvPr/>
        </p:nvCxnSpPr>
        <p:spPr>
          <a:xfrm>
            <a:off x="467544" y="2852936"/>
            <a:ext cx="3456384"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9 Metin kutusu"/>
          <p:cNvSpPr txBox="1"/>
          <p:nvPr/>
        </p:nvSpPr>
        <p:spPr>
          <a:xfrm>
            <a:off x="395536" y="6165304"/>
            <a:ext cx="3456384" cy="400110"/>
          </a:xfrm>
          <a:prstGeom prst="rect">
            <a:avLst/>
          </a:prstGeom>
          <a:noFill/>
        </p:spPr>
        <p:txBody>
          <a:bodyPr wrap="square" rtlCol="0">
            <a:spAutoFit/>
          </a:bodyPr>
          <a:lstStyle/>
          <a:p>
            <a:r>
              <a:rPr lang="tr-TR" sz="2000" dirty="0" smtClean="0">
                <a:solidFill>
                  <a:schemeClr val="bg1"/>
                </a:solidFill>
              </a:rPr>
              <a:t>yuzem.yyu.edu.tr</a:t>
            </a:r>
            <a:endParaRPr lang="tr-TR" sz="2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subTitle" idx="1"/>
          </p:nvPr>
        </p:nvSpPr>
        <p:spPr>
          <a:xfrm>
            <a:off x="323528" y="0"/>
            <a:ext cx="8820472" cy="6858000"/>
          </a:xfrm>
        </p:spPr>
        <p:txBody>
          <a:bodyPr>
            <a:normAutofit/>
          </a:bodyPr>
          <a:lstStyle/>
          <a:p>
            <a:pPr eaLnBrk="1" hangingPunct="1"/>
            <a:endParaRPr lang="tr-TR" sz="3000" b="1" dirty="0" smtClean="0">
              <a:solidFill>
                <a:srgbClr val="FF0000"/>
              </a:solidFill>
            </a:endParaRPr>
          </a:p>
          <a:p>
            <a:pPr eaLnBrk="1" hangingPunct="1"/>
            <a:r>
              <a:rPr lang="tr-TR" sz="3000" b="1" dirty="0" smtClean="0">
                <a:solidFill>
                  <a:srgbClr val="FF0000"/>
                </a:solidFill>
              </a:rPr>
              <a:t>Rusya’da Öğretmen Yetiştirme </a:t>
            </a:r>
          </a:p>
          <a:p>
            <a:pPr marL="457200" indent="-457200" algn="l">
              <a:buFont typeface="Wingdings" pitchFamily="2" charset="2"/>
              <a:buChar char="Ø"/>
            </a:pPr>
            <a:r>
              <a:rPr lang="tr-TR" sz="2400" dirty="0" smtClean="0">
                <a:solidFill>
                  <a:schemeClr val="tx1"/>
                </a:solidFill>
              </a:rPr>
              <a:t>Rusya eğitim sisteminde öğretmenler pedagoji okulları, pedagoji enstitüleri ve üniversitelerde yetiştirilmektedir. Öğretmen eğitimi 1992’de çıkarılan bir yasayla düzenlenmiştir. Öğretmen eğitimi yükseköğretim düzeyinde ve yükseköğretim dışı olmak üzere iki şekildedir. Ortaöğretim öğretmenlerinin çoğu yükseköğrenim kurumlarında; ilkokul öğretmenlerinin çoğu yükseköğrenim düzeyinde olmayan pedagoji okullarında yetişir (</a:t>
            </a:r>
            <a:r>
              <a:rPr lang="tr-TR" sz="2400" dirty="0" err="1">
                <a:solidFill>
                  <a:schemeClr val="tx1"/>
                </a:solidFill>
              </a:rPr>
              <a:t>Akt</a:t>
            </a:r>
            <a:r>
              <a:rPr lang="tr-TR" sz="2400" dirty="0">
                <a:solidFill>
                  <a:schemeClr val="tx1"/>
                </a:solidFill>
              </a:rPr>
              <a:t>. </a:t>
            </a:r>
            <a:r>
              <a:rPr lang="tr-TR" sz="2400" dirty="0" err="1">
                <a:solidFill>
                  <a:schemeClr val="tx1"/>
                </a:solidFill>
              </a:rPr>
              <a:t>Taşdan</a:t>
            </a:r>
            <a:r>
              <a:rPr lang="tr-TR" sz="2400" dirty="0">
                <a:solidFill>
                  <a:schemeClr val="tx1"/>
                </a:solidFill>
              </a:rPr>
              <a:t>, 2010). </a:t>
            </a:r>
            <a:endParaRPr lang="tr-TR" sz="2400" dirty="0" smtClean="0">
              <a:solidFill>
                <a:schemeClr val="tx1"/>
              </a:solidFill>
            </a:endParaRPr>
          </a:p>
          <a:p>
            <a:pPr marL="457200" indent="-457200" algn="l" eaLnBrk="1" hangingPunct="1">
              <a:buFont typeface="Wingdings" pitchFamily="2" charset="2"/>
              <a:buChar char="Ø"/>
            </a:pPr>
            <a:r>
              <a:rPr lang="tr-TR" sz="2400" dirty="0" smtClean="0">
                <a:solidFill>
                  <a:schemeClr val="tx1"/>
                </a:solidFill>
              </a:rPr>
              <a:t>Pedagoji okulları, ilköğretim mezunları için 4 yıl, lise mezunları için 2 yıldır. Okul öncesi öğretmenleri, sınıf öğretmenleri, sanat, beden ve müzik öğretmenlerini bu okullarda yetişir.  </a:t>
            </a:r>
          </a:p>
          <a:p>
            <a:pPr marL="457200" indent="-457200" algn="l">
              <a:buFont typeface="Wingdings" pitchFamily="2" charset="2"/>
              <a:buChar char="Ø"/>
            </a:pPr>
            <a:r>
              <a:rPr lang="tr-TR" sz="2400" dirty="0" smtClean="0">
                <a:solidFill>
                  <a:schemeClr val="tx1"/>
                </a:solidFill>
              </a:rPr>
              <a:t>Ortaöğretim öğretmenleri ise pedagoji enstitülerinden veya üniversitelerden mezun olmalıdırlar </a:t>
            </a:r>
            <a:r>
              <a:rPr lang="tr-TR" sz="2400" dirty="0">
                <a:solidFill>
                  <a:schemeClr val="tx1"/>
                </a:solidFill>
              </a:rPr>
              <a:t>(</a:t>
            </a:r>
            <a:r>
              <a:rPr lang="tr-TR" sz="2400" dirty="0" err="1">
                <a:solidFill>
                  <a:schemeClr val="tx1"/>
                </a:solidFill>
              </a:rPr>
              <a:t>Akt</a:t>
            </a:r>
            <a:r>
              <a:rPr lang="tr-TR" sz="2400" dirty="0">
                <a:solidFill>
                  <a:schemeClr val="tx1"/>
                </a:solidFill>
              </a:rPr>
              <a:t>. </a:t>
            </a:r>
            <a:r>
              <a:rPr lang="tr-TR" sz="2400" dirty="0" err="1">
                <a:solidFill>
                  <a:schemeClr val="tx1"/>
                </a:solidFill>
              </a:rPr>
              <a:t>Taşdan</a:t>
            </a:r>
            <a:r>
              <a:rPr lang="tr-TR" sz="2400" dirty="0">
                <a:solidFill>
                  <a:schemeClr val="tx1"/>
                </a:solidFill>
              </a:rPr>
              <a:t>, 2010). </a:t>
            </a:r>
          </a:p>
          <a:p>
            <a:pPr marL="457200" indent="-457200" algn="l" eaLnBrk="1" hangingPunct="1">
              <a:buFont typeface="Wingdings" pitchFamily="2" charset="2"/>
              <a:buChar char="Ø"/>
            </a:pPr>
            <a:endParaRPr lang="tr-TR" dirty="0" smtClean="0">
              <a:solidFill>
                <a:schemeClr val="tx1"/>
              </a:solidFill>
            </a:endParaRPr>
          </a:p>
        </p:txBody>
      </p:sp>
    </p:spTree>
    <p:extLst>
      <p:ext uri="{BB962C8B-B14F-4D97-AF65-F5344CB8AC3E}">
        <p14:creationId xmlns:p14="http://schemas.microsoft.com/office/powerpoint/2010/main" xmlns="" val="349893739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323528" y="0"/>
            <a:ext cx="8820472" cy="6858000"/>
          </a:xfrm>
        </p:spPr>
        <p:txBody>
          <a:bodyPr/>
          <a:lstStyle/>
          <a:p>
            <a:pPr marL="0" indent="0" algn="ctr" eaLnBrk="1" hangingPunct="1">
              <a:buNone/>
            </a:pPr>
            <a:endParaRPr lang="tr-TR" sz="2800" b="1" dirty="0" smtClean="0">
              <a:solidFill>
                <a:srgbClr val="FF0000"/>
              </a:solidFill>
            </a:endParaRPr>
          </a:p>
          <a:p>
            <a:pPr marL="0" indent="0" algn="ctr" eaLnBrk="1" hangingPunct="1">
              <a:buNone/>
            </a:pPr>
            <a:endParaRPr lang="tr-TR" sz="2800" b="1" dirty="0" smtClean="0">
              <a:solidFill>
                <a:srgbClr val="FF0000"/>
              </a:solidFill>
            </a:endParaRPr>
          </a:p>
          <a:p>
            <a:pPr marL="0" indent="0" algn="ctr" eaLnBrk="1" hangingPunct="1">
              <a:buNone/>
            </a:pPr>
            <a:r>
              <a:rPr lang="tr-TR" sz="2800" b="1" dirty="0" smtClean="0">
                <a:solidFill>
                  <a:srgbClr val="FF0000"/>
                </a:solidFill>
              </a:rPr>
              <a:t>Almanya’da Öğretmen Yetiştirme</a:t>
            </a:r>
          </a:p>
          <a:p>
            <a:pPr>
              <a:buFont typeface="Wingdings" panose="05000000000000000000" pitchFamily="2" charset="2"/>
              <a:buChar char="Ø"/>
            </a:pPr>
            <a:r>
              <a:rPr lang="tr-TR" sz="2400" dirty="0" smtClean="0"/>
              <a:t>Almanya’da 1970 yılından itibaren, okul öncesi eğitimi öğretmenliği dışındaki diğer alanlarda öğretmen eğitimi yüksek öğretim kurumlarında gerçekleştirilmektedir </a:t>
            </a:r>
            <a:r>
              <a:rPr lang="tr-TR" sz="2400" dirty="0"/>
              <a:t>(</a:t>
            </a:r>
            <a:r>
              <a:rPr lang="tr-TR" sz="2400" dirty="0" err="1"/>
              <a:t>Akt</a:t>
            </a:r>
            <a:r>
              <a:rPr lang="tr-TR" sz="2400" dirty="0"/>
              <a:t>. </a:t>
            </a:r>
            <a:r>
              <a:rPr lang="tr-TR" sz="2400" dirty="0" err="1"/>
              <a:t>Taşdan</a:t>
            </a:r>
            <a:r>
              <a:rPr lang="tr-TR" sz="2400" dirty="0"/>
              <a:t>, 2010). </a:t>
            </a:r>
            <a:endParaRPr lang="tr-TR" sz="2400" dirty="0" smtClean="0"/>
          </a:p>
          <a:p>
            <a:pPr>
              <a:buFont typeface="Wingdings" panose="05000000000000000000" pitchFamily="2" charset="2"/>
              <a:buChar char="Ø"/>
            </a:pPr>
            <a:r>
              <a:rPr lang="tr-TR" sz="2400" dirty="0" smtClean="0"/>
              <a:t>Kurumların yapısına, özelliklerine ve dallarına göre, öğretmen adayları üniversitelerde, yüksek öğretmen okullarında, eğitim enstitülerinde, müzik ve sanat eğitimi okullarında ya da çok amaçlı üniversitelerde akademik bir eğitim görmektedirler </a:t>
            </a:r>
            <a:r>
              <a:rPr lang="tr-TR" sz="2400" dirty="0"/>
              <a:t>(</a:t>
            </a:r>
            <a:r>
              <a:rPr lang="tr-TR" sz="2400" dirty="0" err="1"/>
              <a:t>Akt</a:t>
            </a:r>
            <a:r>
              <a:rPr lang="tr-TR" sz="2400" dirty="0"/>
              <a:t>. </a:t>
            </a:r>
            <a:r>
              <a:rPr lang="tr-TR" sz="2400" dirty="0" err="1"/>
              <a:t>Taşdan</a:t>
            </a:r>
            <a:r>
              <a:rPr lang="tr-TR" sz="2400" dirty="0"/>
              <a:t>, 2010). </a:t>
            </a:r>
          </a:p>
          <a:p>
            <a:pPr eaLnBrk="1" hangingPunct="1"/>
            <a:endParaRPr lang="tr-TR" dirty="0" smtClean="0"/>
          </a:p>
        </p:txBody>
      </p:sp>
    </p:spTree>
    <p:extLst>
      <p:ext uri="{BB962C8B-B14F-4D97-AF65-F5344CB8AC3E}">
        <p14:creationId xmlns:p14="http://schemas.microsoft.com/office/powerpoint/2010/main" xmlns="" val="74954922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323528" y="260648"/>
            <a:ext cx="8892480" cy="6858000"/>
          </a:xfrm>
        </p:spPr>
        <p:txBody>
          <a:bodyPr>
            <a:normAutofit/>
          </a:bodyPr>
          <a:lstStyle/>
          <a:p>
            <a:pPr marL="0" indent="0" algn="ctr" eaLnBrk="1" hangingPunct="1">
              <a:buNone/>
            </a:pPr>
            <a:r>
              <a:rPr lang="tr-TR" sz="2800" b="1" dirty="0" smtClean="0">
                <a:solidFill>
                  <a:srgbClr val="FF0000"/>
                </a:solidFill>
              </a:rPr>
              <a:t>Japonya’da Öğretmen Yetiştirme</a:t>
            </a:r>
          </a:p>
          <a:p>
            <a:pPr>
              <a:buFont typeface="Wingdings" panose="05000000000000000000" pitchFamily="2" charset="2"/>
              <a:buChar char="Ø"/>
            </a:pPr>
            <a:r>
              <a:rPr lang="tr-TR" sz="2400" dirty="0" smtClean="0"/>
              <a:t>Japonya’da öğretmen eğitimine, iki aşamalı bir sınavla öğrenci alınmaktadır. Birinci aşama ülke genelinde yapılmakta, ikinci aşama ise üniversiteler tarafından yapılmaktadır (</a:t>
            </a:r>
            <a:r>
              <a:rPr lang="tr-TR" sz="2400" dirty="0" err="1"/>
              <a:t>Akt</a:t>
            </a:r>
            <a:r>
              <a:rPr lang="tr-TR" sz="2400" dirty="0"/>
              <a:t>. </a:t>
            </a:r>
            <a:r>
              <a:rPr lang="tr-TR" sz="2400" dirty="0" err="1"/>
              <a:t>Taşdan</a:t>
            </a:r>
            <a:r>
              <a:rPr lang="tr-TR" sz="2400" dirty="0"/>
              <a:t>, 2010). </a:t>
            </a:r>
            <a:endParaRPr lang="tr-TR" sz="2400" dirty="0" smtClean="0"/>
          </a:p>
          <a:p>
            <a:pPr>
              <a:buFont typeface="Wingdings" panose="05000000000000000000" pitchFamily="2" charset="2"/>
              <a:buChar char="Ø"/>
            </a:pPr>
            <a:r>
              <a:rPr lang="tr-TR" sz="2400" dirty="0" smtClean="0"/>
              <a:t>Üniversitelerin eğitim fakültelerinde veya bölümlerinde ve eğitim üniversitelerinde yapılan diplomalı eğitim ile diğer fakültelerde uygulanan sertifikalı eğitim olmak üzere iki şekilde öğretmen eğitimi yapılmaktadır</a:t>
            </a:r>
            <a:r>
              <a:rPr lang="tr-TR" sz="2400" dirty="0"/>
              <a:t> </a:t>
            </a:r>
            <a:r>
              <a:rPr lang="tr-TR" sz="2400" dirty="0" smtClean="0"/>
              <a:t>(</a:t>
            </a:r>
            <a:r>
              <a:rPr lang="tr-TR" sz="2400" dirty="0" err="1" smtClean="0"/>
              <a:t>Akt</a:t>
            </a:r>
            <a:r>
              <a:rPr lang="tr-TR" sz="2400" dirty="0"/>
              <a:t>. </a:t>
            </a:r>
            <a:r>
              <a:rPr lang="tr-TR" sz="2400" dirty="0" err="1"/>
              <a:t>Taşdan</a:t>
            </a:r>
            <a:r>
              <a:rPr lang="tr-TR" sz="2400" dirty="0"/>
              <a:t>, 2010). </a:t>
            </a:r>
            <a:endParaRPr lang="tr-TR" sz="2400" dirty="0" smtClean="0"/>
          </a:p>
          <a:p>
            <a:pPr>
              <a:buFont typeface="Wingdings" panose="05000000000000000000" pitchFamily="2" charset="2"/>
              <a:buChar char="Ø"/>
            </a:pPr>
            <a:r>
              <a:rPr lang="tr-TR" sz="2400" dirty="0" smtClean="0"/>
              <a:t>Öğretmen adayları, öğretmen olabilmek için genel kültür, alan ve meslek bilgilerini içeren ve yılda üç defa yapılan bir yeterlik sınavına alınmaktadır. Bu sınavı geçen adaylar, görüşme ve uygulama sınavına da tabi tutulmakta, bu sınavlarda başarılı olan adaylar, stajyerlik dönemine alınmakta ve altı aylık bu süreyi tamamlayanlar kamu görevlisi olma hakkını kazanıp asil öğretmen olarak atanmaktadırlar</a:t>
            </a:r>
            <a:r>
              <a:rPr lang="tr-TR" sz="2400" dirty="0"/>
              <a:t> </a:t>
            </a:r>
            <a:r>
              <a:rPr lang="tr-TR" sz="2400" dirty="0" smtClean="0"/>
              <a:t>(</a:t>
            </a:r>
            <a:r>
              <a:rPr lang="tr-TR" sz="2400" dirty="0" err="1" smtClean="0"/>
              <a:t>Akt</a:t>
            </a:r>
            <a:r>
              <a:rPr lang="tr-TR" sz="2400" dirty="0"/>
              <a:t>. </a:t>
            </a:r>
            <a:r>
              <a:rPr lang="tr-TR" sz="2400" dirty="0" err="1"/>
              <a:t>Taşdan</a:t>
            </a:r>
            <a:r>
              <a:rPr lang="tr-TR" sz="2400" dirty="0"/>
              <a:t>, 2010). </a:t>
            </a:r>
          </a:p>
          <a:p>
            <a:pPr marL="0" indent="0" eaLnBrk="1" hangingPunct="1">
              <a:buNone/>
            </a:pPr>
            <a:endParaRPr lang="tr-TR" dirty="0" smtClean="0"/>
          </a:p>
        </p:txBody>
      </p:sp>
    </p:spTree>
    <p:extLst>
      <p:ext uri="{BB962C8B-B14F-4D97-AF65-F5344CB8AC3E}">
        <p14:creationId xmlns:p14="http://schemas.microsoft.com/office/powerpoint/2010/main" xmlns="" val="188171197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95536" y="0"/>
            <a:ext cx="8748464" cy="6858000"/>
          </a:xfrm>
        </p:spPr>
        <p:txBody>
          <a:bodyPr>
            <a:normAutofit/>
          </a:bodyPr>
          <a:lstStyle/>
          <a:p>
            <a:pPr marL="0" indent="0" algn="ctr" eaLnBrk="1" hangingPunct="1">
              <a:buNone/>
            </a:pPr>
            <a:endParaRPr lang="tr-TR" sz="2800" b="1" dirty="0" smtClean="0">
              <a:solidFill>
                <a:srgbClr val="FF0000"/>
              </a:solidFill>
            </a:endParaRPr>
          </a:p>
          <a:p>
            <a:pPr marL="0" indent="0" algn="ctr" eaLnBrk="1" hangingPunct="1">
              <a:buNone/>
            </a:pPr>
            <a:r>
              <a:rPr lang="tr-TR" sz="2800" b="1" dirty="0" smtClean="0">
                <a:solidFill>
                  <a:srgbClr val="FF0000"/>
                </a:solidFill>
              </a:rPr>
              <a:t>İran’da Öğretmen Yetiştirme</a:t>
            </a:r>
          </a:p>
          <a:p>
            <a:pPr>
              <a:buFont typeface="Wingdings" panose="05000000000000000000" pitchFamily="2" charset="2"/>
              <a:buChar char="Ø"/>
            </a:pPr>
            <a:r>
              <a:rPr lang="tr-TR" sz="2400" dirty="0" smtClean="0"/>
              <a:t>İlkokul öğretmenleri gerekli olan bütün dersleri ve uygulamaları içeren 2 yıllık bir eğitim programından geçerler</a:t>
            </a:r>
            <a:r>
              <a:rPr lang="tr-TR" sz="2400" dirty="0"/>
              <a:t> </a:t>
            </a:r>
            <a:r>
              <a:rPr lang="tr-TR" sz="2400" dirty="0" smtClean="0"/>
              <a:t>(</a:t>
            </a:r>
            <a:r>
              <a:rPr lang="tr-TR" sz="2400" dirty="0" err="1" smtClean="0"/>
              <a:t>Akt</a:t>
            </a:r>
            <a:r>
              <a:rPr lang="tr-TR" sz="2400" dirty="0"/>
              <a:t>. </a:t>
            </a:r>
            <a:r>
              <a:rPr lang="tr-TR" sz="2400" dirty="0" err="1"/>
              <a:t>Taşdan</a:t>
            </a:r>
            <a:r>
              <a:rPr lang="tr-TR" sz="2400" dirty="0"/>
              <a:t>, 2010). </a:t>
            </a:r>
            <a:endParaRPr lang="tr-TR" sz="2400" dirty="0" smtClean="0"/>
          </a:p>
          <a:p>
            <a:pPr>
              <a:buFont typeface="Wingdings" panose="05000000000000000000" pitchFamily="2" charset="2"/>
              <a:buChar char="Ø"/>
            </a:pPr>
            <a:r>
              <a:rPr lang="tr-TR" sz="2400" dirty="0" smtClean="0"/>
              <a:t>Ortaokul ya da rehberlik öğretmenleri 2 yıllık ön lisans sağlayan programlar ile iki yıllık enstitülerde eğitilir </a:t>
            </a:r>
            <a:r>
              <a:rPr lang="tr-TR" sz="2400" dirty="0"/>
              <a:t>(</a:t>
            </a:r>
            <a:r>
              <a:rPr lang="tr-TR" sz="2400" dirty="0" err="1"/>
              <a:t>Akt</a:t>
            </a:r>
            <a:r>
              <a:rPr lang="tr-TR" sz="2400" dirty="0"/>
              <a:t>. </a:t>
            </a:r>
            <a:r>
              <a:rPr lang="tr-TR" sz="2400" dirty="0" err="1"/>
              <a:t>Taşdan</a:t>
            </a:r>
            <a:r>
              <a:rPr lang="tr-TR" sz="2400" dirty="0"/>
              <a:t>, 2010). </a:t>
            </a:r>
            <a:endParaRPr lang="tr-TR" sz="2400" dirty="0" smtClean="0"/>
          </a:p>
          <a:p>
            <a:pPr eaLnBrk="1" hangingPunct="1">
              <a:buFont typeface="Wingdings" panose="05000000000000000000" pitchFamily="2" charset="2"/>
              <a:buChar char="Ø"/>
            </a:pPr>
            <a:r>
              <a:rPr lang="tr-TR" sz="2400" dirty="0" smtClean="0"/>
              <a:t>Ortaöğretim okulu öğretmenleri üniversitelerde ve öğretmen eğitim kolejlerinde eğitim görürler. </a:t>
            </a:r>
          </a:p>
          <a:p>
            <a:pPr>
              <a:buFont typeface="Wingdings" panose="05000000000000000000" pitchFamily="2" charset="2"/>
              <a:buChar char="Ø"/>
            </a:pPr>
            <a:r>
              <a:rPr lang="tr-TR" sz="2400" dirty="0" smtClean="0"/>
              <a:t>Çeşitli üniversitelerdeki farklı fakülteler Öğretmen Eğitim Üniversitesi ile başlayarak orta öğretim seviyesine öğretmen hazırlamak için bir yıllık programlar geliştirmişlerdir </a:t>
            </a:r>
            <a:r>
              <a:rPr lang="tr-TR" sz="2400" dirty="0"/>
              <a:t>(</a:t>
            </a:r>
            <a:r>
              <a:rPr lang="tr-TR" sz="2400" dirty="0" err="1"/>
              <a:t>Akt</a:t>
            </a:r>
            <a:r>
              <a:rPr lang="tr-TR" sz="2400" dirty="0"/>
              <a:t>. </a:t>
            </a:r>
            <a:r>
              <a:rPr lang="tr-TR" sz="2400" dirty="0" err="1"/>
              <a:t>Taşdan</a:t>
            </a:r>
            <a:r>
              <a:rPr lang="tr-TR" sz="2400" dirty="0"/>
              <a:t>, 2010). </a:t>
            </a:r>
          </a:p>
        </p:txBody>
      </p:sp>
    </p:spTree>
    <p:extLst>
      <p:ext uri="{BB962C8B-B14F-4D97-AF65-F5344CB8AC3E}">
        <p14:creationId xmlns:p14="http://schemas.microsoft.com/office/powerpoint/2010/main" xmlns="" val="132080028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395536" y="0"/>
            <a:ext cx="8748464" cy="6858000"/>
          </a:xfrm>
        </p:spPr>
        <p:txBody>
          <a:bodyPr>
            <a:normAutofit/>
          </a:bodyPr>
          <a:lstStyle/>
          <a:p>
            <a:pPr algn="ctr" eaLnBrk="1" hangingPunct="1">
              <a:spcBef>
                <a:spcPts val="0"/>
              </a:spcBef>
              <a:spcAft>
                <a:spcPts val="600"/>
              </a:spcAft>
              <a:buFontTx/>
              <a:buNone/>
            </a:pPr>
            <a:endParaRPr lang="tr-TR" sz="3000" b="1" dirty="0" smtClean="0">
              <a:solidFill>
                <a:srgbClr val="FF0000"/>
              </a:solidFill>
            </a:endParaRPr>
          </a:p>
          <a:p>
            <a:pPr algn="ctr" eaLnBrk="1" hangingPunct="1">
              <a:spcBef>
                <a:spcPts val="0"/>
              </a:spcBef>
              <a:spcAft>
                <a:spcPts val="600"/>
              </a:spcAft>
              <a:buFontTx/>
              <a:buNone/>
            </a:pPr>
            <a:r>
              <a:rPr lang="tr-TR" sz="3000" b="1" dirty="0" smtClean="0">
                <a:solidFill>
                  <a:srgbClr val="FF0000"/>
                </a:solidFill>
              </a:rPr>
              <a:t>Öğretmen Yetiştirmede Yeni Uygulamalar</a:t>
            </a:r>
          </a:p>
          <a:p>
            <a:pPr>
              <a:spcBef>
                <a:spcPts val="0"/>
              </a:spcBef>
              <a:buFont typeface="Wingdings" pitchFamily="2" charset="2"/>
              <a:buChar char="Ø"/>
            </a:pPr>
            <a:r>
              <a:rPr lang="tr-TR" sz="2400" dirty="0" smtClean="0"/>
              <a:t>Yirmi birinci yüzyılın öğretmeni, günümüzün geleneksel öğretmeninden çok daha farklı olacaktır. Geleceğin öğretmen eğitiminin nasıl bir nitelik taşıyacağı, öğretmelerin sahip olması gereken rol ve yeterliliklerin neler olacağı, öğretmenlik mesleğine girişte hangi özelliklerin aranacağı ve öğretmen eğitiminde ne tür yetersizliklerin bulunduğu konusu oldukça önemlidir. </a:t>
            </a:r>
          </a:p>
          <a:p>
            <a:pPr>
              <a:spcBef>
                <a:spcPts val="0"/>
              </a:spcBef>
              <a:buFont typeface="Wingdings" pitchFamily="2" charset="2"/>
              <a:buChar char="Ø"/>
            </a:pPr>
            <a:r>
              <a:rPr lang="tr-TR" sz="2400" dirty="0" smtClean="0"/>
              <a:t>Teknolojinin sürekli değişimi ve yaygın olarak kullanımı, eğitim de dahil hayatın her alanında etkisini göstermektedir. Doğal olarak bu süreçte </a:t>
            </a:r>
            <a:r>
              <a:rPr lang="tr-TR" sz="2400" dirty="0"/>
              <a:t>öğretmenin sınıf içerisindeki rolü de değişmektedir. Öğretmenlerin, alan bilgisi, öğretim süreçlerinde geniş bilgi ve beceri birikimi ile işbirliği, koordinasyon ve </a:t>
            </a:r>
            <a:r>
              <a:rPr lang="tr-TR" sz="2400" dirty="0" smtClean="0"/>
              <a:t>değerlendirmeleri içeren </a:t>
            </a:r>
            <a:r>
              <a:rPr lang="tr-TR" sz="2400" dirty="0"/>
              <a:t>alanlarda yeterliliklere sahip olabilmeleri </a:t>
            </a:r>
            <a:r>
              <a:rPr lang="tr-TR" sz="2400" dirty="0" smtClean="0"/>
              <a:t>gerekmektedir (</a:t>
            </a:r>
            <a:r>
              <a:rPr lang="tr-TR" sz="2400" dirty="0" err="1"/>
              <a:t>Akt</a:t>
            </a:r>
            <a:r>
              <a:rPr lang="tr-TR" sz="2400" dirty="0"/>
              <a:t>. </a:t>
            </a:r>
            <a:r>
              <a:rPr lang="tr-TR" sz="2400" dirty="0" err="1"/>
              <a:t>Taşdan</a:t>
            </a:r>
            <a:r>
              <a:rPr lang="tr-TR" sz="2400" dirty="0"/>
              <a:t>, 2010). </a:t>
            </a:r>
          </a:p>
          <a:p>
            <a:pPr marL="0" indent="0" algn="just">
              <a:buNone/>
            </a:pPr>
            <a:endParaRPr lang="tr-TR" dirty="0"/>
          </a:p>
          <a:p>
            <a:pPr algn="just" eaLnBrk="1" hangingPunct="1"/>
            <a:endParaRPr lang="tr-TR" dirty="0" smtClean="0"/>
          </a:p>
        </p:txBody>
      </p:sp>
    </p:spTree>
    <p:extLst>
      <p:ext uri="{BB962C8B-B14F-4D97-AF65-F5344CB8AC3E}">
        <p14:creationId xmlns:p14="http://schemas.microsoft.com/office/powerpoint/2010/main" xmlns="" val="241776697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type="body" idx="1"/>
          </p:nvPr>
        </p:nvSpPr>
        <p:spPr>
          <a:xfrm>
            <a:off x="323528" y="0"/>
            <a:ext cx="8568952" cy="6858000"/>
          </a:xfrm>
        </p:spPr>
        <p:txBody>
          <a:bodyPr/>
          <a:lstStyle/>
          <a:p>
            <a:pPr eaLnBrk="1" hangingPunct="1"/>
            <a:endParaRPr lang="tr-TR" dirty="0" smtClean="0"/>
          </a:p>
          <a:p>
            <a:pPr eaLnBrk="1" hangingPunct="1"/>
            <a:endParaRPr lang="tr-TR" dirty="0"/>
          </a:p>
          <a:p>
            <a:pPr>
              <a:buFont typeface="Wingdings" panose="05000000000000000000" pitchFamily="2" charset="2"/>
              <a:buChar char="Ø"/>
            </a:pPr>
            <a:r>
              <a:rPr lang="tr-TR" sz="2500" dirty="0" smtClean="0"/>
              <a:t>Bilgi toplumunda öğretmenin temel rolü, öğrenme ortamının merkezine öğrenciyi alarak, bilgiye nasıl ulaşılacağını ve bundan nasıl yararlanılacağını uygun ortamlar hazırlayarak öğretmektir. Bu da öğrenci için öğrenmeyi öğrenmek anlamına gelir. Ancak burada öğretmen, öncelikle öğrencisini iyi tanımalı, onun öğrenme düzeyine uygun öğrenme imkânları sunmalı, öğrenmeyi öğrencisine kolaylaştırarak, onu doğru yönde yönlendirmelidir (</a:t>
            </a:r>
            <a:r>
              <a:rPr lang="tr-TR" sz="2500" dirty="0" err="1"/>
              <a:t>Akt</a:t>
            </a:r>
            <a:r>
              <a:rPr lang="tr-TR" sz="2500" dirty="0"/>
              <a:t>. </a:t>
            </a:r>
            <a:r>
              <a:rPr lang="tr-TR" sz="2500" dirty="0" err="1"/>
              <a:t>Taşdan</a:t>
            </a:r>
            <a:r>
              <a:rPr lang="tr-TR" sz="2500" dirty="0"/>
              <a:t>, 2010). </a:t>
            </a:r>
          </a:p>
        </p:txBody>
      </p:sp>
    </p:spTree>
    <p:extLst>
      <p:ext uri="{BB962C8B-B14F-4D97-AF65-F5344CB8AC3E}">
        <p14:creationId xmlns:p14="http://schemas.microsoft.com/office/powerpoint/2010/main" xmlns="" val="28137317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395536" y="188640"/>
            <a:ext cx="8748464" cy="6858000"/>
          </a:xfrm>
        </p:spPr>
        <p:txBody>
          <a:bodyPr>
            <a:normAutofit/>
          </a:bodyPr>
          <a:lstStyle/>
          <a:p>
            <a:pPr algn="ctr" eaLnBrk="1" hangingPunct="1">
              <a:lnSpc>
                <a:spcPct val="90000"/>
              </a:lnSpc>
              <a:spcBef>
                <a:spcPct val="0"/>
              </a:spcBef>
              <a:buFontTx/>
              <a:buNone/>
              <a:defRPr/>
            </a:pPr>
            <a:r>
              <a:rPr lang="tr-TR" sz="2800" b="1" dirty="0" smtClean="0">
                <a:solidFill>
                  <a:srgbClr val="FF0000"/>
                </a:solidFill>
              </a:rPr>
              <a:t>Mikro Öğretim ve Öğretmen Yetiştirme</a:t>
            </a:r>
          </a:p>
          <a:p>
            <a:pPr>
              <a:spcBef>
                <a:spcPts val="0"/>
              </a:spcBef>
              <a:buNone/>
              <a:defRPr/>
            </a:pPr>
            <a:r>
              <a:rPr lang="tr-TR" sz="2400" dirty="0" smtClean="0"/>
              <a:t>	</a:t>
            </a:r>
            <a:r>
              <a:rPr lang="tr-TR" sz="2200" dirty="0" smtClean="0"/>
              <a:t>Mikro öğretim, ilk kez 1960’lı yıllarda A.B.D.’</a:t>
            </a:r>
            <a:r>
              <a:rPr lang="tr-TR" sz="2200" dirty="0" err="1" smtClean="0"/>
              <a:t>nin</a:t>
            </a:r>
            <a:r>
              <a:rPr lang="tr-TR" sz="2200" dirty="0" smtClean="0"/>
              <a:t> Stanford Üniversitesi’nde  öğretmen eğitiminin niteliğini artırmak için bir eğitimci grup tarafından geliştirilmiştir (</a:t>
            </a:r>
            <a:r>
              <a:rPr lang="tr-TR" sz="2200" dirty="0" err="1"/>
              <a:t>Akt</a:t>
            </a:r>
            <a:r>
              <a:rPr lang="tr-TR" sz="2200" dirty="0"/>
              <a:t>. </a:t>
            </a:r>
            <a:r>
              <a:rPr lang="tr-TR" sz="2200" dirty="0" err="1"/>
              <a:t>Taşdan</a:t>
            </a:r>
            <a:r>
              <a:rPr lang="tr-TR" sz="2200" dirty="0"/>
              <a:t>, 2010). </a:t>
            </a:r>
            <a:endParaRPr lang="tr-TR" sz="2200" dirty="0" smtClean="0"/>
          </a:p>
          <a:p>
            <a:pPr eaLnBrk="1" hangingPunct="1">
              <a:spcBef>
                <a:spcPts val="0"/>
              </a:spcBef>
              <a:buFont typeface="Wingdings" panose="05000000000000000000" pitchFamily="2" charset="2"/>
              <a:buChar char="Ø"/>
              <a:defRPr/>
            </a:pPr>
            <a:r>
              <a:rPr lang="tr-TR" sz="2200" dirty="0" smtClean="0"/>
              <a:t>Stanford modeli, </a:t>
            </a:r>
            <a:r>
              <a:rPr lang="tr-TR" sz="2200" b="1" dirty="0" smtClean="0"/>
              <a:t>öğretim, gözden geçirme ve yansıtma, yeniden öğretme</a:t>
            </a:r>
            <a:r>
              <a:rPr lang="tr-TR" sz="2200" dirty="0" smtClean="0"/>
              <a:t> aşamalarından oluşmaktadır.</a:t>
            </a:r>
          </a:p>
          <a:p>
            <a:pPr eaLnBrk="1" hangingPunct="1">
              <a:spcBef>
                <a:spcPts val="0"/>
              </a:spcBef>
              <a:buFont typeface="Wingdings" panose="05000000000000000000" pitchFamily="2" charset="2"/>
              <a:buChar char="Ø"/>
              <a:defRPr/>
            </a:pPr>
            <a:r>
              <a:rPr lang="tr-TR" sz="2200" dirty="0" smtClean="0"/>
              <a:t>Mikro öğretim yöntemi,  öğretmen adaylarının sınıf içindeki üstleneceği rollerini ve sınıfta uygulayacağı davranışlarını tam olarak benimseyip bunları kazanmalarını sağlamayı amaçlamaktadır.</a:t>
            </a:r>
          </a:p>
          <a:p>
            <a:pPr>
              <a:spcBef>
                <a:spcPts val="0"/>
              </a:spcBef>
              <a:buFont typeface="Wingdings" panose="05000000000000000000" pitchFamily="2" charset="2"/>
              <a:buChar char="Ø"/>
              <a:defRPr/>
            </a:pPr>
            <a:r>
              <a:rPr lang="tr-TR" sz="2200" dirty="0" smtClean="0"/>
              <a:t>Mikro-öğretim </a:t>
            </a:r>
            <a:r>
              <a:rPr lang="tr-TR" sz="2200" dirty="0"/>
              <a:t>tekniği yardımıyla öğretmen adayı, öğretmenin normal sınıflarda gösterdiği bütün becerileri, birimlere </a:t>
            </a:r>
            <a:r>
              <a:rPr lang="tr-TR" sz="2200" dirty="0" smtClean="0"/>
              <a:t>ayırarak, basitleştirerek öğrenebilir</a:t>
            </a:r>
            <a:r>
              <a:rPr lang="tr-TR" sz="2200" dirty="0"/>
              <a:t>. Öğretmen adayı teorik olarak öğrendiği  bir öğretim becerisini 1O ile 15 kişilik öğrenci gruplarına 5 ile 1O dakika ile sınırlanmış bir zamanda anlatır. Video kamera ya da kaset çalara kayıt edilen </a:t>
            </a:r>
            <a:r>
              <a:rPr lang="tr-TR" sz="2200" dirty="0" smtClean="0"/>
              <a:t>ders, </a:t>
            </a:r>
            <a:r>
              <a:rPr lang="tr-TR" sz="2200" dirty="0"/>
              <a:t>önce öğretmen adayı tarafından </a:t>
            </a:r>
            <a:r>
              <a:rPr lang="tr-TR" sz="2200" dirty="0" smtClean="0"/>
              <a:t>izlenerek </a:t>
            </a:r>
            <a:r>
              <a:rPr lang="tr-TR" sz="2200" dirty="0"/>
              <a:t>değerlendirilir, daha sonra öğretim üyesi ve öğrencilerin oluşturduğu bir grup tarafından izlenerek öğretmen adayına gerekli dönütler </a:t>
            </a:r>
            <a:r>
              <a:rPr lang="tr-TR" sz="2200" dirty="0" smtClean="0"/>
              <a:t>verilir</a:t>
            </a:r>
            <a:r>
              <a:rPr lang="tr-TR" sz="2200" dirty="0"/>
              <a:t> </a:t>
            </a:r>
            <a:r>
              <a:rPr lang="tr-TR" sz="2200" dirty="0" smtClean="0"/>
              <a:t>(</a:t>
            </a:r>
            <a:r>
              <a:rPr lang="tr-TR" sz="2200" dirty="0" err="1" smtClean="0"/>
              <a:t>Akt</a:t>
            </a:r>
            <a:r>
              <a:rPr lang="tr-TR" sz="2200" dirty="0"/>
              <a:t>. </a:t>
            </a:r>
            <a:r>
              <a:rPr lang="tr-TR" sz="2200" dirty="0" err="1"/>
              <a:t>Taşdan</a:t>
            </a:r>
            <a:r>
              <a:rPr lang="tr-TR" sz="2200" dirty="0"/>
              <a:t>, 2010). </a:t>
            </a:r>
          </a:p>
          <a:p>
            <a:pPr marL="0" indent="0" algn="just">
              <a:lnSpc>
                <a:spcPct val="90000"/>
              </a:lnSpc>
              <a:buNone/>
              <a:defRPr/>
            </a:pPr>
            <a:endParaRPr lang="tr-TR" sz="2400" dirty="0"/>
          </a:p>
          <a:p>
            <a:pPr algn="just" eaLnBrk="1" hangingPunct="1">
              <a:lnSpc>
                <a:spcPct val="90000"/>
              </a:lnSpc>
              <a:defRPr/>
            </a:pPr>
            <a:endParaRPr lang="tr-TR" sz="2400" dirty="0" smtClean="0"/>
          </a:p>
        </p:txBody>
      </p:sp>
    </p:spTree>
    <p:extLst>
      <p:ext uri="{BB962C8B-B14F-4D97-AF65-F5344CB8AC3E}">
        <p14:creationId xmlns:p14="http://schemas.microsoft.com/office/powerpoint/2010/main" xmlns="" val="1747667620"/>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395536" y="188640"/>
            <a:ext cx="8748464" cy="6858000"/>
          </a:xfrm>
        </p:spPr>
        <p:txBody>
          <a:bodyPr/>
          <a:lstStyle/>
          <a:p>
            <a:pPr marL="0" indent="0" algn="ctr" eaLnBrk="1" hangingPunct="1">
              <a:lnSpc>
                <a:spcPct val="90000"/>
              </a:lnSpc>
              <a:buNone/>
            </a:pPr>
            <a:r>
              <a:rPr lang="tr-TR" sz="2800" b="1" dirty="0" smtClean="0">
                <a:solidFill>
                  <a:srgbClr val="FF0000"/>
                </a:solidFill>
              </a:rPr>
              <a:t>Öğretmenlik Uygulamasını Geliştirmeye Yönelik Eylem Araştırması</a:t>
            </a:r>
          </a:p>
          <a:p>
            <a:pPr eaLnBrk="1" hangingPunct="1">
              <a:spcBef>
                <a:spcPts val="0"/>
              </a:spcBef>
              <a:buFont typeface="Wingdings" panose="05000000000000000000" pitchFamily="2" charset="2"/>
              <a:buChar char="Ø"/>
            </a:pPr>
            <a:r>
              <a:rPr lang="tr-TR" sz="2400" dirty="0" smtClean="0"/>
              <a:t>Öğretmen yetiştirme işinin daha iyi yapılabilmesi için öğretmen yetiştiren kurumlar ile öğretmen adayının deneyim kazandığı uygulama okulları arasında bir eylem planı oluşturulabilir. </a:t>
            </a:r>
          </a:p>
          <a:p>
            <a:pPr>
              <a:spcBef>
                <a:spcPts val="0"/>
              </a:spcBef>
              <a:buFont typeface="Wingdings" panose="05000000000000000000" pitchFamily="2" charset="2"/>
              <a:buChar char="Ø"/>
            </a:pPr>
            <a:r>
              <a:rPr lang="tr-TR" sz="2400" dirty="0" smtClean="0"/>
              <a:t>Üniversitelerdeki öğretim elemanları, eylem araştırması projeleri hazırlama, veri toplama, verileri analiz etme ve önerilerde bulunma konusunda uygulama öğretmenlerine yardımcı olabilir.</a:t>
            </a:r>
          </a:p>
          <a:p>
            <a:pPr>
              <a:spcBef>
                <a:spcPts val="0"/>
              </a:spcBef>
              <a:buFont typeface="Wingdings" panose="05000000000000000000" pitchFamily="2" charset="2"/>
              <a:buChar char="Ø"/>
            </a:pPr>
            <a:r>
              <a:rPr lang="tr-TR" sz="2400" dirty="0" smtClean="0"/>
              <a:t>Eylem araştırmaları, profesyonel uygulamaların anlaşılmasında ve geliştirilmesinde, sınıfın ve sosyal hayatın gerçek yaşam problemlerini çözme girişimlerinde, uygulayıcıların araştırmalara katılmasında önemli araçlardır </a:t>
            </a:r>
            <a:r>
              <a:rPr lang="tr-TR" sz="2400" dirty="0"/>
              <a:t>(</a:t>
            </a:r>
            <a:r>
              <a:rPr lang="tr-TR" sz="2400" dirty="0" err="1"/>
              <a:t>Akt</a:t>
            </a:r>
            <a:r>
              <a:rPr lang="tr-TR" sz="2400" dirty="0"/>
              <a:t>. </a:t>
            </a:r>
            <a:r>
              <a:rPr lang="tr-TR" sz="2400" dirty="0" err="1"/>
              <a:t>Taşdan</a:t>
            </a:r>
            <a:r>
              <a:rPr lang="tr-TR" sz="2400" dirty="0"/>
              <a:t>, 2010). </a:t>
            </a:r>
            <a:endParaRPr lang="tr-TR" sz="2400" dirty="0" smtClean="0"/>
          </a:p>
          <a:p>
            <a:pPr>
              <a:spcBef>
                <a:spcPts val="0"/>
              </a:spcBef>
              <a:buFont typeface="Wingdings" panose="05000000000000000000" pitchFamily="2" charset="2"/>
              <a:buChar char="Ø"/>
            </a:pPr>
            <a:r>
              <a:rPr lang="tr-TR" sz="2400" dirty="0" smtClean="0"/>
              <a:t>Bu araştırmaların temel amacı, uygulama etkinliklerinin geliştirilmesidir. Uygulama okulları ve okul yöneticileri ile eğitim fakültelerinin öğretim elemanları bir araya geldiklerinde, kurumsal yapı ve işleyiş geleneksel yapıdan, yaratıcı ve girişimci  bir yapıya dönüşür</a:t>
            </a:r>
            <a:r>
              <a:rPr lang="tr-TR" sz="2400" dirty="0"/>
              <a:t> (</a:t>
            </a:r>
            <a:r>
              <a:rPr lang="tr-TR" sz="2400" dirty="0" err="1"/>
              <a:t>Akt</a:t>
            </a:r>
            <a:r>
              <a:rPr lang="tr-TR" sz="2400" dirty="0"/>
              <a:t>. </a:t>
            </a:r>
            <a:r>
              <a:rPr lang="tr-TR" sz="2400" dirty="0" err="1"/>
              <a:t>Taşdan</a:t>
            </a:r>
            <a:r>
              <a:rPr lang="tr-TR" sz="2400" dirty="0"/>
              <a:t>, 2010). </a:t>
            </a:r>
          </a:p>
        </p:txBody>
      </p:sp>
    </p:spTree>
    <p:extLst>
      <p:ext uri="{BB962C8B-B14F-4D97-AF65-F5344CB8AC3E}">
        <p14:creationId xmlns:p14="http://schemas.microsoft.com/office/powerpoint/2010/main" xmlns="" val="3940905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a:xfrm>
            <a:off x="323528" y="40943"/>
            <a:ext cx="8820472" cy="6858000"/>
          </a:xfrm>
        </p:spPr>
        <p:txBody>
          <a:bodyPr>
            <a:normAutofit fontScale="25000" lnSpcReduction="20000"/>
          </a:bodyPr>
          <a:lstStyle/>
          <a:p>
            <a:pPr marL="0" indent="0" algn="ctr" eaLnBrk="1" hangingPunct="1">
              <a:lnSpc>
                <a:spcPct val="120000"/>
              </a:lnSpc>
              <a:spcBef>
                <a:spcPts val="0"/>
              </a:spcBef>
              <a:buNone/>
            </a:pPr>
            <a:r>
              <a:rPr lang="tr-TR" sz="11200" b="1" dirty="0" smtClean="0">
                <a:solidFill>
                  <a:srgbClr val="FF0000"/>
                </a:solidFill>
              </a:rPr>
              <a:t>Günlük Tutma</a:t>
            </a:r>
          </a:p>
          <a:p>
            <a:pPr eaLnBrk="1" hangingPunct="1">
              <a:lnSpc>
                <a:spcPct val="120000"/>
              </a:lnSpc>
              <a:spcBef>
                <a:spcPts val="0"/>
              </a:spcBef>
              <a:buFont typeface="Wingdings" panose="05000000000000000000" pitchFamily="2" charset="2"/>
              <a:buChar char="Ø"/>
            </a:pPr>
            <a:r>
              <a:rPr lang="tr-TR" sz="7600" dirty="0" smtClean="0"/>
              <a:t>Öğretmen eğitiminde yaygın bir şekilde kullanılan günlük çalışmasının öğretmenlerin mesleki gelişimleri üzerinde olumlu etkisi olduğu kabul edilmektedir. Öğretmenler/öğretmen adayları genellikle iki temel amaç için günlük tutarlar:</a:t>
            </a:r>
          </a:p>
          <a:p>
            <a:pPr lvl="1">
              <a:lnSpc>
                <a:spcPct val="120000"/>
              </a:lnSpc>
              <a:spcBef>
                <a:spcPts val="0"/>
              </a:spcBef>
              <a:buFont typeface="Wingdings" panose="05000000000000000000" pitchFamily="2" charset="2"/>
              <a:buChar char="§"/>
            </a:pPr>
            <a:r>
              <a:rPr lang="tr-TR" sz="7200" dirty="0" smtClean="0"/>
              <a:t>Olaylar ve görüşler daha sonra üzerinde düşünülmek üzere kaydedilir.</a:t>
            </a:r>
          </a:p>
          <a:p>
            <a:pPr lvl="1">
              <a:lnSpc>
                <a:spcPct val="120000"/>
              </a:lnSpc>
              <a:spcBef>
                <a:spcPts val="0"/>
              </a:spcBef>
              <a:buFont typeface="Wingdings" panose="05000000000000000000" pitchFamily="2" charset="2"/>
              <a:buChar char="§"/>
            </a:pPr>
            <a:r>
              <a:rPr lang="tr-TR" sz="7200" dirty="0" smtClean="0"/>
              <a:t>Yazma süreci öğretmene kendi uygulamasını irdelemesinde yardımcı olur.</a:t>
            </a:r>
          </a:p>
          <a:p>
            <a:pPr>
              <a:lnSpc>
                <a:spcPct val="120000"/>
              </a:lnSpc>
              <a:spcBef>
                <a:spcPts val="0"/>
              </a:spcBef>
              <a:buFont typeface="Wingdings" panose="05000000000000000000" pitchFamily="2" charset="2"/>
              <a:buChar char="Ø"/>
            </a:pPr>
            <a:r>
              <a:rPr lang="tr-TR" sz="7600" dirty="0" smtClean="0"/>
              <a:t>Öğretmen adayı öğretim günlüğü sayesinde, sınıf deneyimlerinden pek çok farklı konu açıklayabilir. Kendi öğretimine eleştirel bakış açısıyla yaklaşma, günlük tutmanın benzersiz bir özelliğidir ve öğretmene başka yollarla elde edemeyeceği kendi öğretmenliği ve öğretimini inceleme fırsatı verir (</a:t>
            </a:r>
            <a:r>
              <a:rPr lang="tr-TR" sz="7600" dirty="0" err="1" smtClean="0"/>
              <a:t>Akt</a:t>
            </a:r>
            <a:r>
              <a:rPr lang="tr-TR" sz="7600" dirty="0" smtClean="0"/>
              <a:t>. </a:t>
            </a:r>
            <a:r>
              <a:rPr lang="tr-TR" sz="7600" dirty="0" err="1" smtClean="0"/>
              <a:t>Taşdan</a:t>
            </a:r>
            <a:r>
              <a:rPr lang="tr-TR" sz="7600" dirty="0" smtClean="0"/>
              <a:t>, 2010). </a:t>
            </a:r>
          </a:p>
          <a:p>
            <a:pPr algn="just">
              <a:lnSpc>
                <a:spcPct val="120000"/>
              </a:lnSpc>
              <a:spcBef>
                <a:spcPts val="0"/>
              </a:spcBef>
              <a:buFont typeface="Wingdings" panose="05000000000000000000" pitchFamily="2" charset="2"/>
              <a:buChar char="Ø"/>
            </a:pPr>
            <a:r>
              <a:rPr lang="tr-TR" sz="7600" dirty="0" smtClean="0"/>
              <a:t>Öğretmenlik uygulamasında günlük çalışması yapmanın basit günlük tutmadan temel farkı girişlerin düzenli bir şekilde analiz edilmesidir. İzlenmesi gereken temel adımlar: </a:t>
            </a:r>
          </a:p>
          <a:p>
            <a:pPr lvl="1" algn="just">
              <a:lnSpc>
                <a:spcPct val="120000"/>
              </a:lnSpc>
              <a:spcBef>
                <a:spcPts val="0"/>
              </a:spcBef>
              <a:buFont typeface="Wingdings" panose="05000000000000000000" pitchFamily="2" charset="2"/>
              <a:buChar char="§"/>
            </a:pPr>
            <a:r>
              <a:rPr lang="tr-TR" sz="7200" dirty="0" smtClean="0"/>
              <a:t>Öğretmen/öğretmen adayı öğrenme deneyimlerini yazar.</a:t>
            </a:r>
          </a:p>
          <a:p>
            <a:pPr lvl="1" algn="just">
              <a:lnSpc>
                <a:spcPct val="120000"/>
              </a:lnSpc>
              <a:spcBef>
                <a:spcPts val="0"/>
              </a:spcBef>
              <a:buFont typeface="Wingdings" panose="05000000000000000000" pitchFamily="2" charset="2"/>
              <a:buChar char="§"/>
            </a:pPr>
            <a:r>
              <a:rPr lang="tr-TR" sz="7200" dirty="0" smtClean="0"/>
              <a:t>Öğretmen/öğretmen adayı düzenli bir şekilde öğretme deneyimine ilişkin olayları, detayları ve duyguları yazar. (</a:t>
            </a:r>
            <a:r>
              <a:rPr lang="tr-TR" sz="7200" dirty="0" err="1" smtClean="0"/>
              <a:t>Akt</a:t>
            </a:r>
            <a:r>
              <a:rPr lang="tr-TR" sz="7200" dirty="0" smtClean="0"/>
              <a:t>. </a:t>
            </a:r>
            <a:r>
              <a:rPr lang="tr-TR" sz="7200" dirty="0" err="1" smtClean="0"/>
              <a:t>Taşdan</a:t>
            </a:r>
            <a:r>
              <a:rPr lang="tr-TR" sz="7200" dirty="0" smtClean="0"/>
              <a:t>, 2010). </a:t>
            </a:r>
          </a:p>
          <a:p>
            <a:pPr lvl="1" algn="just">
              <a:lnSpc>
                <a:spcPct val="120000"/>
              </a:lnSpc>
              <a:spcBef>
                <a:spcPts val="0"/>
              </a:spcBef>
              <a:buFont typeface="Wingdings" panose="05000000000000000000" pitchFamily="2" charset="2"/>
              <a:buChar char="§"/>
            </a:pPr>
            <a:r>
              <a:rPr lang="tr-TR" sz="7200" dirty="0" smtClean="0"/>
              <a:t>Öğretmen/öğretmen adayı günlüğü gözden geçirir ve anlaşılmayacağını düşündüğü kısımları açıklar (</a:t>
            </a:r>
            <a:r>
              <a:rPr lang="tr-TR" sz="7200" dirty="0" err="1" smtClean="0"/>
              <a:t>Akt</a:t>
            </a:r>
            <a:r>
              <a:rPr lang="tr-TR" sz="7200" dirty="0" smtClean="0"/>
              <a:t>. </a:t>
            </a:r>
            <a:r>
              <a:rPr lang="tr-TR" sz="7200" dirty="0" err="1" smtClean="0"/>
              <a:t>Taşdan</a:t>
            </a:r>
            <a:r>
              <a:rPr lang="tr-TR" sz="7200" dirty="0" smtClean="0"/>
              <a:t>, 2010). </a:t>
            </a:r>
          </a:p>
          <a:p>
            <a:pPr lvl="1" algn="just">
              <a:lnSpc>
                <a:spcPct val="120000"/>
              </a:lnSpc>
              <a:spcBef>
                <a:spcPts val="0"/>
              </a:spcBef>
              <a:buFont typeface="Wingdings" panose="05000000000000000000" pitchFamily="2" charset="2"/>
              <a:buChar char="§"/>
            </a:pPr>
            <a:r>
              <a:rPr lang="tr-TR" sz="7200" dirty="0" smtClean="0"/>
              <a:t>Öğretmen/öğretmen adayı günlük girişlerini, tekrar eden uygulama türlerini ve önemli olayları saptamak amacıyla inceler.</a:t>
            </a:r>
          </a:p>
          <a:p>
            <a:pPr lvl="1" algn="just">
              <a:lnSpc>
                <a:spcPct val="120000"/>
              </a:lnSpc>
              <a:spcBef>
                <a:spcPts val="0"/>
              </a:spcBef>
              <a:buFont typeface="Wingdings" panose="05000000000000000000" pitchFamily="2" charset="2"/>
              <a:buChar char="§"/>
            </a:pPr>
            <a:r>
              <a:rPr lang="tr-TR" sz="7200" dirty="0" smtClean="0"/>
              <a:t>Öğretme ve öğrenmeye ilişkin önemli olduğu düşünülen etkenler yorumlanır ve en son günlükte tartışılır (</a:t>
            </a:r>
            <a:r>
              <a:rPr lang="tr-TR" sz="7200" dirty="0" err="1" smtClean="0"/>
              <a:t>Akt</a:t>
            </a:r>
            <a:r>
              <a:rPr lang="tr-TR" sz="7200" dirty="0" smtClean="0"/>
              <a:t>. </a:t>
            </a:r>
            <a:r>
              <a:rPr lang="tr-TR" sz="7200" dirty="0" err="1" smtClean="0"/>
              <a:t>Taşdan</a:t>
            </a:r>
            <a:r>
              <a:rPr lang="tr-TR" sz="7200" dirty="0" smtClean="0"/>
              <a:t>, 2010). 	</a:t>
            </a:r>
          </a:p>
        </p:txBody>
      </p:sp>
    </p:spTree>
    <p:extLst>
      <p:ext uri="{BB962C8B-B14F-4D97-AF65-F5344CB8AC3E}">
        <p14:creationId xmlns:p14="http://schemas.microsoft.com/office/powerpoint/2010/main" xmlns="" val="38364457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idx="1"/>
          </p:nvPr>
        </p:nvSpPr>
        <p:spPr>
          <a:xfrm>
            <a:off x="323528" y="0"/>
            <a:ext cx="8820472" cy="6858000"/>
          </a:xfrm>
        </p:spPr>
        <p:txBody>
          <a:bodyPr/>
          <a:lstStyle/>
          <a:p>
            <a:pPr marL="0" indent="0" algn="ctr" eaLnBrk="1" hangingPunct="1">
              <a:lnSpc>
                <a:spcPct val="90000"/>
              </a:lnSpc>
              <a:buNone/>
            </a:pPr>
            <a:endParaRPr lang="tr-TR" sz="2800" dirty="0" smtClean="0">
              <a:solidFill>
                <a:srgbClr val="FF0000"/>
              </a:solidFill>
            </a:endParaRPr>
          </a:p>
          <a:p>
            <a:pPr marL="0" indent="0" algn="ctr" eaLnBrk="1" hangingPunct="1">
              <a:lnSpc>
                <a:spcPct val="90000"/>
              </a:lnSpc>
              <a:buNone/>
            </a:pPr>
            <a:endParaRPr lang="tr-TR" sz="2800" b="1" dirty="0" smtClean="0">
              <a:solidFill>
                <a:srgbClr val="FF0000"/>
              </a:solidFill>
            </a:endParaRPr>
          </a:p>
          <a:p>
            <a:pPr marL="0" indent="0" algn="ctr" eaLnBrk="1" hangingPunct="1">
              <a:lnSpc>
                <a:spcPct val="90000"/>
              </a:lnSpc>
              <a:buNone/>
            </a:pPr>
            <a:r>
              <a:rPr lang="tr-TR" sz="2800" b="1" dirty="0" smtClean="0">
                <a:solidFill>
                  <a:srgbClr val="FF0000"/>
                </a:solidFill>
              </a:rPr>
              <a:t>Gözlem </a:t>
            </a:r>
            <a:endParaRPr lang="tr-TR" sz="2800" b="1" dirty="0" smtClean="0"/>
          </a:p>
          <a:p>
            <a:pPr>
              <a:lnSpc>
                <a:spcPct val="90000"/>
              </a:lnSpc>
              <a:buFont typeface="Wingdings" panose="05000000000000000000" pitchFamily="2" charset="2"/>
              <a:buChar char="Ø"/>
            </a:pPr>
            <a:r>
              <a:rPr lang="tr-TR" sz="2400" dirty="0" smtClean="0"/>
              <a:t>Öğretmenliğin çeşitli evrelerinde öğretmenin-öğretmen adayının mesleki gelişimi amacıyla sınıf gözlemleri kullanılır. Öğretmen adaylarının deneyimli öğretmenleri izlemelerinin başlıca amacı, üniversite eğitimleri boyunca elde ettikleri kuramsal bilginin uygulama ile ne ölçüde örtüştüğünü görmek ve uygulama bilgilerini geliştirmektir. Deneyimli öğretmenlerin ise öğretmen adayını gözlemesinin temel amacı adayın sınıf içi uygulamalarını değerlendirmek ve daha iyi bir öğretmen olmasına yardımcı olmaktır</a:t>
            </a:r>
            <a:r>
              <a:rPr lang="tr-TR" sz="2400" dirty="0"/>
              <a:t> </a:t>
            </a:r>
            <a:r>
              <a:rPr lang="tr-TR" sz="2400" dirty="0" smtClean="0"/>
              <a:t>(</a:t>
            </a:r>
            <a:r>
              <a:rPr lang="tr-TR" sz="2400" dirty="0" err="1" smtClean="0"/>
              <a:t>Akt</a:t>
            </a:r>
            <a:r>
              <a:rPr lang="tr-TR" sz="2400" dirty="0"/>
              <a:t>. </a:t>
            </a:r>
            <a:r>
              <a:rPr lang="tr-TR" sz="2400" dirty="0" err="1"/>
              <a:t>Taşdan</a:t>
            </a:r>
            <a:r>
              <a:rPr lang="tr-TR" sz="2400" dirty="0"/>
              <a:t>, 2010). </a:t>
            </a:r>
            <a:endParaRPr lang="tr-TR" sz="2400" dirty="0" smtClean="0"/>
          </a:p>
          <a:p>
            <a:pPr>
              <a:lnSpc>
                <a:spcPct val="90000"/>
              </a:lnSpc>
              <a:buFont typeface="Wingdings" panose="05000000000000000000" pitchFamily="2" charset="2"/>
              <a:buChar char="Ø"/>
            </a:pPr>
            <a:r>
              <a:rPr lang="tr-TR" sz="2400" dirty="0" smtClean="0"/>
              <a:t>Gözlem yoluyla elde edilen verilerin kaydedilmesinde kullanılabilecek başlıca veri kaydetme yöntemleri: yazılı notlar, kontrol listeleri, video kayıtları ve ses </a:t>
            </a:r>
            <a:r>
              <a:rPr lang="tr-TR" sz="2400" dirty="0"/>
              <a:t>kayıtlarıdır (</a:t>
            </a:r>
            <a:r>
              <a:rPr lang="tr-TR" sz="2400" dirty="0" err="1"/>
              <a:t>Akt</a:t>
            </a:r>
            <a:r>
              <a:rPr lang="tr-TR" sz="2400" dirty="0"/>
              <a:t>. </a:t>
            </a:r>
            <a:r>
              <a:rPr lang="tr-TR" sz="2400" dirty="0" err="1"/>
              <a:t>Taşdan</a:t>
            </a:r>
            <a:r>
              <a:rPr lang="tr-TR" sz="2400" dirty="0"/>
              <a:t>, 2010). </a:t>
            </a:r>
          </a:p>
        </p:txBody>
      </p:sp>
    </p:spTree>
    <p:extLst>
      <p:ext uri="{BB962C8B-B14F-4D97-AF65-F5344CB8AC3E}">
        <p14:creationId xmlns:p14="http://schemas.microsoft.com/office/powerpoint/2010/main" xmlns="" val="2042308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8640"/>
            <a:ext cx="8568952" cy="6552728"/>
          </a:xfrm>
        </p:spPr>
        <p:txBody>
          <a:bodyPr>
            <a:normAutofit fontScale="85000" lnSpcReduction="20000"/>
          </a:bodyPr>
          <a:lstStyle/>
          <a:p>
            <a:pPr marL="0" indent="0" algn="ctr">
              <a:buNone/>
            </a:pPr>
            <a:r>
              <a:rPr lang="tr-TR" b="1" u="sng" dirty="0"/>
              <a:t>Dersin </a:t>
            </a:r>
            <a:r>
              <a:rPr lang="tr-TR" b="1" u="sng" dirty="0" smtClean="0"/>
              <a:t>içeriği</a:t>
            </a:r>
          </a:p>
          <a:p>
            <a:pPr>
              <a:buFont typeface="Wingdings" pitchFamily="2" charset="2"/>
              <a:buChar char="Ø"/>
            </a:pPr>
            <a:r>
              <a:rPr lang="tr-TR" sz="2800" dirty="0"/>
              <a:t>Türkiye’de Öğretmen Yetiştirme Sistemi</a:t>
            </a:r>
          </a:p>
          <a:p>
            <a:pPr lvl="1">
              <a:buFont typeface="Wingdings" pitchFamily="2" charset="2"/>
              <a:buChar char="Ø"/>
            </a:pPr>
            <a:r>
              <a:rPr lang="tr-TR" sz="2400" dirty="0"/>
              <a:t>Okul öncesi eğitim kurumlarına öğretmen yetiştirme</a:t>
            </a:r>
          </a:p>
          <a:p>
            <a:pPr lvl="1">
              <a:buFont typeface="Wingdings" pitchFamily="2" charset="2"/>
              <a:buChar char="Ø"/>
            </a:pPr>
            <a:r>
              <a:rPr lang="tr-TR" sz="2400" dirty="0"/>
              <a:t>İlkokullara öğretmen yetiştirme</a:t>
            </a:r>
          </a:p>
          <a:p>
            <a:pPr lvl="1">
              <a:buFont typeface="Wingdings" pitchFamily="2" charset="2"/>
              <a:buChar char="Ø"/>
            </a:pPr>
            <a:r>
              <a:rPr lang="tr-TR" sz="2400" dirty="0"/>
              <a:t>Ortaokullara Öğretmen Yetiştirme</a:t>
            </a:r>
          </a:p>
          <a:p>
            <a:pPr lvl="1">
              <a:buFont typeface="Wingdings" pitchFamily="2" charset="2"/>
              <a:buChar char="Ø"/>
            </a:pPr>
            <a:r>
              <a:rPr lang="tr-TR" sz="2400" dirty="0"/>
              <a:t>Liselere Öğretmen Yetiştirme</a:t>
            </a:r>
          </a:p>
          <a:p>
            <a:pPr lvl="1">
              <a:buFont typeface="Wingdings" pitchFamily="2" charset="2"/>
              <a:buChar char="Ø"/>
            </a:pPr>
            <a:r>
              <a:rPr lang="tr-TR" sz="2400" dirty="0"/>
              <a:t>Eğitim Fakültelerinde Öğretmen Yetiştirme</a:t>
            </a:r>
          </a:p>
          <a:p>
            <a:pPr>
              <a:buFont typeface="Wingdings" pitchFamily="2" charset="2"/>
              <a:buChar char="Ø"/>
            </a:pPr>
            <a:r>
              <a:rPr lang="tr-TR" sz="2800" dirty="0"/>
              <a:t>Amerika Birleşik Devletlerinde Öğretmen Yetiştirme</a:t>
            </a:r>
          </a:p>
          <a:p>
            <a:pPr>
              <a:buFont typeface="Wingdings" pitchFamily="2" charset="2"/>
              <a:buChar char="Ø"/>
            </a:pPr>
            <a:r>
              <a:rPr lang="tr-TR" sz="2800" dirty="0"/>
              <a:t>Rusya’da Öğretmen Yetiştirme </a:t>
            </a:r>
          </a:p>
          <a:p>
            <a:pPr>
              <a:buFont typeface="Wingdings" pitchFamily="2" charset="2"/>
              <a:buChar char="Ø"/>
            </a:pPr>
            <a:r>
              <a:rPr lang="tr-TR" sz="2800" dirty="0"/>
              <a:t>Almanya’da Öğretmen Yetiştirme</a:t>
            </a:r>
          </a:p>
          <a:p>
            <a:pPr>
              <a:buFont typeface="Wingdings" pitchFamily="2" charset="2"/>
              <a:buChar char="Ø"/>
            </a:pPr>
            <a:r>
              <a:rPr lang="tr-TR" sz="2800" dirty="0"/>
              <a:t>Japonya’da Öğretmen </a:t>
            </a:r>
            <a:r>
              <a:rPr lang="tr-TR" sz="2800" dirty="0" smtClean="0"/>
              <a:t>Yetiştirme</a:t>
            </a:r>
          </a:p>
          <a:p>
            <a:pPr>
              <a:buFont typeface="Wingdings" pitchFamily="2" charset="2"/>
              <a:buChar char="Ø"/>
            </a:pPr>
            <a:r>
              <a:rPr lang="tr-TR" sz="2800" dirty="0"/>
              <a:t>İran’da Öğretmen </a:t>
            </a:r>
            <a:r>
              <a:rPr lang="tr-TR" sz="2800" dirty="0" smtClean="0"/>
              <a:t>Yetiştirme</a:t>
            </a:r>
            <a:endParaRPr lang="tr-TR" sz="2800" dirty="0"/>
          </a:p>
          <a:p>
            <a:pPr>
              <a:buFont typeface="Wingdings" pitchFamily="2" charset="2"/>
              <a:buChar char="Ø"/>
            </a:pPr>
            <a:r>
              <a:rPr lang="tr-TR" sz="2800" dirty="0" smtClean="0"/>
              <a:t>Öğretmen </a:t>
            </a:r>
            <a:r>
              <a:rPr lang="tr-TR" sz="2800" dirty="0"/>
              <a:t>Yetiştirmede Yeni </a:t>
            </a:r>
            <a:r>
              <a:rPr lang="tr-TR" sz="2800" dirty="0" smtClean="0"/>
              <a:t>Uygulamalar</a:t>
            </a:r>
          </a:p>
          <a:p>
            <a:pPr lvl="1">
              <a:buFont typeface="Wingdings" pitchFamily="2" charset="2"/>
              <a:buChar char="Ø"/>
            </a:pPr>
            <a:r>
              <a:rPr lang="tr-TR" sz="2400" dirty="0"/>
              <a:t>Mikro Öğretim ve Öğretmen Yetiştirme</a:t>
            </a:r>
          </a:p>
          <a:p>
            <a:pPr lvl="1">
              <a:buFont typeface="Wingdings" pitchFamily="2" charset="2"/>
              <a:buChar char="Ø"/>
            </a:pPr>
            <a:r>
              <a:rPr lang="tr-TR" sz="2400" dirty="0"/>
              <a:t>Eylem Araştırması</a:t>
            </a:r>
          </a:p>
          <a:p>
            <a:pPr lvl="1">
              <a:buFont typeface="Wingdings" pitchFamily="2" charset="2"/>
              <a:buChar char="Ø"/>
            </a:pPr>
            <a:r>
              <a:rPr lang="tr-TR" sz="2400" dirty="0"/>
              <a:t>Günlük Tutma</a:t>
            </a:r>
          </a:p>
          <a:p>
            <a:pPr lvl="1">
              <a:buFont typeface="Wingdings" pitchFamily="2" charset="2"/>
              <a:buChar char="Ø"/>
            </a:pPr>
            <a:r>
              <a:rPr lang="tr-TR" sz="2400" dirty="0"/>
              <a:t>Gözlem </a:t>
            </a:r>
            <a:endParaRPr lang="tr-TR" sz="2800" dirty="0"/>
          </a:p>
          <a:p>
            <a:pPr>
              <a:buFont typeface="Wingdings" pitchFamily="2" charset="2"/>
              <a:buChar char="Ø"/>
            </a:pPr>
            <a:r>
              <a:rPr lang="tr-TR" sz="2800" dirty="0" smtClean="0"/>
              <a:t>Etkili bir öğretmen eğitimi nasıl olmalıdır?</a:t>
            </a:r>
            <a:endParaRPr lang="tr-TR" sz="2800" dirty="0"/>
          </a:p>
          <a:p>
            <a:pPr>
              <a:buFont typeface="Wingdings" pitchFamily="2" charset="2"/>
              <a:buChar char="Ø"/>
            </a:pPr>
            <a:endParaRPr lang="tr-TR" sz="2800" dirty="0"/>
          </a:p>
          <a:p>
            <a:pPr>
              <a:buFont typeface="Wingdings" pitchFamily="2" charset="2"/>
              <a:buChar char="Ø"/>
            </a:pPr>
            <a:endParaRPr lang="tr-TR" sz="2800" dirty="0" smtClean="0"/>
          </a:p>
          <a:p>
            <a:pPr>
              <a:buFont typeface="Wingdings" pitchFamily="2" charset="2"/>
              <a:buChar char="Ø"/>
            </a:pPr>
            <a:endParaRPr lang="tr-TR" sz="2800" dirty="0"/>
          </a:p>
          <a:p>
            <a:pPr marL="0" indent="0">
              <a:buNone/>
            </a:pPr>
            <a:endParaRPr lang="tr-TR" sz="2800" dirty="0"/>
          </a:p>
          <a:p>
            <a:pPr marL="0" indent="0">
              <a:buNone/>
            </a:pPr>
            <a:endParaRPr lang="tr-TR" dirty="0" smtClean="0"/>
          </a:p>
          <a:p>
            <a:pPr marL="0" indent="0">
              <a:buNone/>
            </a:pPr>
            <a:endParaRPr lang="tr-TR" dirty="0" smtClean="0"/>
          </a:p>
          <a:p>
            <a:pPr lvl="1">
              <a:buFont typeface="Wingdings" pitchFamily="2" charset="2"/>
              <a:buChar char="Ø"/>
            </a:pPr>
            <a:endParaRPr lang="tr-TR" dirty="0"/>
          </a:p>
        </p:txBody>
      </p:sp>
      <p:sp>
        <p:nvSpPr>
          <p:cNvPr id="2" name="Dikdörtgen 1"/>
          <p:cNvSpPr/>
          <p:nvPr/>
        </p:nvSpPr>
        <p:spPr>
          <a:xfrm>
            <a:off x="1043608" y="764704"/>
            <a:ext cx="5616624" cy="1754326"/>
          </a:xfrm>
          <a:prstGeom prst="rect">
            <a:avLst/>
          </a:prstGeom>
        </p:spPr>
        <p:txBody>
          <a:bodyPr wrap="square">
            <a:spAutoFit/>
          </a:bodyPr>
          <a:lstStyle/>
          <a:p>
            <a:endParaRPr lang="tr-TR" b="1" dirty="0"/>
          </a:p>
          <a:p>
            <a:endParaRPr lang="tr-TR" b="1" dirty="0" smtClean="0"/>
          </a:p>
          <a:p>
            <a:endParaRPr lang="tr-TR" b="1" dirty="0"/>
          </a:p>
          <a:p>
            <a:endParaRPr lang="tr-TR" b="1" dirty="0" smtClean="0"/>
          </a:p>
          <a:p>
            <a:endParaRPr lang="tr-TR" b="1" dirty="0"/>
          </a:p>
          <a:p>
            <a:endParaRPr lang="tr-TR" b="1" dirty="0"/>
          </a:p>
        </p:txBody>
      </p:sp>
    </p:spTree>
    <p:extLst>
      <p:ext uri="{BB962C8B-B14F-4D97-AF65-F5344CB8AC3E}">
        <p14:creationId xmlns:p14="http://schemas.microsoft.com/office/powerpoint/2010/main" xmlns="" val="1161087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8" name="Rectangle 4"/>
          <p:cNvSpPr>
            <a:spLocks noGrp="1" noChangeArrowheads="1"/>
          </p:cNvSpPr>
          <p:nvPr>
            <p:ph type="body" idx="1"/>
          </p:nvPr>
        </p:nvSpPr>
        <p:spPr>
          <a:xfrm>
            <a:off x="323528" y="260648"/>
            <a:ext cx="8640960" cy="6408712"/>
          </a:xfrm>
          <a:noFill/>
          <a:ln/>
        </p:spPr>
        <p:txBody>
          <a:bodyPr>
            <a:normAutofit/>
          </a:bodyPr>
          <a:lstStyle/>
          <a:p>
            <a:pPr marL="0" indent="0" algn="ctr">
              <a:buNone/>
            </a:pPr>
            <a:r>
              <a:rPr lang="tr-TR" sz="2800" b="1" dirty="0" smtClean="0">
                <a:solidFill>
                  <a:srgbClr val="FF0000"/>
                </a:solidFill>
              </a:rPr>
              <a:t>Etkili </a:t>
            </a:r>
            <a:r>
              <a:rPr lang="tr-TR" sz="2800" b="1" dirty="0">
                <a:solidFill>
                  <a:srgbClr val="FF0000"/>
                </a:solidFill>
              </a:rPr>
              <a:t>bir öğretmen eğitimi nasıl olmalıdır?</a:t>
            </a:r>
          </a:p>
          <a:p>
            <a:pPr>
              <a:spcBef>
                <a:spcPts val="0"/>
              </a:spcBef>
              <a:buFont typeface="Wingdings" pitchFamily="2" charset="2"/>
              <a:buChar char="Ø"/>
            </a:pPr>
            <a:r>
              <a:rPr lang="tr-TR" sz="2400" dirty="0" smtClean="0"/>
              <a:t>Öğretmen eğitimi, öğretmen adaylarının dört yıllık lisans öğretimleri boyunca mesleğe hazırlanmasından daha geniş bir çerçevede ele alınmalı, mesleğe adım atan bireylerin emekliliklerine kadar devam eden bir yaşam boyu öğrenme süreci olarak algılanmalıdır.</a:t>
            </a:r>
          </a:p>
          <a:p>
            <a:pPr>
              <a:spcBef>
                <a:spcPts val="0"/>
              </a:spcBef>
              <a:buFont typeface="Wingdings" pitchFamily="2" charset="2"/>
              <a:buChar char="Ø"/>
            </a:pPr>
            <a:r>
              <a:rPr lang="tr-TR" sz="2400" dirty="0" smtClean="0"/>
              <a:t>Aday öğretmenlerin mesleğe hazırlanmasında önemli bir işleve sahip olan okul uygulaması çalışmaları, alanda çalışan öğretmenlerin bilgi ve deneyimlerini tazelemeleri açısından da önemli bir olanaktır. </a:t>
            </a:r>
          </a:p>
          <a:p>
            <a:pPr>
              <a:spcBef>
                <a:spcPts val="0"/>
              </a:spcBef>
              <a:buFont typeface="Wingdings" pitchFamily="2" charset="2"/>
              <a:buChar char="Ø"/>
            </a:pPr>
            <a:r>
              <a:rPr lang="tr-TR" sz="2400" dirty="0" smtClean="0"/>
              <a:t>Eğitim fakülteleri ile uygulama okulları arasında kurulacak işbirliği, her iki tarafında sorumluluk yüklendiği, karşılıklı fayda esasına dayalı, amaç ve işleyişin birlikte kararlaştırıldığı profesyonel bir çalışma ortamında biçimlendirilmelidir (</a:t>
            </a:r>
            <a:r>
              <a:rPr lang="tr-TR" sz="2400" dirty="0" err="1" smtClean="0"/>
              <a:t>Akt</a:t>
            </a:r>
            <a:r>
              <a:rPr lang="tr-TR" sz="2400" dirty="0" smtClean="0"/>
              <a:t>. Akbaşlı, 2009).</a:t>
            </a:r>
            <a:endParaRPr lang="tr-TR" sz="2400" dirty="0"/>
          </a:p>
        </p:txBody>
      </p:sp>
    </p:spTree>
    <p:extLst>
      <p:ext uri="{BB962C8B-B14F-4D97-AF65-F5344CB8AC3E}">
        <p14:creationId xmlns:p14="http://schemas.microsoft.com/office/powerpoint/2010/main" xmlns="" val="25803950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260648"/>
            <a:ext cx="8291264" cy="5865515"/>
          </a:xfrm>
        </p:spPr>
        <p:txBody>
          <a:bodyPr>
            <a:normAutofit/>
          </a:bodyPr>
          <a:lstStyle/>
          <a:p>
            <a:pPr marL="0" indent="0" algn="ctr">
              <a:buNone/>
            </a:pPr>
            <a:endParaRPr lang="tr-TR" b="1" dirty="0" smtClean="0"/>
          </a:p>
          <a:p>
            <a:pPr marL="0" indent="0" algn="ctr">
              <a:buNone/>
            </a:pPr>
            <a:r>
              <a:rPr lang="tr-TR" b="1" dirty="0" smtClean="0"/>
              <a:t>Yararlanılan Kaynaklar</a:t>
            </a:r>
          </a:p>
          <a:p>
            <a:pPr marL="0" indent="0">
              <a:buNone/>
            </a:pPr>
            <a:r>
              <a:rPr lang="tr-TR" sz="1800" dirty="0" smtClean="0"/>
              <a:t>Akbaşlı, S. (2009).</a:t>
            </a:r>
            <a:r>
              <a:rPr lang="tr-TR" sz="1800" i="1" dirty="0" smtClean="0">
                <a:cs typeface="Times New Roman" pitchFamily="18" charset="0"/>
              </a:rPr>
              <a:t> </a:t>
            </a:r>
            <a:r>
              <a:rPr lang="tr-TR" sz="1800" i="1" dirty="0">
                <a:cs typeface="Times New Roman" pitchFamily="18" charset="0"/>
              </a:rPr>
              <a:t>Eğitim bilimine </a:t>
            </a:r>
            <a:r>
              <a:rPr lang="tr-TR" sz="1800" i="1" dirty="0" smtClean="0">
                <a:cs typeface="Times New Roman" pitchFamily="18" charset="0"/>
              </a:rPr>
              <a:t>giriş</a:t>
            </a:r>
            <a:r>
              <a:rPr lang="tr-TR" sz="1800" dirty="0" smtClean="0">
                <a:cs typeface="Times New Roman" pitchFamily="18" charset="0"/>
              </a:rPr>
              <a:t>. (Editörler: K. Kıroğlu &amp; C. Elma). </a:t>
            </a:r>
            <a:r>
              <a:rPr lang="tr-TR" sz="1800" dirty="0">
                <a:cs typeface="Times New Roman" pitchFamily="18" charset="0"/>
              </a:rPr>
              <a:t>Ankara: </a:t>
            </a:r>
            <a:endParaRPr lang="tr-TR" sz="1800" dirty="0" smtClean="0">
              <a:cs typeface="Times New Roman" pitchFamily="18" charset="0"/>
            </a:endParaRPr>
          </a:p>
          <a:p>
            <a:pPr marL="0" indent="0">
              <a:buNone/>
            </a:pPr>
            <a:r>
              <a:rPr lang="tr-TR" sz="1800" dirty="0">
                <a:cs typeface="Times New Roman" pitchFamily="18" charset="0"/>
              </a:rPr>
              <a:t>	</a:t>
            </a:r>
            <a:r>
              <a:rPr lang="tr-TR" sz="1800" dirty="0" smtClean="0">
                <a:cs typeface="Times New Roman" pitchFamily="18" charset="0"/>
              </a:rPr>
              <a:t>Nobel Akademi. </a:t>
            </a:r>
            <a:endParaRPr lang="tr-TR" sz="1800" dirty="0">
              <a:cs typeface="Times New Roman" pitchFamily="18" charset="0"/>
            </a:endParaRPr>
          </a:p>
          <a:p>
            <a:pPr marL="0" indent="0">
              <a:buNone/>
            </a:pPr>
            <a:r>
              <a:rPr lang="tr-TR" sz="1800" dirty="0" smtClean="0">
                <a:cs typeface="Times New Roman" pitchFamily="18" charset="0"/>
              </a:rPr>
              <a:t>Çimer, A. (2010</a:t>
            </a:r>
            <a:r>
              <a:rPr lang="tr-TR" sz="1800" dirty="0">
                <a:cs typeface="Times New Roman" pitchFamily="18" charset="0"/>
              </a:rPr>
              <a:t>). </a:t>
            </a:r>
            <a:r>
              <a:rPr lang="tr-TR" sz="1800" i="1" dirty="0"/>
              <a:t>Eğitim bilimine giriş</a:t>
            </a:r>
            <a:r>
              <a:rPr lang="tr-TR" sz="1800" dirty="0"/>
              <a:t>. (Editör: N. Saylan). Ankara: Anı Yayıncılık</a:t>
            </a:r>
            <a:r>
              <a:rPr lang="tr-TR" sz="1800" dirty="0" smtClean="0"/>
              <a:t>.</a:t>
            </a:r>
          </a:p>
          <a:p>
            <a:pPr marL="0" indent="0">
              <a:buNone/>
            </a:pPr>
            <a:r>
              <a:rPr lang="tr-TR" sz="1800" dirty="0" err="1" smtClean="0"/>
              <a:t>Taşdan</a:t>
            </a:r>
            <a:r>
              <a:rPr lang="tr-TR" sz="1800" dirty="0" smtClean="0"/>
              <a:t>, M. (2010</a:t>
            </a:r>
            <a:r>
              <a:rPr lang="tr-TR" sz="1800" dirty="0"/>
              <a:t>). </a:t>
            </a:r>
            <a:r>
              <a:rPr lang="tr-TR" sz="1800" i="1" dirty="0"/>
              <a:t>Eğitim bilimine giriş</a:t>
            </a:r>
            <a:r>
              <a:rPr lang="tr-TR" sz="1800" dirty="0"/>
              <a:t>. (Editörler: H. B. </a:t>
            </a:r>
            <a:r>
              <a:rPr lang="tr-TR" sz="1800" dirty="0" err="1"/>
              <a:t>Memduhoğlu</a:t>
            </a:r>
            <a:r>
              <a:rPr lang="tr-TR" sz="1800" dirty="0"/>
              <a:t>, K. Yılmaz). 	Ankara: </a:t>
            </a:r>
            <a:r>
              <a:rPr lang="tr-TR" sz="1800" dirty="0" err="1"/>
              <a:t>Pegem</a:t>
            </a:r>
            <a:r>
              <a:rPr lang="tr-TR" sz="1800" dirty="0"/>
              <a:t> Akademi Yayıncılık.</a:t>
            </a:r>
          </a:p>
          <a:p>
            <a:pPr marL="0" indent="0">
              <a:buNone/>
            </a:pPr>
            <a:r>
              <a:rPr lang="tr-TR" sz="1800" dirty="0" smtClean="0"/>
              <a:t>Yıldız, K. (2008). Eğitim bilimine giriş. (Editör: M. D. Karslı). Ankara: </a:t>
            </a:r>
            <a:r>
              <a:rPr lang="tr-TR" sz="1800" dirty="0" err="1" smtClean="0"/>
              <a:t>Pegem</a:t>
            </a:r>
            <a:r>
              <a:rPr lang="tr-TR" sz="1800" dirty="0" smtClean="0"/>
              <a:t> Akademi.</a:t>
            </a:r>
            <a:endParaRPr lang="tr-TR" sz="1800" dirty="0"/>
          </a:p>
          <a:p>
            <a:pPr marL="0" indent="0">
              <a:buNone/>
            </a:pPr>
            <a:endParaRPr lang="tr-TR" sz="1800" dirty="0">
              <a:solidFill>
                <a:srgbClr val="00B050"/>
              </a:solidFill>
            </a:endParaRPr>
          </a:p>
          <a:p>
            <a:pPr marL="0" indent="0">
              <a:buNone/>
            </a:pPr>
            <a:endParaRPr lang="tr-TR" sz="1800" dirty="0" smtClean="0"/>
          </a:p>
        </p:txBody>
      </p:sp>
    </p:spTree>
    <p:extLst>
      <p:ext uri="{BB962C8B-B14F-4D97-AF65-F5344CB8AC3E}">
        <p14:creationId xmlns:p14="http://schemas.microsoft.com/office/powerpoint/2010/main" xmlns="" val="702551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a:xfrm>
            <a:off x="395536" y="0"/>
            <a:ext cx="8748464" cy="6858000"/>
          </a:xfrm>
        </p:spPr>
        <p:txBody>
          <a:bodyPr>
            <a:normAutofit/>
          </a:bodyPr>
          <a:lstStyle/>
          <a:p>
            <a:pPr marL="0" indent="0" algn="ctr" eaLnBrk="1" hangingPunct="1">
              <a:buNone/>
            </a:pPr>
            <a:endParaRPr lang="tr-TR" sz="2800" b="1" dirty="0" smtClean="0">
              <a:solidFill>
                <a:srgbClr val="FF0000"/>
              </a:solidFill>
            </a:endParaRPr>
          </a:p>
          <a:p>
            <a:pPr marL="0" indent="0" algn="ctr" eaLnBrk="1" hangingPunct="1">
              <a:buNone/>
            </a:pPr>
            <a:r>
              <a:rPr lang="tr-TR" sz="2800" b="1" dirty="0" smtClean="0">
                <a:solidFill>
                  <a:srgbClr val="FF0000"/>
                </a:solidFill>
              </a:rPr>
              <a:t>Türkiye’de Öğretmen Yetiştirme Sistemi</a:t>
            </a:r>
          </a:p>
          <a:p>
            <a:pPr eaLnBrk="1" hangingPunct="1">
              <a:buFont typeface="Wingdings" panose="05000000000000000000" pitchFamily="2" charset="2"/>
              <a:buChar char="Ø"/>
            </a:pPr>
            <a:r>
              <a:rPr lang="tr-TR" sz="2400" dirty="0" smtClean="0"/>
              <a:t>Cumhuriyet dönemine  geçilirken, öğretmen yetiştirme konusu başlıca eğitim sorunlarından biriydi. Çok sayıda ve nitelikli öğretmenlerin yetişmesi gerekiyordu (</a:t>
            </a:r>
            <a:r>
              <a:rPr lang="tr-TR" sz="2400" dirty="0" err="1" smtClean="0"/>
              <a:t>Akt</a:t>
            </a:r>
            <a:r>
              <a:rPr lang="tr-TR" sz="2400" dirty="0" smtClean="0"/>
              <a:t>. Yıldız, 2008).  </a:t>
            </a:r>
          </a:p>
          <a:p>
            <a:pPr>
              <a:buFont typeface="Wingdings" panose="05000000000000000000" pitchFamily="2" charset="2"/>
              <a:buChar char="Ø"/>
            </a:pPr>
            <a:r>
              <a:rPr lang="tr-TR" sz="2400" dirty="0" smtClean="0"/>
              <a:t>Cumhuriyetin  başlangıcından itibaren hükümetler eğitim sisteminin en öncelikli konularından biri olarak öğretmen yetiştirmeyi görmüşlerdir (</a:t>
            </a:r>
            <a:r>
              <a:rPr lang="tr-TR" sz="2400" dirty="0" err="1"/>
              <a:t>Akt</a:t>
            </a:r>
            <a:r>
              <a:rPr lang="tr-TR" sz="2400" dirty="0"/>
              <a:t>. </a:t>
            </a:r>
            <a:r>
              <a:rPr lang="tr-TR" sz="2400" dirty="0" err="1"/>
              <a:t>Taşdan</a:t>
            </a:r>
            <a:r>
              <a:rPr lang="tr-TR" sz="2400" dirty="0"/>
              <a:t>, 2010). </a:t>
            </a:r>
            <a:r>
              <a:rPr lang="tr-TR" sz="2400" dirty="0" smtClean="0"/>
              <a:t>Cumhuriyet yönetimi, ilk yıllarında öğretmenliği bir meslek haline getirmek için yasal çabalar harcamıştır (</a:t>
            </a:r>
            <a:r>
              <a:rPr lang="tr-TR" sz="2400" dirty="0" err="1"/>
              <a:t>Akt</a:t>
            </a:r>
            <a:r>
              <a:rPr lang="tr-TR" sz="2400" dirty="0"/>
              <a:t>. Yıldız, 2008). </a:t>
            </a:r>
            <a:endParaRPr lang="tr-TR" sz="2400" dirty="0" smtClean="0"/>
          </a:p>
          <a:p>
            <a:pPr>
              <a:buFont typeface="Wingdings" panose="05000000000000000000" pitchFamily="2" charset="2"/>
              <a:buChar char="Ø"/>
            </a:pPr>
            <a:r>
              <a:rPr lang="tr-TR" sz="2400" dirty="0" smtClean="0"/>
              <a:t>1923 ve 1981 yılları arasında değişik uygulamalara başvurulmuştur </a:t>
            </a:r>
            <a:r>
              <a:rPr lang="tr-TR" sz="2400" dirty="0"/>
              <a:t>(</a:t>
            </a:r>
            <a:r>
              <a:rPr lang="tr-TR" sz="2400" dirty="0" err="1"/>
              <a:t>Akt</a:t>
            </a:r>
            <a:r>
              <a:rPr lang="tr-TR" sz="2400" dirty="0"/>
              <a:t>. </a:t>
            </a:r>
            <a:r>
              <a:rPr lang="tr-TR" sz="2400" dirty="0" err="1"/>
              <a:t>Taşdan</a:t>
            </a:r>
            <a:r>
              <a:rPr lang="tr-TR" sz="2400" dirty="0"/>
              <a:t>, 2010). </a:t>
            </a:r>
          </a:p>
          <a:p>
            <a:pPr algn="just" eaLnBrk="1" hangingPunct="1"/>
            <a:endParaRPr lang="tr-TR" dirty="0" smtClean="0"/>
          </a:p>
          <a:p>
            <a:pPr marL="0" indent="0" algn="just" eaLnBrk="1" hangingPunct="1">
              <a:buNone/>
            </a:pPr>
            <a:endParaRPr lang="tr-TR" dirty="0" smtClean="0"/>
          </a:p>
        </p:txBody>
      </p:sp>
    </p:spTree>
    <p:extLst>
      <p:ext uri="{BB962C8B-B14F-4D97-AF65-F5344CB8AC3E}">
        <p14:creationId xmlns:p14="http://schemas.microsoft.com/office/powerpoint/2010/main" xmlns="" val="294702470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88640"/>
            <a:ext cx="8568952" cy="6369571"/>
          </a:xfrm>
        </p:spPr>
        <p:txBody>
          <a:bodyPr>
            <a:normAutofit/>
          </a:bodyPr>
          <a:lstStyle/>
          <a:p>
            <a:pPr marL="0" indent="0" algn="ctr">
              <a:buNone/>
            </a:pPr>
            <a:endParaRPr lang="tr-TR" sz="2800" b="1" dirty="0" smtClean="0">
              <a:solidFill>
                <a:srgbClr val="FF0000"/>
              </a:solidFill>
            </a:endParaRPr>
          </a:p>
          <a:p>
            <a:pPr marL="0" indent="0" algn="ctr">
              <a:buNone/>
            </a:pPr>
            <a:r>
              <a:rPr lang="tr-TR" sz="2800" b="1" dirty="0" smtClean="0">
                <a:solidFill>
                  <a:srgbClr val="FF0000"/>
                </a:solidFill>
              </a:rPr>
              <a:t>Okul Öncesi Eğitim Kurumlarına Öğretmen Yetiştirme</a:t>
            </a:r>
          </a:p>
          <a:p>
            <a:pPr>
              <a:lnSpc>
                <a:spcPct val="110000"/>
              </a:lnSpc>
              <a:spcBef>
                <a:spcPts val="0"/>
              </a:spcBef>
              <a:buFont typeface="Wingdings" panose="05000000000000000000" pitchFamily="2" charset="2"/>
              <a:buChar char="Ø"/>
            </a:pPr>
            <a:r>
              <a:rPr lang="tr-TR" sz="2400" dirty="0" smtClean="0"/>
              <a:t>1914 yılında İstanbul’da bir Ana Muallim Mektebi (Ana Öğretmen Okulu), 1927 yılında Ankara’da </a:t>
            </a:r>
            <a:r>
              <a:rPr lang="tr-TR" sz="2400" dirty="0"/>
              <a:t>bir Ana Muallim </a:t>
            </a:r>
            <a:r>
              <a:rPr lang="tr-TR" sz="2400" dirty="0" smtClean="0"/>
              <a:t>Mektebi, 1935 yılında Ankara’da Kız Teknik Öğretmen Okulu Çocuk Bakımı Şubesi açılmıştır. </a:t>
            </a:r>
          </a:p>
          <a:p>
            <a:pPr>
              <a:lnSpc>
                <a:spcPct val="110000"/>
              </a:lnSpc>
              <a:spcBef>
                <a:spcPts val="0"/>
              </a:spcBef>
              <a:buFont typeface="Wingdings" panose="05000000000000000000" pitchFamily="2" charset="2"/>
              <a:buChar char="Ø"/>
            </a:pPr>
            <a:r>
              <a:rPr lang="tr-TR" sz="2400" dirty="0" smtClean="0"/>
              <a:t>1963 yılında kız enstitülerinde çocuk gelişimi ve bakımı bölümleri açılmış ve bu bölümlerde okul öncesi eğitim kurumlarına öğretmen yetiştirilmiştir. </a:t>
            </a:r>
          </a:p>
          <a:p>
            <a:pPr>
              <a:lnSpc>
                <a:spcPct val="110000"/>
              </a:lnSpc>
              <a:spcBef>
                <a:spcPts val="0"/>
              </a:spcBef>
              <a:buFont typeface="Wingdings" panose="05000000000000000000" pitchFamily="2" charset="2"/>
              <a:buChar char="Ø"/>
            </a:pPr>
            <a:r>
              <a:rPr lang="tr-TR" sz="2400" dirty="0" smtClean="0"/>
              <a:t>1973 yılında tüm öğretmenlerin en az ön lisans mezunu olma şartı getirilmesiyle sonraki yıllarda bu okullardan mezun olanlar ‘Usta Öğretici’ olarak istihdam edilmişlerdir (</a:t>
            </a:r>
            <a:r>
              <a:rPr lang="tr-TR" sz="2400" dirty="0" err="1" smtClean="0"/>
              <a:t>Akt</a:t>
            </a:r>
            <a:r>
              <a:rPr lang="tr-TR" sz="2400" dirty="0" smtClean="0"/>
              <a:t>. </a:t>
            </a:r>
            <a:r>
              <a:rPr lang="tr-TR" sz="2400" dirty="0" err="1" smtClean="0"/>
              <a:t>Taşdan</a:t>
            </a:r>
            <a:r>
              <a:rPr lang="tr-TR" sz="2400" dirty="0" smtClean="0"/>
              <a:t>, 2010). </a:t>
            </a:r>
            <a:endParaRPr lang="tr-TR" sz="2400" dirty="0"/>
          </a:p>
        </p:txBody>
      </p:sp>
    </p:spTree>
    <p:extLst>
      <p:ext uri="{BB962C8B-B14F-4D97-AF65-F5344CB8AC3E}">
        <p14:creationId xmlns:p14="http://schemas.microsoft.com/office/powerpoint/2010/main" xmlns="" val="967649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44624"/>
            <a:ext cx="8229600" cy="6369571"/>
          </a:xfrm>
        </p:spPr>
        <p:txBody>
          <a:bodyPr>
            <a:normAutofit/>
          </a:bodyPr>
          <a:lstStyle/>
          <a:p>
            <a:pPr marL="0" indent="0" algn="ctr">
              <a:lnSpc>
                <a:spcPct val="120000"/>
              </a:lnSpc>
              <a:spcBef>
                <a:spcPts val="0"/>
              </a:spcBef>
              <a:spcAft>
                <a:spcPts val="600"/>
              </a:spcAft>
              <a:buNone/>
            </a:pPr>
            <a:r>
              <a:rPr lang="tr-TR" sz="1800" b="1" dirty="0" smtClean="0">
                <a:solidFill>
                  <a:srgbClr val="FF0000"/>
                </a:solidFill>
              </a:rPr>
              <a:t>İlkokullara Öğretmen Yetiştirme</a:t>
            </a:r>
          </a:p>
          <a:p>
            <a:pPr marL="0" indent="0">
              <a:lnSpc>
                <a:spcPct val="120000"/>
              </a:lnSpc>
              <a:spcBef>
                <a:spcPts val="0"/>
              </a:spcBef>
              <a:spcAft>
                <a:spcPts val="600"/>
              </a:spcAft>
              <a:buNone/>
            </a:pPr>
            <a:r>
              <a:rPr lang="tr-TR" sz="1800" b="1" dirty="0" smtClean="0">
                <a:solidFill>
                  <a:srgbClr val="FF0000"/>
                </a:solidFill>
              </a:rPr>
              <a:t>1- </a:t>
            </a:r>
            <a:r>
              <a:rPr lang="tr-TR" sz="1800" b="1" dirty="0" err="1">
                <a:solidFill>
                  <a:srgbClr val="FF0000"/>
                </a:solidFill>
              </a:rPr>
              <a:t>İ</a:t>
            </a:r>
            <a:r>
              <a:rPr lang="tr-TR" sz="1800" b="1" dirty="0" err="1" smtClean="0">
                <a:solidFill>
                  <a:srgbClr val="FF0000"/>
                </a:solidFill>
              </a:rPr>
              <a:t>lköğretmen</a:t>
            </a:r>
            <a:r>
              <a:rPr lang="tr-TR" sz="1800" b="1" dirty="0" smtClean="0">
                <a:solidFill>
                  <a:srgbClr val="FF0000"/>
                </a:solidFill>
              </a:rPr>
              <a:t> </a:t>
            </a:r>
            <a:r>
              <a:rPr lang="tr-TR" sz="1800" b="1" dirty="0">
                <a:solidFill>
                  <a:srgbClr val="FF0000"/>
                </a:solidFill>
              </a:rPr>
              <a:t>O</a:t>
            </a:r>
            <a:r>
              <a:rPr lang="tr-TR" sz="1800" b="1" dirty="0" smtClean="0">
                <a:solidFill>
                  <a:srgbClr val="FF0000"/>
                </a:solidFill>
              </a:rPr>
              <a:t>kulları: </a:t>
            </a:r>
            <a:r>
              <a:rPr lang="tr-TR" sz="1800" dirty="0" smtClean="0"/>
              <a:t>Cumhuriyet öncesinden devralınan 7’si kız, 13’ü erkek 20 </a:t>
            </a:r>
            <a:r>
              <a:rPr lang="tr-TR" sz="1800" dirty="0" err="1" smtClean="0"/>
              <a:t>ilköğretmen</a:t>
            </a:r>
            <a:r>
              <a:rPr lang="tr-TR" sz="1800" dirty="0" smtClean="0"/>
              <a:t> okulu, 1974 yılında ilkokulların temel öğretmen kaynağı olmuşlardır. 1970 yılına kadar, ilkokul öğretmenleri lise düzeyindeki bu okullarda yetiştirilmiştir. 1973 yılında öğretmen liseleri adını alan bu okullarda lise programları uygulanmaya başlanmıştır (</a:t>
            </a:r>
            <a:r>
              <a:rPr lang="tr-TR" sz="1800" dirty="0" err="1" smtClean="0"/>
              <a:t>Akt</a:t>
            </a:r>
            <a:r>
              <a:rPr lang="tr-TR" sz="1800" dirty="0"/>
              <a:t>. </a:t>
            </a:r>
            <a:r>
              <a:rPr lang="tr-TR" sz="1800" dirty="0" err="1"/>
              <a:t>Taşdan</a:t>
            </a:r>
            <a:r>
              <a:rPr lang="tr-TR" sz="1800" dirty="0"/>
              <a:t>, 2010). </a:t>
            </a:r>
            <a:endParaRPr lang="tr-TR" sz="1800" dirty="0" smtClean="0"/>
          </a:p>
          <a:p>
            <a:pPr marL="0" indent="0">
              <a:lnSpc>
                <a:spcPct val="120000"/>
              </a:lnSpc>
              <a:spcBef>
                <a:spcPts val="0"/>
              </a:spcBef>
              <a:spcAft>
                <a:spcPts val="600"/>
              </a:spcAft>
              <a:buNone/>
            </a:pPr>
            <a:r>
              <a:rPr lang="tr-TR" sz="1800" b="1" dirty="0" smtClean="0">
                <a:solidFill>
                  <a:srgbClr val="FF0000"/>
                </a:solidFill>
              </a:rPr>
              <a:t>2- İki Yıllık Eğitim Enstitüleri: </a:t>
            </a:r>
            <a:r>
              <a:rPr lang="tr-TR" sz="1800" dirty="0" smtClean="0"/>
              <a:t>1974 yılından itibaren </a:t>
            </a:r>
            <a:r>
              <a:rPr lang="tr-TR" sz="1800" dirty="0" err="1" smtClean="0"/>
              <a:t>ilköğretmen</a:t>
            </a:r>
            <a:r>
              <a:rPr lang="tr-TR" sz="1800" dirty="0" smtClean="0"/>
              <a:t> okullarının yerine ilkokullara öğretmen yetiştirmek üzere liseye dayalı iki yıllık eğitim enstitüleri açılmıştır. Eğitim enstitülerinin açılmasıyla öğretmen yetiştirme yükseköğretim düzeyinde ele alınmaya başlanmıştır. 1982 yılında bu enstitüler eğitim yüksekokulu adıyla üniversite çatısı altına alınmıştır (</a:t>
            </a:r>
            <a:r>
              <a:rPr lang="tr-TR" sz="1800" dirty="0" err="1"/>
              <a:t>Akt</a:t>
            </a:r>
            <a:r>
              <a:rPr lang="tr-TR" sz="1800" dirty="0"/>
              <a:t>. </a:t>
            </a:r>
            <a:r>
              <a:rPr lang="tr-TR" sz="1800" dirty="0" err="1"/>
              <a:t>Taşdan</a:t>
            </a:r>
            <a:r>
              <a:rPr lang="tr-TR" sz="1800" dirty="0"/>
              <a:t>, 2010). </a:t>
            </a:r>
            <a:endParaRPr lang="tr-TR" sz="1800" dirty="0" smtClean="0"/>
          </a:p>
          <a:p>
            <a:pPr marL="0" indent="0">
              <a:lnSpc>
                <a:spcPct val="120000"/>
              </a:lnSpc>
              <a:spcBef>
                <a:spcPts val="0"/>
              </a:spcBef>
              <a:spcAft>
                <a:spcPts val="600"/>
              </a:spcAft>
              <a:buNone/>
            </a:pPr>
            <a:r>
              <a:rPr lang="tr-TR" sz="1800" b="1" dirty="0" smtClean="0">
                <a:solidFill>
                  <a:srgbClr val="FF0000"/>
                </a:solidFill>
              </a:rPr>
              <a:t>3- Köylere Öğretmen Yetiştirme: </a:t>
            </a:r>
            <a:r>
              <a:rPr lang="tr-TR" sz="1800" dirty="0" smtClean="0"/>
              <a:t>Cumhuriyetin ilk yıllarında köylerdeki okullaşma oranının çok düşük olması ve geçmişten beri köye öğretmen götürmede karşılaşılan güçlükler, Cumhuriyet hükümetlerini köyler için ayrı öğretmen yetiştiren kurumlar açmaya yöneltmiştir. Bu süreç, 1927’de Köy Muallim Mekteplerinin açılması ile başlamıştır. 1954 yılında Köy Enstitülerinin kapanmasıyla tamamlanmıştır </a:t>
            </a:r>
            <a:r>
              <a:rPr lang="tr-TR" sz="1800" dirty="0"/>
              <a:t>(</a:t>
            </a:r>
            <a:r>
              <a:rPr lang="tr-TR" sz="1800" dirty="0" err="1"/>
              <a:t>Akt</a:t>
            </a:r>
            <a:r>
              <a:rPr lang="tr-TR" sz="1800" dirty="0"/>
              <a:t>. </a:t>
            </a:r>
            <a:r>
              <a:rPr lang="tr-TR" sz="1800" dirty="0" err="1"/>
              <a:t>Taşdan</a:t>
            </a:r>
            <a:r>
              <a:rPr lang="tr-TR" sz="1800" dirty="0"/>
              <a:t>, 2010). </a:t>
            </a:r>
          </a:p>
          <a:p>
            <a:pPr marL="0" indent="0">
              <a:lnSpc>
                <a:spcPct val="120000"/>
              </a:lnSpc>
              <a:spcBef>
                <a:spcPts val="0"/>
              </a:spcBef>
              <a:spcAft>
                <a:spcPts val="600"/>
              </a:spcAft>
              <a:buNone/>
            </a:pPr>
            <a:r>
              <a:rPr lang="tr-TR" sz="1800" dirty="0" smtClean="0"/>
              <a:t> </a:t>
            </a:r>
            <a:endParaRPr lang="tr-TR" sz="1800" dirty="0">
              <a:solidFill>
                <a:srgbClr val="FF0000"/>
              </a:solidFill>
            </a:endParaRPr>
          </a:p>
        </p:txBody>
      </p:sp>
    </p:spTree>
    <p:extLst>
      <p:ext uri="{BB962C8B-B14F-4D97-AF65-F5344CB8AC3E}">
        <p14:creationId xmlns:p14="http://schemas.microsoft.com/office/powerpoint/2010/main" xmlns="" val="14772681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8" y="116632"/>
            <a:ext cx="8568952" cy="6369571"/>
          </a:xfrm>
        </p:spPr>
        <p:txBody>
          <a:bodyPr>
            <a:normAutofit/>
          </a:bodyPr>
          <a:lstStyle/>
          <a:p>
            <a:pPr marL="0" indent="0" algn="ctr">
              <a:buNone/>
            </a:pPr>
            <a:endParaRPr lang="tr-TR" sz="3000" b="1" dirty="0" smtClean="0">
              <a:solidFill>
                <a:srgbClr val="FF0000"/>
              </a:solidFill>
            </a:endParaRPr>
          </a:p>
          <a:p>
            <a:pPr marL="0" indent="0" algn="ctr">
              <a:buNone/>
            </a:pPr>
            <a:r>
              <a:rPr lang="tr-TR" sz="3000" b="1" dirty="0" smtClean="0">
                <a:solidFill>
                  <a:srgbClr val="FF0000"/>
                </a:solidFill>
              </a:rPr>
              <a:t>Ortaokullara Öğretmen Yetiştirme</a:t>
            </a:r>
          </a:p>
          <a:p>
            <a:pPr>
              <a:spcBef>
                <a:spcPts val="0"/>
              </a:spcBef>
              <a:buFont typeface="Wingdings" pitchFamily="2" charset="2"/>
              <a:buChar char="Ø"/>
            </a:pPr>
            <a:r>
              <a:rPr lang="tr-TR" sz="2600" dirty="0" smtClean="0"/>
              <a:t>1920’li yıllarda ortaokul öğretmeni yetiştirme ihtiyacı sık sık gündeme geldiğinden 1926 yılında Konya'da ‘Orta Muallim Mektebi’ açılmış ve Ankara’ya taşınıp ‘Gazi Orta Muallim Mektebi ve Terbiye Enstitüsü’ adını, 1949 yılında ise ‘Gazi Eğitim Enstitüsü’ adını almıştır </a:t>
            </a:r>
            <a:r>
              <a:rPr lang="tr-TR" sz="2600" dirty="0"/>
              <a:t>(</a:t>
            </a:r>
            <a:r>
              <a:rPr lang="tr-TR" sz="2600" dirty="0" err="1"/>
              <a:t>Akt</a:t>
            </a:r>
            <a:r>
              <a:rPr lang="tr-TR" sz="2600" dirty="0"/>
              <a:t>. </a:t>
            </a:r>
            <a:r>
              <a:rPr lang="tr-TR" sz="2600" dirty="0" err="1"/>
              <a:t>Taşdan</a:t>
            </a:r>
            <a:r>
              <a:rPr lang="tr-TR" sz="2600" dirty="0"/>
              <a:t>, 2010). </a:t>
            </a:r>
            <a:endParaRPr lang="tr-TR" sz="2600" dirty="0" smtClean="0"/>
          </a:p>
          <a:p>
            <a:pPr>
              <a:spcBef>
                <a:spcPts val="0"/>
              </a:spcBef>
              <a:buFont typeface="Wingdings" pitchFamily="2" charset="2"/>
              <a:buChar char="Ø"/>
            </a:pPr>
            <a:r>
              <a:rPr lang="tr-TR" sz="2600" dirty="0" smtClean="0"/>
              <a:t>1959 yılında sayıları beşe çıkarılan eğitim enstitülerinin süreleri ilkin 3 yıla sonrasında 1978</a:t>
            </a:r>
            <a:r>
              <a:rPr lang="tr-TR" sz="2600" dirty="0"/>
              <a:t> </a:t>
            </a:r>
            <a:r>
              <a:rPr lang="tr-TR" sz="2600" dirty="0" smtClean="0"/>
              <a:t>yılında da 4 yıla çıkarılmıştır. İsimleri ‘Yüksek Öğretmen Okulu’ olarak değiştirilmiştir.</a:t>
            </a:r>
          </a:p>
          <a:p>
            <a:pPr>
              <a:spcBef>
                <a:spcPts val="0"/>
              </a:spcBef>
              <a:buFont typeface="Wingdings" pitchFamily="2" charset="2"/>
              <a:buChar char="Ø"/>
            </a:pPr>
            <a:r>
              <a:rPr lang="tr-TR" sz="2600" dirty="0" smtClean="0"/>
              <a:t>Yüksek Öğretmen Okulları 1982 yılında Eğitim Fakültelerine dönüştürülmüş ve üniversite çatısı altına alınmıştır (</a:t>
            </a:r>
            <a:r>
              <a:rPr lang="tr-TR" sz="2600" dirty="0" err="1" smtClean="0"/>
              <a:t>Akt</a:t>
            </a:r>
            <a:r>
              <a:rPr lang="tr-TR" sz="2600" dirty="0"/>
              <a:t>. </a:t>
            </a:r>
            <a:r>
              <a:rPr lang="tr-TR" sz="2600" dirty="0" smtClean="0"/>
              <a:t>Çimer, 2010</a:t>
            </a:r>
            <a:r>
              <a:rPr lang="tr-TR" sz="2600" dirty="0"/>
              <a:t>). </a:t>
            </a:r>
          </a:p>
          <a:p>
            <a:pPr algn="just">
              <a:buFont typeface="Wingdings" pitchFamily="2" charset="2"/>
              <a:buChar char="Ø"/>
            </a:pPr>
            <a:endParaRPr lang="tr-TR" sz="2800" dirty="0" smtClean="0"/>
          </a:p>
          <a:p>
            <a:pPr marL="0" indent="0" algn="just">
              <a:buNone/>
            </a:pPr>
            <a:endParaRPr lang="tr-TR" sz="2800" dirty="0"/>
          </a:p>
        </p:txBody>
      </p:sp>
    </p:spTree>
    <p:extLst>
      <p:ext uri="{BB962C8B-B14F-4D97-AF65-F5344CB8AC3E}">
        <p14:creationId xmlns:p14="http://schemas.microsoft.com/office/powerpoint/2010/main" xmlns="" val="3612837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88640"/>
            <a:ext cx="8229600" cy="6369571"/>
          </a:xfrm>
        </p:spPr>
        <p:txBody>
          <a:bodyPr>
            <a:normAutofit/>
          </a:bodyPr>
          <a:lstStyle/>
          <a:p>
            <a:pPr marL="0" indent="0" algn="ctr">
              <a:buNone/>
            </a:pPr>
            <a:endParaRPr lang="tr-TR" sz="3000" b="1" dirty="0" smtClean="0">
              <a:solidFill>
                <a:srgbClr val="FF0000"/>
              </a:solidFill>
            </a:endParaRPr>
          </a:p>
          <a:p>
            <a:pPr marL="0" indent="0" algn="ctr">
              <a:buNone/>
            </a:pPr>
            <a:endParaRPr lang="tr-TR" sz="3000" b="1" dirty="0">
              <a:solidFill>
                <a:srgbClr val="FF0000"/>
              </a:solidFill>
            </a:endParaRPr>
          </a:p>
          <a:p>
            <a:pPr marL="0" indent="0" algn="ctr">
              <a:buNone/>
            </a:pPr>
            <a:r>
              <a:rPr lang="tr-TR" sz="3000" b="1" dirty="0" smtClean="0">
                <a:solidFill>
                  <a:srgbClr val="FF0000"/>
                </a:solidFill>
              </a:rPr>
              <a:t>Liselere Öğretmen Yetiştirme</a:t>
            </a:r>
            <a:endParaRPr lang="tr-TR" sz="3000" b="1" dirty="0" smtClean="0"/>
          </a:p>
          <a:p>
            <a:pPr>
              <a:buFont typeface="Wingdings" pitchFamily="2" charset="2"/>
              <a:buChar char="Ø"/>
            </a:pPr>
            <a:r>
              <a:rPr lang="tr-TR" sz="2500" dirty="0" smtClean="0"/>
              <a:t>Cumhuriyet döneminde Yüksek Öğretmen Okulları ve üniversitelerin Fen-Edebiyat Fakülteleri liselerin öğretmen ihtiyacını karşılamada önemli rol oynamışlardır </a:t>
            </a:r>
            <a:r>
              <a:rPr lang="tr-TR" sz="2500" dirty="0"/>
              <a:t>(</a:t>
            </a:r>
            <a:r>
              <a:rPr lang="tr-TR" sz="2500" dirty="0" err="1"/>
              <a:t>Akt</a:t>
            </a:r>
            <a:r>
              <a:rPr lang="tr-TR" sz="2500" dirty="0"/>
              <a:t>. </a:t>
            </a:r>
            <a:r>
              <a:rPr lang="tr-TR" sz="2500" dirty="0" err="1"/>
              <a:t>Taşdan</a:t>
            </a:r>
            <a:r>
              <a:rPr lang="tr-TR" sz="2500" dirty="0"/>
              <a:t>, 2010). </a:t>
            </a:r>
            <a:endParaRPr lang="tr-TR" sz="2500" dirty="0" smtClean="0"/>
          </a:p>
          <a:p>
            <a:pPr>
              <a:buFont typeface="Wingdings" pitchFamily="2" charset="2"/>
              <a:buChar char="Ø"/>
            </a:pPr>
            <a:r>
              <a:rPr lang="tr-TR" sz="2500" dirty="0" smtClean="0"/>
              <a:t>Ortaokullara öğretmen yetiştirmek amacıyla kurulan eğitim enstitüleri mezunlarının yanı sıra, üniversitelerin ilgili diğer bölüm mezunları da ihtiyaç ortaya çıktıkça liselerde öğretmen olma imkanı bulmuşlardır </a:t>
            </a:r>
            <a:r>
              <a:rPr lang="tr-TR" sz="2500" dirty="0"/>
              <a:t>(</a:t>
            </a:r>
            <a:r>
              <a:rPr lang="tr-TR" sz="2500" dirty="0" err="1"/>
              <a:t>Akt</a:t>
            </a:r>
            <a:r>
              <a:rPr lang="tr-TR" sz="2500" dirty="0"/>
              <a:t>. </a:t>
            </a:r>
            <a:r>
              <a:rPr lang="tr-TR" sz="2500" dirty="0" err="1"/>
              <a:t>Taşdan</a:t>
            </a:r>
            <a:r>
              <a:rPr lang="tr-TR" sz="2500" dirty="0"/>
              <a:t>, 2010). </a:t>
            </a:r>
            <a:endParaRPr lang="tr-TR" sz="2500" dirty="0" smtClean="0"/>
          </a:p>
        </p:txBody>
      </p:sp>
    </p:spTree>
    <p:extLst>
      <p:ext uri="{BB962C8B-B14F-4D97-AF65-F5344CB8AC3E}">
        <p14:creationId xmlns:p14="http://schemas.microsoft.com/office/powerpoint/2010/main" xmlns="" val="2726016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53701" y="188640"/>
            <a:ext cx="8784976" cy="6552728"/>
          </a:xfrm>
        </p:spPr>
        <p:txBody>
          <a:bodyPr>
            <a:normAutofit/>
          </a:bodyPr>
          <a:lstStyle/>
          <a:p>
            <a:pPr marL="0" indent="0">
              <a:buNone/>
            </a:pPr>
            <a:r>
              <a:rPr lang="tr-TR" sz="2800" b="1" dirty="0" smtClean="0"/>
              <a:t>	</a:t>
            </a:r>
            <a:r>
              <a:rPr lang="tr-TR" sz="2800" b="1" dirty="0" smtClean="0">
                <a:solidFill>
                  <a:srgbClr val="FF0000"/>
                </a:solidFill>
              </a:rPr>
              <a:t>Eğitim Fakültelerinde Öğretmen Yetiştirme</a:t>
            </a:r>
          </a:p>
          <a:p>
            <a:pPr>
              <a:buFont typeface="Wingdings" panose="05000000000000000000" pitchFamily="2" charset="2"/>
              <a:buChar char="Ø"/>
            </a:pPr>
            <a:r>
              <a:rPr lang="tr-TR" sz="2400" dirty="0" smtClean="0"/>
              <a:t>1982 yılında üniversitelerin bünyesinde Eğitim Fakültelerinin açılmasıyla öğretmen yetiştirme görevi eğitim fakültelerine verilmiştir. 4 yıllık Eğitim Enstitüleri ile Yüksek Öğretmen Okulları,  Eğitim Fakültesi adını almışlardır. </a:t>
            </a:r>
          </a:p>
          <a:p>
            <a:pPr>
              <a:buFont typeface="Wingdings" panose="05000000000000000000" pitchFamily="2" charset="2"/>
              <a:buChar char="Ø"/>
            </a:pPr>
            <a:r>
              <a:rPr lang="tr-TR" sz="2400" dirty="0" smtClean="0"/>
              <a:t>1997 yılında Dünya Bankası ve YÖK işbirliği ile Eğitim Fakülteleri yeniden yapılanmıştır. Bu yapılanma ile; ortaöğretim branş öğretmeni adayları (Fizik, Kimya, Biyoloji, Matematik, Tarih, Coğrafya, Türk Dili ve Edebiyatı) 3,5+1,5 yıl eğitim görerek tezsiz yüksek lisans eğitimi almış olarak mezun olmaktadırlar (</a:t>
            </a:r>
            <a:r>
              <a:rPr lang="tr-TR" sz="2400" dirty="0" err="1" smtClean="0"/>
              <a:t>Akt</a:t>
            </a:r>
            <a:r>
              <a:rPr lang="tr-TR" sz="2400" dirty="0" smtClean="0"/>
              <a:t>. </a:t>
            </a:r>
            <a:r>
              <a:rPr lang="tr-TR" sz="2400" dirty="0" err="1" smtClean="0"/>
              <a:t>Taşdan</a:t>
            </a:r>
            <a:r>
              <a:rPr lang="tr-TR" sz="2400" dirty="0" smtClean="0"/>
              <a:t>, 2010). </a:t>
            </a:r>
          </a:p>
          <a:p>
            <a:pPr>
              <a:buFont typeface="Wingdings" panose="05000000000000000000" pitchFamily="2" charset="2"/>
              <a:buChar char="Ø"/>
            </a:pPr>
            <a:r>
              <a:rPr lang="tr-TR" sz="2400" dirty="0" smtClean="0"/>
              <a:t>İlköğretime öğretmen yetiştiren dallarda (okul öncesi, güzel sanatlar, beden eğitimi, bilgisayar </a:t>
            </a:r>
            <a:r>
              <a:rPr lang="tr-TR" sz="2400" dirty="0" err="1" smtClean="0"/>
              <a:t>vb</a:t>
            </a:r>
            <a:r>
              <a:rPr lang="tr-TR" sz="2400" dirty="0" smtClean="0"/>
              <a:t>) eğitim süresi 4 yıldır. </a:t>
            </a:r>
          </a:p>
          <a:p>
            <a:pPr>
              <a:buFont typeface="Wingdings" panose="05000000000000000000" pitchFamily="2" charset="2"/>
              <a:buChar char="Ø"/>
            </a:pPr>
            <a:r>
              <a:rPr lang="tr-TR" sz="2400" dirty="0" smtClean="0"/>
              <a:t>2006-2007 öğretim yılında ise Eğitim Fakültelerinin öğretmen yetiştirme programları güncellenmiştir (</a:t>
            </a:r>
            <a:r>
              <a:rPr lang="tr-TR" sz="2400" dirty="0" err="1" smtClean="0"/>
              <a:t>Akt</a:t>
            </a:r>
            <a:r>
              <a:rPr lang="tr-TR" sz="2400" dirty="0" smtClean="0"/>
              <a:t>. </a:t>
            </a:r>
            <a:r>
              <a:rPr lang="tr-TR" sz="2400" dirty="0" err="1" smtClean="0"/>
              <a:t>Taşdan</a:t>
            </a:r>
            <a:r>
              <a:rPr lang="tr-TR" sz="2400" dirty="0" smtClean="0"/>
              <a:t>, 2010). </a:t>
            </a:r>
          </a:p>
          <a:p>
            <a:pPr marL="0" indent="0">
              <a:buNone/>
            </a:pPr>
            <a:endParaRPr lang="tr-TR" dirty="0" smtClean="0"/>
          </a:p>
        </p:txBody>
      </p:sp>
    </p:spTree>
    <p:extLst>
      <p:ext uri="{BB962C8B-B14F-4D97-AF65-F5344CB8AC3E}">
        <p14:creationId xmlns:p14="http://schemas.microsoft.com/office/powerpoint/2010/main" xmlns="" val="789191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395536" y="0"/>
            <a:ext cx="8748464" cy="6858000"/>
          </a:xfrm>
        </p:spPr>
        <p:txBody>
          <a:bodyPr>
            <a:normAutofit/>
          </a:bodyPr>
          <a:lstStyle/>
          <a:p>
            <a:pPr algn="ctr" eaLnBrk="1" hangingPunct="1"/>
            <a:endParaRPr lang="tr-TR" dirty="0" smtClean="0">
              <a:solidFill>
                <a:schemeClr val="accent2"/>
              </a:solidFill>
            </a:endParaRPr>
          </a:p>
          <a:p>
            <a:pPr marL="0" indent="0" algn="ctr" eaLnBrk="1" hangingPunct="1">
              <a:buNone/>
            </a:pPr>
            <a:endParaRPr lang="tr-TR" dirty="0" smtClean="0">
              <a:solidFill>
                <a:schemeClr val="accent2"/>
              </a:solidFill>
            </a:endParaRPr>
          </a:p>
          <a:p>
            <a:pPr marL="0" indent="0" algn="ctr" eaLnBrk="1" hangingPunct="1">
              <a:buNone/>
            </a:pPr>
            <a:r>
              <a:rPr lang="tr-TR" sz="2800" b="1" dirty="0" smtClean="0">
                <a:solidFill>
                  <a:srgbClr val="FF0000"/>
                </a:solidFill>
              </a:rPr>
              <a:t>Amerika Birleşik Devletleri’nde Öğretmen Yetiştirme</a:t>
            </a:r>
          </a:p>
          <a:p>
            <a:pPr>
              <a:buFont typeface="Wingdings" panose="05000000000000000000" pitchFamily="2" charset="2"/>
              <a:buChar char="Ø"/>
            </a:pPr>
            <a:r>
              <a:rPr lang="tr-TR" sz="2400" dirty="0" smtClean="0"/>
              <a:t>ABD’de öğretmenlik yapabilmek için gerekli koşullar eyaletler arasında farklılık göstermektedir. ABD’de her düzeydeki eğitim kurumunda öğretmenlik yapabilmek için en az dört yıllık lisans eğitimi almış olma zorunluluğu vardır. Hatta bazı eyaletlerde öğretmenlikten emekli olma hakkını elde etmek için yüksek lisans derecesi istenmektedir </a:t>
            </a:r>
            <a:r>
              <a:rPr lang="tr-TR" sz="2400" dirty="0"/>
              <a:t>(</a:t>
            </a:r>
            <a:r>
              <a:rPr lang="tr-TR" sz="2400" dirty="0" err="1"/>
              <a:t>Akt</a:t>
            </a:r>
            <a:r>
              <a:rPr lang="tr-TR" sz="2400" dirty="0"/>
              <a:t>. </a:t>
            </a:r>
            <a:r>
              <a:rPr lang="tr-TR" sz="2400" dirty="0" err="1"/>
              <a:t>Taşdan</a:t>
            </a:r>
            <a:r>
              <a:rPr lang="tr-TR" sz="2400" dirty="0"/>
              <a:t>, 2010). </a:t>
            </a:r>
            <a:endParaRPr lang="tr-TR" sz="2400" dirty="0" smtClean="0"/>
          </a:p>
          <a:p>
            <a:pPr>
              <a:buFont typeface="Wingdings" panose="05000000000000000000" pitchFamily="2" charset="2"/>
              <a:buChar char="Ø"/>
            </a:pPr>
            <a:r>
              <a:rPr lang="tr-TR" sz="2400" dirty="0" smtClean="0"/>
              <a:t>Öğretmenlerin sahip oldukları ayrıcalıklar, imkanlar ve ücret durumları da eyaletler arasında farklılık göstermektedir </a:t>
            </a:r>
            <a:r>
              <a:rPr lang="tr-TR" sz="2400" dirty="0"/>
              <a:t>(</a:t>
            </a:r>
            <a:r>
              <a:rPr lang="tr-TR" sz="2400" dirty="0" err="1"/>
              <a:t>Akt</a:t>
            </a:r>
            <a:r>
              <a:rPr lang="tr-TR" sz="2400" dirty="0"/>
              <a:t>. </a:t>
            </a:r>
            <a:r>
              <a:rPr lang="tr-TR" sz="2400" dirty="0" err="1"/>
              <a:t>Taşdan</a:t>
            </a:r>
            <a:r>
              <a:rPr lang="tr-TR" sz="2400" dirty="0"/>
              <a:t>, 2010). </a:t>
            </a:r>
          </a:p>
          <a:p>
            <a:endParaRPr lang="tr-TR" dirty="0" smtClean="0"/>
          </a:p>
        </p:txBody>
      </p:sp>
    </p:spTree>
    <p:extLst>
      <p:ext uri="{BB962C8B-B14F-4D97-AF65-F5344CB8AC3E}">
        <p14:creationId xmlns:p14="http://schemas.microsoft.com/office/powerpoint/2010/main" xmlns="" val="2883592147"/>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1780</Words>
  <Application>Microsoft Office PowerPoint</Application>
  <PresentationFormat>Ekran Gösterisi (4:3)</PresentationFormat>
  <Paragraphs>132</Paragraphs>
  <Slides>21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21</vt:i4>
      </vt:variant>
    </vt:vector>
  </HeadingPairs>
  <TitlesOfParts>
    <vt:vector size="26" baseType="lpstr">
      <vt:lpstr>Arial</vt:lpstr>
      <vt:lpstr>Calibri</vt:lpstr>
      <vt:lpstr>Wingdings</vt:lpstr>
      <vt:lpstr>Times New Roman</vt:lpstr>
      <vt:lpstr>Ofis Teması</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yyü5</dc:creator>
  <cp:lastModifiedBy>Hasan</cp:lastModifiedBy>
  <cp:revision>43</cp:revision>
  <dcterms:created xsi:type="dcterms:W3CDTF">2014-07-21T09:16:25Z</dcterms:created>
  <dcterms:modified xsi:type="dcterms:W3CDTF">2015-12-22T21:51:40Z</dcterms:modified>
</cp:coreProperties>
</file>