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0" r:id="rId3"/>
    <p:sldId id="258" r:id="rId4"/>
    <p:sldId id="352" r:id="rId5"/>
    <p:sldId id="351" r:id="rId6"/>
    <p:sldId id="270" r:id="rId7"/>
    <p:sldId id="286" r:id="rId8"/>
    <p:sldId id="287" r:id="rId9"/>
    <p:sldId id="289" r:id="rId10"/>
    <p:sldId id="292" r:id="rId11"/>
    <p:sldId id="354" r:id="rId12"/>
    <p:sldId id="294" r:id="rId13"/>
    <p:sldId id="295" r:id="rId14"/>
    <p:sldId id="296" r:id="rId15"/>
    <p:sldId id="298" r:id="rId16"/>
    <p:sldId id="300" r:id="rId17"/>
    <p:sldId id="302" r:id="rId18"/>
    <p:sldId id="303" r:id="rId19"/>
    <p:sldId id="304" r:id="rId20"/>
    <p:sldId id="306" r:id="rId21"/>
    <p:sldId id="310" r:id="rId22"/>
    <p:sldId id="318" r:id="rId23"/>
    <p:sldId id="320" r:id="rId24"/>
    <p:sldId id="307" r:id="rId25"/>
    <p:sldId id="309" r:id="rId26"/>
    <p:sldId id="322" r:id="rId27"/>
    <p:sldId id="323" r:id="rId28"/>
    <p:sldId id="353" r:id="rId29"/>
    <p:sldId id="325" r:id="rId30"/>
    <p:sldId id="328" r:id="rId31"/>
    <p:sldId id="330" r:id="rId32"/>
    <p:sldId id="332" r:id="rId33"/>
    <p:sldId id="284" r:id="rId34"/>
    <p:sldId id="333" r:id="rId35"/>
    <p:sldId id="335" r:id="rId36"/>
    <p:sldId id="338" r:id="rId37"/>
    <p:sldId id="341" r:id="rId38"/>
    <p:sldId id="343" r:id="rId39"/>
    <p:sldId id="344" r:id="rId4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66A9"/>
    <a:srgbClr val="0476C4"/>
    <a:srgbClr val="03A8C9"/>
    <a:srgbClr val="CC0099"/>
    <a:srgbClr val="993300"/>
    <a:srgbClr val="FF0000"/>
    <a:srgbClr val="00FF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48" y="-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0F83D-E2FC-40B5-A12E-1BBF3465C904}" type="datetimeFigureOut">
              <a:rPr lang="tr-TR"/>
              <a:pPr>
                <a:defRPr/>
              </a:pPr>
              <a:t>10.2.2016</a:t>
            </a:fld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F0C0F-BA4D-4236-9B66-A2D43C17946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5D093-C69A-40BF-99EC-CAE415F8DEAF}" type="datetimeFigureOut">
              <a:rPr lang="tr-TR"/>
              <a:pPr>
                <a:defRPr/>
              </a:pPr>
              <a:t>10.2.2016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22E81-7C97-4569-A6EA-E1C6343CD87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4B574-2E56-4509-8B09-2AD3A1F012E9}" type="datetimeFigureOut">
              <a:rPr lang="tr-TR"/>
              <a:pPr>
                <a:defRPr/>
              </a:pPr>
              <a:t>10.2.2016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5FC9F-B970-4766-AA2A-EB982EE17EB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8D9F4-B8DE-4410-9457-7E633DE55A6B}" type="datetimeFigureOut">
              <a:rPr lang="tr-TR"/>
              <a:pPr>
                <a:defRPr/>
              </a:pPr>
              <a:t>10.2.2016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430C8-6FEB-4118-B874-BD14EAE436C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0C74B-B9E3-45D3-81EC-A5F5C876D731}" type="datetimeFigureOut">
              <a:rPr lang="tr-TR"/>
              <a:pPr>
                <a:defRPr/>
              </a:pPr>
              <a:t>10.2.2016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8301A-20C1-4034-BC1C-C06808A50E0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FBB3A-30DA-4890-A4E0-E929007A0B59}" type="datetimeFigureOut">
              <a:rPr lang="tr-TR"/>
              <a:pPr>
                <a:defRPr/>
              </a:pPr>
              <a:t>10.2.2016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3483C-6EFC-47BC-86E5-5252D9A2AF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C2D53-1BCC-4C7E-A3BC-DA1C70079007}" type="datetimeFigureOut">
              <a:rPr lang="tr-TR"/>
              <a:pPr>
                <a:defRPr/>
              </a:pPr>
              <a:t>10.2.2016</a:t>
            </a:fld>
            <a:endParaRPr lang="tr-TR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B5C9-A71A-49F0-8F88-7EFFD61B1F9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D51D3-EDB2-44EC-B557-4CD649F2A24F}" type="datetimeFigureOut">
              <a:rPr lang="tr-TR"/>
              <a:pPr>
                <a:defRPr/>
              </a:pPr>
              <a:t>10.2.2016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A8280-54AA-458D-A53D-C612CFD3E4C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70AB0-EBF0-46CE-876F-89C0A3E1B24D}" type="datetimeFigureOut">
              <a:rPr lang="tr-TR"/>
              <a:pPr>
                <a:defRPr/>
              </a:pPr>
              <a:t>10.2.2016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3C1FA-390E-4F1A-A9CC-E628500DF06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EC658-C5E5-42ED-8F97-AECB720F046B}" type="datetimeFigureOut">
              <a:rPr lang="tr-TR"/>
              <a:pPr>
                <a:defRPr/>
              </a:pPr>
              <a:t>10.2.2016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9CD9D-F68D-45D5-BFC5-FFFA149F0C3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BE630-5CF1-44C5-BD25-6FE5C6674EDD}" type="datetimeFigureOut">
              <a:rPr lang="tr-TR"/>
              <a:pPr>
                <a:defRPr/>
              </a:pPr>
              <a:t>10.2.2016</a:t>
            </a:fld>
            <a:endParaRPr lang="tr-TR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8C922-9A04-4D4C-A628-C49A7398192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F0257E-E712-41D2-809D-77C8BBA4D4F5}" type="datetimeFigureOut">
              <a:rPr lang="tr-TR"/>
              <a:pPr>
                <a:defRPr/>
              </a:pPr>
              <a:t>10.2.2016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510510-D3D8-407F-A3E3-747FCA871B2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6" r:id="rId2"/>
    <p:sldLayoutId id="2147483998" r:id="rId3"/>
    <p:sldLayoutId id="2147483995" r:id="rId4"/>
    <p:sldLayoutId id="2147483994" r:id="rId5"/>
    <p:sldLayoutId id="2147483993" r:id="rId6"/>
    <p:sldLayoutId id="2147483992" r:id="rId7"/>
    <p:sldLayoutId id="2147483991" r:id="rId8"/>
    <p:sldLayoutId id="2147483999" r:id="rId9"/>
    <p:sldLayoutId id="2147483990" r:id="rId10"/>
    <p:sldLayoutId id="21474839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2 Alt Başlık"/>
          <p:cNvSpPr>
            <a:spLocks noGrp="1"/>
          </p:cNvSpPr>
          <p:nvPr>
            <p:ph type="subTitle" idx="1"/>
          </p:nvPr>
        </p:nvSpPr>
        <p:spPr>
          <a:xfrm>
            <a:off x="533400" y="1700213"/>
            <a:ext cx="7854950" cy="4608512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tr-TR" sz="5400" b="1" dirty="0" smtClean="0"/>
              <a:t>TÜRK EĞİTİM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tr-TR" sz="5400" b="1" dirty="0" smtClean="0"/>
              <a:t>SİSTEMİ</a:t>
            </a:r>
          </a:p>
          <a:p>
            <a:pPr marR="0" eaLnBrk="1" hangingPunct="1">
              <a:lnSpc>
                <a:spcPct val="80000"/>
              </a:lnSpc>
            </a:pPr>
            <a:endParaRPr lang="tr-TR" sz="1500" dirty="0" smtClean="0"/>
          </a:p>
          <a:p>
            <a:pPr marR="0" eaLnBrk="1" hangingPunct="1">
              <a:lnSpc>
                <a:spcPct val="80000"/>
              </a:lnSpc>
            </a:pPr>
            <a:endParaRPr lang="tr-TR" sz="1500" dirty="0" smtClean="0"/>
          </a:p>
          <a:p>
            <a:pPr marR="0" eaLnBrk="1" hangingPunct="1">
              <a:lnSpc>
                <a:spcPct val="80000"/>
              </a:lnSpc>
            </a:pPr>
            <a:endParaRPr lang="tr-TR" sz="1500" dirty="0" smtClean="0"/>
          </a:p>
          <a:p>
            <a:pPr marR="0" eaLnBrk="1" hangingPunct="1">
              <a:lnSpc>
                <a:spcPct val="80000"/>
              </a:lnSpc>
            </a:pPr>
            <a:endParaRPr lang="tr-TR" sz="1500" dirty="0" smtClean="0"/>
          </a:p>
          <a:p>
            <a:pPr marR="0" eaLnBrk="1" hangingPunct="1">
              <a:lnSpc>
                <a:spcPct val="80000"/>
              </a:lnSpc>
            </a:pPr>
            <a:endParaRPr lang="tr-TR" sz="1500" dirty="0" smtClean="0"/>
          </a:p>
          <a:p>
            <a:pPr marR="0" eaLnBrk="1" hangingPunct="1">
              <a:lnSpc>
                <a:spcPct val="80000"/>
              </a:lnSpc>
            </a:pPr>
            <a:endParaRPr lang="tr-TR" sz="1500" dirty="0" smtClean="0"/>
          </a:p>
          <a:p>
            <a:pPr marR="0" eaLnBrk="1" hangingPunct="1">
              <a:lnSpc>
                <a:spcPct val="80000"/>
              </a:lnSpc>
            </a:pPr>
            <a:endParaRPr lang="tr-TR" sz="1500" dirty="0" smtClean="0"/>
          </a:p>
          <a:p>
            <a:pPr marR="0" eaLnBrk="1" hangingPunct="1">
              <a:lnSpc>
                <a:spcPct val="80000"/>
              </a:lnSpc>
            </a:pPr>
            <a:endParaRPr lang="tr-TR" sz="1500" dirty="0" smtClean="0"/>
          </a:p>
          <a:p>
            <a:pPr marR="0" eaLnBrk="1" hangingPunct="1">
              <a:lnSpc>
                <a:spcPct val="80000"/>
              </a:lnSpc>
            </a:pPr>
            <a:endParaRPr lang="tr-TR" sz="1500" dirty="0" smtClean="0"/>
          </a:p>
          <a:p>
            <a:pPr marR="0" algn="ctr" eaLnBrk="1" hangingPunct="1">
              <a:lnSpc>
                <a:spcPct val="80000"/>
              </a:lnSpc>
            </a:pPr>
            <a:r>
              <a:rPr lang="tr-TR" sz="2000" dirty="0" smtClean="0"/>
              <a:t>Doç</a:t>
            </a:r>
            <a:r>
              <a:rPr lang="tr-TR" sz="2000" dirty="0" smtClean="0"/>
              <a:t>. Dr. Hasan </a:t>
            </a:r>
            <a:r>
              <a:rPr lang="tr-TR" sz="2000" dirty="0" err="1" smtClean="0"/>
              <a:t>Basri</a:t>
            </a:r>
            <a:r>
              <a:rPr lang="tr-TR" sz="2000" dirty="0" smtClean="0"/>
              <a:t> MEMDUHOĞLU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tr-TR" sz="2000" dirty="0" err="1" smtClean="0"/>
              <a:t>hasanbasri</a:t>
            </a:r>
            <a:r>
              <a:rPr lang="tr-TR" sz="2000" dirty="0" smtClean="0"/>
              <a:t>@</a:t>
            </a:r>
            <a:r>
              <a:rPr lang="tr-TR" sz="2000" dirty="0" err="1" smtClean="0"/>
              <a:t>yyu</a:t>
            </a:r>
            <a:r>
              <a:rPr lang="tr-TR" sz="2000" dirty="0" smtClean="0"/>
              <a:t>.edu.tr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2 Dikdörtgen"/>
          <p:cNvSpPr>
            <a:spLocks noChangeArrowheads="1"/>
          </p:cNvSpPr>
          <p:nvPr/>
        </p:nvSpPr>
        <p:spPr bwMode="auto">
          <a:xfrm>
            <a:off x="1042988" y="1916113"/>
            <a:ext cx="7777162" cy="396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tr-TR" sz="4000" b="1">
                <a:solidFill>
                  <a:schemeClr val="hlink"/>
                </a:solidFill>
              </a:rPr>
              <a:t>b)  İLKÖĞRETİM</a:t>
            </a:r>
            <a:r>
              <a:rPr lang="tr-TR" sz="3200" b="1">
                <a:solidFill>
                  <a:schemeClr val="hlink"/>
                </a:solidFill>
              </a:rPr>
              <a:t> </a:t>
            </a: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</a:pPr>
            <a:endParaRPr lang="tr-TR" sz="2000"/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tr-TR" sz="2000"/>
              <a:t>6–14 yaş</a:t>
            </a: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</a:pPr>
            <a:endParaRPr lang="tr-TR" sz="2000"/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tr-TR" sz="2000"/>
              <a:t>Zorunlu,  devlet okullarında parasızdır. </a:t>
            </a: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</a:pPr>
            <a:endParaRPr lang="tr-TR" sz="2000"/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tr-TR" sz="2000"/>
              <a:t>Kesintisiz sekiz yıl (1997)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 descr="WALKIN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413" y="836613"/>
            <a:ext cx="9864726" cy="5761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2 Dikdörtgen"/>
          <p:cNvSpPr>
            <a:spLocks noChangeArrowheads="1"/>
          </p:cNvSpPr>
          <p:nvPr/>
        </p:nvSpPr>
        <p:spPr bwMode="auto">
          <a:xfrm>
            <a:off x="179388" y="1700213"/>
            <a:ext cx="8640762" cy="261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tr-TR" sz="3200" b="1">
                <a:solidFill>
                  <a:srgbClr val="FF0000"/>
                </a:solidFill>
              </a:rPr>
              <a:t>İlköğretimin Yasal Temelleri</a:t>
            </a:r>
          </a:p>
          <a:p>
            <a:pPr>
              <a:lnSpc>
                <a:spcPct val="110000"/>
              </a:lnSpc>
              <a:spcBef>
                <a:spcPct val="25000"/>
              </a:spcBef>
              <a:spcAft>
                <a:spcPct val="25000"/>
              </a:spcAft>
            </a:pPr>
            <a:endParaRPr lang="tr-TR" sz="3200" b="1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tr-TR" sz="2400"/>
              <a:t>Milli Eğitim Temel Kanunu (1739 Sayı) </a:t>
            </a:r>
          </a:p>
          <a:p>
            <a:pPr>
              <a:lnSpc>
                <a:spcPct val="11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tr-TR" sz="2400"/>
              <a:t>İlköğretim ve Eğitim Kanunu (222 Sayı)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2 Dikdörtgen"/>
          <p:cNvSpPr>
            <a:spLocks noChangeArrowheads="1"/>
          </p:cNvSpPr>
          <p:nvPr/>
        </p:nvSpPr>
        <p:spPr bwMode="auto">
          <a:xfrm>
            <a:off x="179388" y="476250"/>
            <a:ext cx="8640762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tr-TR" sz="3200" b="1">
                <a:solidFill>
                  <a:srgbClr val="FF0000"/>
                </a:solidFill>
              </a:rPr>
              <a:t>Program</a:t>
            </a: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tr-TR" sz="2400"/>
              <a:t>2005-2006 → bilişsel ve </a:t>
            </a:r>
            <a:r>
              <a:rPr lang="tr-TR" sz="2400">
                <a:solidFill>
                  <a:schemeClr val="hlink"/>
                </a:solidFill>
              </a:rPr>
              <a:t>yapılandırmacı öğrenme</a:t>
            </a:r>
            <a:endParaRPr lang="tr-TR" sz="2400"/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tr-TR" sz="2400"/>
              <a:t>öğrenmeyi öğrenme, öğrenci merkezli aktif öğrenme, </a:t>
            </a: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</a:pPr>
            <a:endParaRPr lang="tr-TR" sz="2400"/>
          </a:p>
          <a:p>
            <a:r>
              <a:rPr lang="tr-TR" sz="2400">
                <a:solidFill>
                  <a:schemeClr val="hlink"/>
                </a:solidFill>
              </a:rPr>
              <a:t>Zorunlu ve seçmeli</a:t>
            </a:r>
            <a:r>
              <a:rPr lang="tr-TR" sz="2400"/>
              <a:t> dersler </a:t>
            </a:r>
          </a:p>
          <a:p>
            <a:endParaRPr lang="tr-TR" sz="2400"/>
          </a:p>
          <a:p>
            <a:r>
              <a:rPr lang="tr-TR" sz="2400"/>
              <a:t>Seçmeli dersler: sanat, spor, bilgisayar, satranç vb. </a:t>
            </a:r>
          </a:p>
          <a:p>
            <a:endParaRPr lang="tr-TR" sz="2400"/>
          </a:p>
          <a:p>
            <a:r>
              <a:rPr lang="tr-TR" sz="2400"/>
              <a:t>Haftada 30 saatin </a:t>
            </a:r>
            <a:r>
              <a:rPr lang="tr-TR" sz="2400">
                <a:solidFill>
                  <a:schemeClr val="hlink"/>
                </a:solidFill>
              </a:rPr>
              <a:t>26-28 saati zorunlu, 2 saati seçmeli</a:t>
            </a:r>
          </a:p>
          <a:p>
            <a:endParaRPr lang="tr-TR" sz="2400">
              <a:solidFill>
                <a:schemeClr val="hlink"/>
              </a:solidFill>
            </a:endParaRPr>
          </a:p>
          <a:p>
            <a:r>
              <a:rPr lang="tr-TR" sz="2400"/>
              <a:t>Ayrıca, tüm sınıflarda rehberlik /sosyal etkinlikler dersi vardır.</a:t>
            </a:r>
            <a:r>
              <a:rPr lang="tr-TR"/>
              <a:t> </a:t>
            </a:r>
          </a:p>
          <a:p>
            <a:endParaRPr lang="tr-TR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2 Dikdörtgen"/>
          <p:cNvSpPr>
            <a:spLocks noChangeArrowheads="1"/>
          </p:cNvSpPr>
          <p:nvPr/>
        </p:nvSpPr>
        <p:spPr bwMode="auto">
          <a:xfrm>
            <a:off x="179388" y="620713"/>
            <a:ext cx="8640762" cy="451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5000"/>
              </a:spcBef>
              <a:spcAft>
                <a:spcPct val="30000"/>
              </a:spcAft>
            </a:pPr>
            <a:r>
              <a:rPr lang="tr-TR" sz="3200" b="1">
                <a:solidFill>
                  <a:srgbClr val="FF0000"/>
                </a:solidFill>
              </a:rPr>
              <a:t>Ders Kitapları</a:t>
            </a:r>
          </a:p>
          <a:p>
            <a:pPr>
              <a:lnSpc>
                <a:spcPct val="110000"/>
              </a:lnSpc>
              <a:spcBef>
                <a:spcPct val="25000"/>
              </a:spcBef>
              <a:spcAft>
                <a:spcPct val="30000"/>
              </a:spcAft>
            </a:pPr>
            <a:endParaRPr lang="tr-TR"/>
          </a:p>
          <a:p>
            <a:pPr>
              <a:lnSpc>
                <a:spcPct val="110000"/>
              </a:lnSpc>
              <a:spcBef>
                <a:spcPct val="25000"/>
              </a:spcBef>
              <a:spcAft>
                <a:spcPct val="30000"/>
              </a:spcAft>
            </a:pPr>
            <a:r>
              <a:rPr lang="tr-TR"/>
              <a:t>Ders Kitabı, Öğretmen Kılavuz Kitabı, Öğrenci Çalışma Kitabı</a:t>
            </a:r>
          </a:p>
          <a:p>
            <a:pPr>
              <a:lnSpc>
                <a:spcPct val="110000"/>
              </a:lnSpc>
              <a:spcBef>
                <a:spcPct val="25000"/>
              </a:spcBef>
              <a:spcAft>
                <a:spcPct val="30000"/>
              </a:spcAft>
            </a:pPr>
            <a:r>
              <a:rPr lang="tr-TR"/>
              <a:t>2004: ücretsiz. </a:t>
            </a:r>
          </a:p>
          <a:p>
            <a:pPr>
              <a:lnSpc>
                <a:spcPct val="110000"/>
              </a:lnSpc>
              <a:spcBef>
                <a:spcPct val="25000"/>
              </a:spcBef>
              <a:spcAft>
                <a:spcPct val="30000"/>
              </a:spcAft>
            </a:pPr>
            <a:endParaRPr lang="tr-TR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ct val="25000"/>
              </a:spcBef>
              <a:spcAft>
                <a:spcPct val="30000"/>
              </a:spcAft>
            </a:pPr>
            <a:r>
              <a:rPr lang="tr-TR" sz="3200" b="1">
                <a:solidFill>
                  <a:srgbClr val="FF0000"/>
                </a:solidFill>
              </a:rPr>
              <a:t>Eğitimin Yapısı</a:t>
            </a:r>
          </a:p>
          <a:p>
            <a:pPr>
              <a:lnSpc>
                <a:spcPct val="110000"/>
              </a:lnSpc>
              <a:spcBef>
                <a:spcPct val="25000"/>
              </a:spcBef>
              <a:spcAft>
                <a:spcPct val="30000"/>
              </a:spcAft>
            </a:pPr>
            <a:r>
              <a:rPr lang="tr-TR"/>
              <a:t>Normal ve ikili</a:t>
            </a:r>
          </a:p>
          <a:p>
            <a:pPr>
              <a:lnSpc>
                <a:spcPct val="110000"/>
              </a:lnSpc>
              <a:spcBef>
                <a:spcPct val="25000"/>
              </a:spcBef>
              <a:spcAft>
                <a:spcPct val="30000"/>
              </a:spcAft>
            </a:pPr>
            <a:r>
              <a:rPr lang="tr-TR"/>
              <a:t>14 yaşın sonuna kadar bitiremeyenlere en çok dört öğretim yılı daha okula devamlarına izin verilebilir.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2 Dikdörtgen"/>
          <p:cNvSpPr>
            <a:spLocks noChangeArrowheads="1"/>
          </p:cNvSpPr>
          <p:nvPr/>
        </p:nvSpPr>
        <p:spPr bwMode="auto">
          <a:xfrm>
            <a:off x="179388" y="908050"/>
            <a:ext cx="8640762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 b="1">
                <a:solidFill>
                  <a:srgbClr val="FF0000"/>
                </a:solidFill>
              </a:rPr>
              <a:t>Okula Erişimde Gelişmeler</a:t>
            </a:r>
          </a:p>
          <a:p>
            <a:pPr>
              <a:lnSpc>
                <a:spcPct val="115000"/>
              </a:lnSpc>
              <a:spcBef>
                <a:spcPct val="25000"/>
              </a:spcBef>
              <a:spcAft>
                <a:spcPct val="30000"/>
              </a:spcAft>
            </a:pPr>
            <a:r>
              <a:rPr lang="tr-TR"/>
              <a:t>% 98</a:t>
            </a:r>
          </a:p>
          <a:p>
            <a:pPr>
              <a:lnSpc>
                <a:spcPct val="115000"/>
              </a:lnSpc>
              <a:spcBef>
                <a:spcPct val="25000"/>
              </a:spcBef>
              <a:spcAft>
                <a:spcPct val="30000"/>
              </a:spcAft>
            </a:pPr>
            <a:endParaRPr lang="tr-TR"/>
          </a:p>
          <a:p>
            <a:pPr>
              <a:lnSpc>
                <a:spcPct val="115000"/>
              </a:lnSpc>
              <a:spcBef>
                <a:spcPct val="25000"/>
              </a:spcBef>
              <a:spcAft>
                <a:spcPct val="30000"/>
              </a:spcAft>
            </a:pPr>
            <a:r>
              <a:rPr lang="tr-TR"/>
              <a:t>Kampanyalar</a:t>
            </a:r>
          </a:p>
          <a:p>
            <a:pPr>
              <a:lnSpc>
                <a:spcPct val="115000"/>
              </a:lnSpc>
              <a:spcBef>
                <a:spcPct val="25000"/>
              </a:spcBef>
              <a:spcAft>
                <a:spcPct val="30000"/>
              </a:spcAft>
            </a:pPr>
            <a:r>
              <a:rPr lang="tr-TR"/>
              <a:t>Eğitimin önemine olan inanç</a:t>
            </a:r>
          </a:p>
          <a:p>
            <a:pPr>
              <a:lnSpc>
                <a:spcPct val="115000"/>
              </a:lnSpc>
              <a:spcBef>
                <a:spcPct val="25000"/>
              </a:spcBef>
              <a:spcAft>
                <a:spcPct val="30000"/>
              </a:spcAft>
            </a:pPr>
            <a:r>
              <a:rPr lang="tr-TR"/>
              <a:t>Şartlı Nakit Transferi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2 Dikdörtgen"/>
          <p:cNvSpPr>
            <a:spLocks noChangeArrowheads="1"/>
          </p:cNvSpPr>
          <p:nvPr/>
        </p:nvSpPr>
        <p:spPr bwMode="auto">
          <a:xfrm>
            <a:off x="250825" y="1557338"/>
            <a:ext cx="8640763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ct val="45000"/>
              </a:spcBef>
              <a:spcAft>
                <a:spcPct val="35000"/>
              </a:spcAft>
            </a:pPr>
            <a:r>
              <a:rPr lang="tr-TR" sz="3200" b="1">
                <a:solidFill>
                  <a:srgbClr val="FF0000"/>
                </a:solidFill>
              </a:rPr>
              <a:t>Açık İlköğretim Okulu</a:t>
            </a:r>
          </a:p>
          <a:p>
            <a:pPr algn="just">
              <a:lnSpc>
                <a:spcPct val="115000"/>
              </a:lnSpc>
              <a:spcBef>
                <a:spcPct val="45000"/>
              </a:spcBef>
              <a:spcAft>
                <a:spcPct val="35000"/>
              </a:spcAft>
            </a:pPr>
            <a:r>
              <a:rPr lang="tr-TR"/>
              <a:t>2007-08:</a:t>
            </a:r>
            <a:r>
              <a:rPr lang="tr-TR">
                <a:solidFill>
                  <a:schemeClr val="hlink"/>
                </a:solidFill>
              </a:rPr>
              <a:t>  312.631  öğrenci</a:t>
            </a:r>
            <a:r>
              <a:rPr lang="tr-TR"/>
              <a:t> (172.846’sı erkek, 139.785’i kız).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2 Dikdörtgen"/>
          <p:cNvSpPr>
            <a:spLocks noChangeArrowheads="1"/>
          </p:cNvSpPr>
          <p:nvPr/>
        </p:nvSpPr>
        <p:spPr bwMode="auto">
          <a:xfrm>
            <a:off x="179388" y="908050"/>
            <a:ext cx="8640762" cy="505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tr-TR" sz="5400" b="1">
                <a:solidFill>
                  <a:schemeClr val="hlink"/>
                </a:solidFill>
              </a:rPr>
              <a:t>c) ORTAÖĞRETİM</a:t>
            </a:r>
            <a:r>
              <a:rPr lang="tr-TR" sz="4800" b="1">
                <a:solidFill>
                  <a:schemeClr val="hlink"/>
                </a:solidFill>
              </a:rPr>
              <a:t> </a:t>
            </a:r>
          </a:p>
          <a:p>
            <a:pPr>
              <a:lnSpc>
                <a:spcPct val="120000"/>
              </a:lnSpc>
              <a:spcBef>
                <a:spcPct val="25000"/>
              </a:spcBef>
              <a:spcAft>
                <a:spcPct val="25000"/>
              </a:spcAft>
            </a:pPr>
            <a:endParaRPr lang="tr-TR" sz="2000"/>
          </a:p>
          <a:p>
            <a:pPr>
              <a:lnSpc>
                <a:spcPct val="12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tr-TR" sz="2000">
                <a:solidFill>
                  <a:srgbClr val="CC0099"/>
                </a:solidFill>
              </a:rPr>
              <a:t>genel liseler </a:t>
            </a:r>
            <a:r>
              <a:rPr lang="tr-TR" sz="2000"/>
              <a:t>ile</a:t>
            </a:r>
            <a:r>
              <a:rPr lang="tr-TR" sz="2000">
                <a:solidFill>
                  <a:srgbClr val="CC0099"/>
                </a:solidFill>
              </a:rPr>
              <a:t> meslekî ve teknik liselerden</a:t>
            </a:r>
            <a:r>
              <a:rPr lang="tr-TR" sz="2000"/>
              <a:t> oluşur. </a:t>
            </a:r>
          </a:p>
          <a:p>
            <a:endParaRPr lang="tr-TR">
              <a:solidFill>
                <a:schemeClr val="hlink"/>
              </a:solidFill>
            </a:endParaRPr>
          </a:p>
          <a:p>
            <a:r>
              <a:rPr lang="tr-TR">
                <a:solidFill>
                  <a:schemeClr val="hlink"/>
                </a:solidFill>
              </a:rPr>
              <a:t>4-5 yıl süreli</a:t>
            </a:r>
            <a:r>
              <a:rPr lang="tr-TR"/>
              <a:t> (2005-2006).</a:t>
            </a:r>
          </a:p>
          <a:p>
            <a:r>
              <a:rPr lang="tr-TR"/>
              <a:t>(Yabancı dil hazırlık sınıfı olan bazı okullar, 5 yıl sürelidir (Sosyal Bilimler Lisesi). </a:t>
            </a:r>
          </a:p>
          <a:p>
            <a:pPr>
              <a:lnSpc>
                <a:spcPct val="120000"/>
              </a:lnSpc>
              <a:spcBef>
                <a:spcPct val="25000"/>
              </a:spcBef>
              <a:spcAft>
                <a:spcPct val="25000"/>
              </a:spcAft>
            </a:pPr>
            <a:endParaRPr lang="tr-TR" sz="2000"/>
          </a:p>
          <a:p>
            <a:pPr>
              <a:lnSpc>
                <a:spcPct val="120000"/>
              </a:lnSpc>
              <a:spcBef>
                <a:spcPct val="25000"/>
              </a:spcBef>
              <a:spcAft>
                <a:spcPct val="25000"/>
              </a:spcAft>
            </a:pPr>
            <a:endParaRPr lang="tr-TR" sz="2000"/>
          </a:p>
          <a:p>
            <a:pPr>
              <a:lnSpc>
                <a:spcPct val="12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tr-TR" sz="2000"/>
              <a:t>Okullaşma oranı  % 58,56 (2007-08)</a:t>
            </a:r>
          </a:p>
          <a:p>
            <a:pPr>
              <a:lnSpc>
                <a:spcPct val="120000"/>
              </a:lnSpc>
              <a:spcBef>
                <a:spcPct val="25000"/>
              </a:spcBef>
              <a:spcAft>
                <a:spcPct val="25000"/>
              </a:spcAft>
            </a:pPr>
            <a:endParaRPr lang="tr-TR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187450" y="549275"/>
            <a:ext cx="486727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tr-TR" sz="2000" b="1">
                <a:solidFill>
                  <a:srgbClr val="000000"/>
                </a:solidFill>
                <a:cs typeface="Times New Roman" pitchFamily="18" charset="0"/>
              </a:rPr>
              <a:t>Çizelge 4. Ortaöğretim Göstergeleri</a:t>
            </a:r>
            <a:endParaRPr lang="tr-TR" sz="2000" b="1"/>
          </a:p>
          <a:p>
            <a:pPr eaLnBrk="0" hangingPunct="0"/>
            <a:endParaRPr lang="tr-TR"/>
          </a:p>
        </p:txBody>
      </p:sp>
      <p:graphicFrame>
        <p:nvGraphicFramePr>
          <p:cNvPr id="59575" name="Group 183"/>
          <p:cNvGraphicFramePr>
            <a:graphicFrameLocks noGrp="1"/>
          </p:cNvGraphicFramePr>
          <p:nvPr/>
        </p:nvGraphicFramePr>
        <p:xfrm>
          <a:off x="179388" y="1268413"/>
          <a:ext cx="8785225" cy="5184777"/>
        </p:xfrm>
        <a:graphic>
          <a:graphicData uri="http://schemas.openxmlformats.org/drawingml/2006/table">
            <a:tbl>
              <a:tblPr/>
              <a:tblGrid>
                <a:gridCol w="4511675"/>
                <a:gridCol w="1423987"/>
                <a:gridCol w="1425575"/>
                <a:gridCol w="1423988"/>
              </a:tblGrid>
              <a:tr h="97948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ORTA</a:t>
                      </a: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Ö</a:t>
                      </a: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ĞRETİM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2005/06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2006/07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2007/08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Ö</a:t>
                      </a: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ğrenci sayısı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3.258.254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3.386.717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3.245.322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Okullaşma oranı </a:t>
                      </a: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 </a:t>
                      </a: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56,63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56,51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58,56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Ö</a:t>
                      </a: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ğretmen sayısı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185.317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187.665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188.973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Ö</a:t>
                      </a: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ğretmen başına d</a:t>
                      </a: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ü</a:t>
                      </a: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şen </a:t>
                      </a: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ö</a:t>
                      </a: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ğrenci sayısı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17,58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18,05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16,99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Okul başına d</a:t>
                      </a: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ü</a:t>
                      </a: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şen </a:t>
                      </a: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ö</a:t>
                      </a: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ğrenci sayısı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438,23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426,86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391,95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Derslik başına d</a:t>
                      </a: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ü</a:t>
                      </a: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şen </a:t>
                      </a: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ö</a:t>
                      </a: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ğrenci sayısı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34,85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34,30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32,18</a:t>
                      </a:r>
                      <a:endParaRPr kumimoji="0" lang="tr-T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576" name="Rectangle 184"/>
          <p:cNvSpPr>
            <a:spLocks noChangeArrowheads="1"/>
          </p:cNvSpPr>
          <p:nvPr/>
        </p:nvSpPr>
        <p:spPr bwMode="auto">
          <a:xfrm>
            <a:off x="539750" y="6583363"/>
            <a:ext cx="70278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tr-TR" sz="1200" b="1">
                <a:cs typeface="Times New Roman" pitchFamily="18" charset="0"/>
              </a:rPr>
              <a:t>Kaynaklar:</a:t>
            </a:r>
            <a:r>
              <a:rPr lang="tr-TR" sz="1200" b="1" i="1">
                <a:cs typeface="Times New Roman" pitchFamily="18" charset="0"/>
              </a:rPr>
              <a:t> </a:t>
            </a:r>
            <a:r>
              <a:rPr lang="tr-TR" sz="1200">
                <a:cs typeface="Times New Roman" pitchFamily="18" charset="0"/>
              </a:rPr>
              <a:t>1- MEB (2006; 07; 08). Milli Eğitim İstatistikleri: Örgün Eğitim 2005-06; 2006-07; 2007-08.</a:t>
            </a:r>
            <a:r>
              <a:rPr lang="tr-TR" sz="900">
                <a:cs typeface="Times New Roman" pitchFamily="18" charset="0"/>
              </a:rPr>
              <a:t> 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2 Metin Yer Tutucusu"/>
          <p:cNvSpPr>
            <a:spLocks noGrp="1"/>
          </p:cNvSpPr>
          <p:nvPr>
            <p:ph type="body" idx="1"/>
          </p:nvPr>
        </p:nvSpPr>
        <p:spPr>
          <a:xfrm>
            <a:off x="179388" y="476250"/>
            <a:ext cx="8964612" cy="6192838"/>
          </a:xfrm>
        </p:spPr>
        <p:txBody>
          <a:bodyPr/>
          <a:lstStyle/>
          <a:p>
            <a:pPr algn="ctr">
              <a:lnSpc>
                <a:spcPct val="110000"/>
              </a:lnSpc>
              <a:spcBef>
                <a:spcPct val="35000"/>
              </a:spcBef>
              <a:spcAft>
                <a:spcPct val="30000"/>
              </a:spcAft>
              <a:buClrTx/>
              <a:buSzTx/>
              <a:buFontTx/>
              <a:buNone/>
            </a:pPr>
            <a:r>
              <a:rPr lang="tr-TR" sz="4000" b="1" smtClean="0">
                <a:solidFill>
                  <a:srgbClr val="FFCC00"/>
                </a:solidFill>
              </a:rPr>
              <a:t>Türk Eğitim Sistemi</a:t>
            </a:r>
          </a:p>
          <a:p>
            <a:pPr algn="ctr">
              <a:lnSpc>
                <a:spcPct val="110000"/>
              </a:lnSpc>
              <a:spcBef>
                <a:spcPct val="35000"/>
              </a:spcBef>
              <a:spcAft>
                <a:spcPct val="30000"/>
              </a:spcAft>
              <a:buClrTx/>
              <a:buSzTx/>
              <a:buFontTx/>
              <a:buNone/>
            </a:pPr>
            <a:endParaRPr lang="tr-TR" sz="4000" b="1" smtClean="0">
              <a:solidFill>
                <a:srgbClr val="FFCC00"/>
              </a:solidFill>
            </a:endParaRPr>
          </a:p>
          <a:p>
            <a:pPr algn="just">
              <a:lnSpc>
                <a:spcPct val="110000"/>
              </a:lnSpc>
              <a:spcBef>
                <a:spcPct val="35000"/>
              </a:spcBef>
              <a:spcAft>
                <a:spcPct val="30000"/>
              </a:spcAft>
              <a:buClrTx/>
              <a:buSzTx/>
              <a:buFontTx/>
              <a:buNone/>
            </a:pPr>
            <a:r>
              <a:rPr lang="tr-TR" sz="2800" b="1" smtClean="0">
                <a:solidFill>
                  <a:srgbClr val="FFCC00"/>
                </a:solidFill>
              </a:rPr>
              <a:t>a. Türk Eğitim Sisteminin Genel Yapısı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tr-TR" sz="2400" smtClean="0"/>
              <a:t>Örgün Eğitim 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tr-TR" sz="2400" smtClean="0"/>
              <a:t>Yaygın eğitim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  <a:spcAft>
                <a:spcPct val="30000"/>
              </a:spcAft>
              <a:buFont typeface="Wingdings" pitchFamily="2" charset="2"/>
              <a:buNone/>
            </a:pPr>
            <a:endParaRPr lang="tr-TR" sz="2400" smtClean="0"/>
          </a:p>
          <a:p>
            <a:pPr algn="just">
              <a:lnSpc>
                <a:spcPct val="110000"/>
              </a:lnSpc>
              <a:spcBef>
                <a:spcPct val="35000"/>
              </a:spcBef>
              <a:spcAft>
                <a:spcPct val="30000"/>
              </a:spcAft>
              <a:buClrTx/>
              <a:buSzTx/>
              <a:buFontTx/>
              <a:buNone/>
            </a:pPr>
            <a:r>
              <a:rPr lang="tr-TR" sz="2800" b="1" smtClean="0">
                <a:solidFill>
                  <a:srgbClr val="FFCC00"/>
                </a:solidFill>
              </a:rPr>
              <a:t>b. Türk Eğitim Sisteminin Örgüt ve Yönetim Yapısı</a:t>
            </a:r>
            <a:r>
              <a:rPr lang="tr-TR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2 Dikdörtgen"/>
          <p:cNvSpPr>
            <a:spLocks noChangeArrowheads="1"/>
          </p:cNvSpPr>
          <p:nvPr/>
        </p:nvSpPr>
        <p:spPr bwMode="auto">
          <a:xfrm>
            <a:off x="503238" y="1412875"/>
            <a:ext cx="8640762" cy="3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tr-TR" sz="3200" b="1">
                <a:solidFill>
                  <a:srgbClr val="FF0000"/>
                </a:solidFill>
              </a:rPr>
              <a:t>Eğitim Kurumları ve Süre</a:t>
            </a:r>
          </a:p>
          <a:p>
            <a:pPr marL="342900" indent="-34290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Tx/>
              <a:buAutoNum type="arabicPeriod"/>
            </a:pPr>
            <a:r>
              <a:rPr lang="tr-TR" sz="2400">
                <a:solidFill>
                  <a:schemeClr val="hlink"/>
                </a:solidFill>
              </a:rPr>
              <a:t>Genel liseler</a:t>
            </a:r>
            <a:endParaRPr lang="tr-TR" sz="2400"/>
          </a:p>
          <a:p>
            <a:pPr marL="342900" indent="-34290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Tx/>
              <a:buAutoNum type="arabicPeriod"/>
            </a:pPr>
            <a:r>
              <a:rPr lang="tr-TR" sz="2400">
                <a:solidFill>
                  <a:schemeClr val="hlink"/>
                </a:solidFill>
              </a:rPr>
              <a:t>Mesleki ve mesleki-teknik</a:t>
            </a:r>
            <a:r>
              <a:rPr lang="tr-TR" sz="2400"/>
              <a:t> </a:t>
            </a:r>
            <a:r>
              <a:rPr lang="tr-TR" sz="2400">
                <a:solidFill>
                  <a:schemeClr val="hlink"/>
                </a:solidFill>
              </a:rPr>
              <a:t>liseler</a:t>
            </a:r>
            <a:r>
              <a:rPr lang="tr-TR" sz="2400"/>
              <a:t>.</a:t>
            </a:r>
          </a:p>
          <a:p>
            <a:pPr marL="342900" indent="-34290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</a:pPr>
            <a:endParaRPr lang="tr-TR" sz="2400"/>
          </a:p>
          <a:p>
            <a:pPr marL="342900" indent="-34290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tr-TR" sz="2400"/>
              <a:t>Ayrıca </a:t>
            </a:r>
            <a:r>
              <a:rPr lang="tr-TR" sz="2400">
                <a:solidFill>
                  <a:schemeClr val="hlink"/>
                </a:solidFill>
              </a:rPr>
              <a:t>"çok programlı lise”</a:t>
            </a:r>
            <a:r>
              <a:rPr lang="tr-TR" sz="2400"/>
              <a:t>lerde</a:t>
            </a:r>
            <a:r>
              <a:rPr lang="tr-TR" sz="2400">
                <a:solidFill>
                  <a:schemeClr val="hlink"/>
                </a:solidFill>
              </a:rPr>
              <a:t> </a:t>
            </a:r>
            <a:r>
              <a:rPr lang="tr-TR" sz="2400"/>
              <a:t>vardır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2 Dikdörtgen"/>
          <p:cNvSpPr>
            <a:spLocks noChangeArrowheads="1"/>
          </p:cNvSpPr>
          <p:nvPr/>
        </p:nvSpPr>
        <p:spPr bwMode="auto">
          <a:xfrm>
            <a:off x="0" y="620713"/>
            <a:ext cx="5400675" cy="55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15000"/>
              </a:lnSpc>
              <a:spcBef>
                <a:spcPct val="35000"/>
              </a:spcBef>
              <a:spcAft>
                <a:spcPct val="30000"/>
              </a:spcAft>
            </a:pPr>
            <a:r>
              <a:rPr lang="tr-TR" sz="3600" b="1">
                <a:solidFill>
                  <a:srgbClr val="FF0000"/>
                </a:solidFill>
              </a:rPr>
              <a:t>a) Genel Ortaöğretim</a:t>
            </a:r>
          </a:p>
          <a:p>
            <a:pPr marL="342900" indent="-342900">
              <a:lnSpc>
                <a:spcPct val="115000"/>
              </a:lnSpc>
              <a:spcBef>
                <a:spcPct val="35000"/>
              </a:spcBef>
              <a:spcAft>
                <a:spcPct val="30000"/>
              </a:spcAft>
            </a:pPr>
            <a:endParaRPr lang="tr-TR" sz="2000"/>
          </a:p>
          <a:p>
            <a:pPr marL="342900" indent="-342900">
              <a:lnSpc>
                <a:spcPct val="115000"/>
              </a:lnSpc>
              <a:spcBef>
                <a:spcPct val="35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000"/>
              <a:t>Genel Liseler</a:t>
            </a:r>
          </a:p>
          <a:p>
            <a:pPr marL="342900" indent="-342900">
              <a:lnSpc>
                <a:spcPct val="115000"/>
              </a:lnSpc>
              <a:spcBef>
                <a:spcPct val="35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000"/>
              <a:t>Anadolu Liseleri</a:t>
            </a:r>
          </a:p>
          <a:p>
            <a:pPr marL="342900" indent="-342900">
              <a:lnSpc>
                <a:spcPct val="115000"/>
              </a:lnSpc>
              <a:spcBef>
                <a:spcPct val="35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000"/>
              <a:t>Fen Liseleri</a:t>
            </a:r>
          </a:p>
          <a:p>
            <a:pPr marL="342900" indent="-342900">
              <a:lnSpc>
                <a:spcPct val="115000"/>
              </a:lnSpc>
              <a:spcBef>
                <a:spcPct val="35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000"/>
              <a:t>Anadolu Öğretmen Liseleri </a:t>
            </a:r>
          </a:p>
          <a:p>
            <a:pPr marL="342900" indent="-342900">
              <a:lnSpc>
                <a:spcPct val="115000"/>
              </a:lnSpc>
              <a:spcBef>
                <a:spcPct val="35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000"/>
              <a:t>Anadolu Güzel Sanatlar Liseleri</a:t>
            </a:r>
          </a:p>
          <a:p>
            <a:pPr marL="342900" indent="-342900">
              <a:lnSpc>
                <a:spcPct val="115000"/>
              </a:lnSpc>
              <a:spcBef>
                <a:spcPct val="35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000"/>
              <a:t>Sosyal Bilimler Liseleri </a:t>
            </a:r>
          </a:p>
          <a:p>
            <a:pPr marL="342900" indent="-342900">
              <a:lnSpc>
                <a:spcPct val="115000"/>
              </a:lnSpc>
              <a:spcBef>
                <a:spcPct val="3500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000"/>
              <a:t>Spor Liseleri </a:t>
            </a:r>
          </a:p>
          <a:p>
            <a:pPr marL="342900" indent="-342900"/>
            <a:endParaRPr lang="tr-TR" sz="2000"/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5580063" y="2133600"/>
            <a:ext cx="3563937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ct val="30000"/>
              </a:spcAft>
            </a:pPr>
            <a:r>
              <a:rPr lang="tr-TR" sz="2000"/>
              <a:t>Genel liselere herkes,</a:t>
            </a:r>
          </a:p>
          <a:p>
            <a:pPr>
              <a:spcBef>
                <a:spcPct val="50000"/>
              </a:spcBef>
              <a:spcAft>
                <a:spcPct val="30000"/>
              </a:spcAft>
            </a:pPr>
            <a:r>
              <a:rPr lang="tr-TR" sz="2000"/>
              <a:t>Diğerlerine SBS ile giriş</a:t>
            </a:r>
          </a:p>
          <a:p>
            <a:pPr>
              <a:spcBef>
                <a:spcPct val="50000"/>
              </a:spcBef>
              <a:spcAft>
                <a:spcPct val="30000"/>
              </a:spcAft>
            </a:pPr>
            <a:endParaRPr lang="tr-TR" sz="2000"/>
          </a:p>
          <a:p>
            <a:pPr>
              <a:spcBef>
                <a:spcPct val="50000"/>
              </a:spcBef>
              <a:spcAft>
                <a:spcPct val="30000"/>
              </a:spcAft>
            </a:pPr>
            <a:r>
              <a:rPr lang="tr-TR" sz="2000"/>
              <a:t>Bunlar genellikle yükseköğretime hazırlar.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2 Dikdörtgen"/>
          <p:cNvSpPr>
            <a:spLocks noChangeArrowheads="1"/>
          </p:cNvSpPr>
          <p:nvPr/>
        </p:nvSpPr>
        <p:spPr bwMode="auto">
          <a:xfrm>
            <a:off x="323850" y="198438"/>
            <a:ext cx="8497888" cy="635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spcAft>
                <a:spcPct val="40000"/>
              </a:spcAft>
            </a:pPr>
            <a:r>
              <a:rPr lang="tr-TR" sz="2400" b="1">
                <a:solidFill>
                  <a:srgbClr val="FF0000"/>
                </a:solidFill>
              </a:rPr>
              <a:t>b) Meslekî ve Teknik Ortaöğretim</a:t>
            </a:r>
          </a:p>
          <a:p>
            <a:pPr marL="342900" indent="-342900">
              <a:spcBef>
                <a:spcPct val="30000"/>
              </a:spcBef>
              <a:spcAft>
                <a:spcPct val="40000"/>
              </a:spcAft>
            </a:pPr>
            <a:r>
              <a:rPr lang="tr-TR" sz="2000" b="1">
                <a:solidFill>
                  <a:schemeClr val="hlink"/>
                </a:solidFill>
              </a:rPr>
              <a:t>Amaçları:</a:t>
            </a:r>
            <a:r>
              <a:rPr lang="tr-TR" sz="2000"/>
              <a:t> İş alanlarına insan gücü yetiştirme, yükseköğretime hazırlama.</a:t>
            </a:r>
          </a:p>
          <a:p>
            <a:pPr marL="342900" indent="-342900">
              <a:spcBef>
                <a:spcPct val="30000"/>
              </a:spcBef>
              <a:spcAft>
                <a:spcPct val="40000"/>
              </a:spcAft>
            </a:pPr>
            <a:r>
              <a:rPr lang="tr-TR" sz="2000">
                <a:solidFill>
                  <a:schemeClr val="hlink"/>
                </a:solidFill>
              </a:rPr>
              <a:t>30’a yakın farklı türde okul</a:t>
            </a:r>
            <a:r>
              <a:rPr lang="tr-TR" sz="2000"/>
              <a:t> mevcuttur.</a:t>
            </a:r>
          </a:p>
          <a:p>
            <a:pPr marL="342900" indent="-342900">
              <a:spcBef>
                <a:spcPct val="30000"/>
              </a:spcBef>
              <a:spcAft>
                <a:spcPct val="40000"/>
              </a:spcAft>
            </a:pPr>
            <a:r>
              <a:rPr lang="tr-TR" sz="2000" b="1"/>
              <a:t>En yaygın olanları:</a:t>
            </a:r>
          </a:p>
          <a:p>
            <a:pPr marL="342900" indent="-342900">
              <a:lnSpc>
                <a:spcPct val="9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tr-TR" sz="2000"/>
              <a:t>Erkek Teknik Öğretim Liseleri</a:t>
            </a:r>
          </a:p>
          <a:p>
            <a:pPr marL="342900" indent="-342900">
              <a:lnSpc>
                <a:spcPct val="9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tr-TR" sz="2000"/>
              <a:t>Kız Teknik Öğretim Liseleri</a:t>
            </a:r>
          </a:p>
          <a:p>
            <a:pPr marL="342900" indent="-342900">
              <a:lnSpc>
                <a:spcPct val="9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tr-TR" sz="2000"/>
              <a:t>Ticaret ve Turizm Meslek Liseleri</a:t>
            </a:r>
          </a:p>
          <a:p>
            <a:pPr marL="342900" indent="-342900">
              <a:lnSpc>
                <a:spcPct val="9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tr-TR" sz="2000"/>
              <a:t>İmam Hatip Okulları</a:t>
            </a:r>
          </a:p>
          <a:p>
            <a:pPr marL="342900" indent="-342900">
              <a:lnSpc>
                <a:spcPct val="9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tr-TR" sz="2000"/>
              <a:t>Özel Eğitim Okulları</a:t>
            </a:r>
          </a:p>
          <a:p>
            <a:pPr marL="342900" indent="-342900">
              <a:lnSpc>
                <a:spcPct val="9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tr-TR" sz="2000"/>
              <a:t>Sağlık Meslek Liseleri</a:t>
            </a:r>
          </a:p>
          <a:p>
            <a:pPr marL="342900" indent="-342900">
              <a:lnSpc>
                <a:spcPct val="9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tr-TR" sz="2000"/>
              <a:t>Tarım Meslek Liseleri</a:t>
            </a:r>
          </a:p>
          <a:p>
            <a:pPr marL="342900" indent="-342900">
              <a:lnSpc>
                <a:spcPct val="9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tr-TR" sz="2000"/>
              <a:t>Adalet Meslek Liseleri</a:t>
            </a:r>
          </a:p>
          <a:p>
            <a:pPr marL="342900" indent="-342900">
              <a:lnSpc>
                <a:spcPct val="9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tr-TR" sz="2000"/>
              <a:t>Tapu ve Kadastro Meslek Liseleri</a:t>
            </a:r>
          </a:p>
          <a:p>
            <a:pPr marL="342900" indent="-342900">
              <a:lnSpc>
                <a:spcPct val="9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tr-TR" sz="2000"/>
              <a:t>Anadolu Meteoroloji Meslek Liseleri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2 Dikdörtgen"/>
          <p:cNvSpPr>
            <a:spLocks noChangeArrowheads="1"/>
          </p:cNvSpPr>
          <p:nvPr/>
        </p:nvSpPr>
        <p:spPr bwMode="auto">
          <a:xfrm>
            <a:off x="395288" y="1773238"/>
            <a:ext cx="806608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tr-TR" sz="2200"/>
          </a:p>
          <a:p>
            <a:pPr marL="342900" indent="-342900"/>
            <a:endParaRPr lang="tr-TR" sz="2200"/>
          </a:p>
          <a:p>
            <a:pPr marL="342900" indent="-342900"/>
            <a:r>
              <a:rPr lang="tr-TR" sz="2200"/>
              <a:t>Meslekî eğitimde okullaşma % 30’lara düşmüştür.</a:t>
            </a:r>
            <a:r>
              <a:rPr lang="tr-TR" sz="240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2 Dikdörtgen"/>
          <p:cNvSpPr>
            <a:spLocks noChangeArrowheads="1"/>
          </p:cNvSpPr>
          <p:nvPr/>
        </p:nvSpPr>
        <p:spPr bwMode="auto">
          <a:xfrm>
            <a:off x="179388" y="908050"/>
            <a:ext cx="8640762" cy="304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tr-TR" sz="3200" b="1">
                <a:solidFill>
                  <a:srgbClr val="FF0000"/>
                </a:solidFill>
              </a:rPr>
              <a:t>Ortaöğretime Geçiş</a:t>
            </a:r>
          </a:p>
          <a:p>
            <a:pPr marL="342900" indent="-342900" algn="just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Tx/>
              <a:buAutoNum type="arabicParenBoth"/>
            </a:pPr>
            <a:r>
              <a:rPr lang="tr-TR" sz="2000">
                <a:solidFill>
                  <a:schemeClr val="hlink"/>
                </a:solidFill>
              </a:rPr>
              <a:t>Sınav:</a:t>
            </a:r>
            <a:r>
              <a:rPr lang="tr-TR" sz="2000"/>
              <a:t>  SBS (ya da yetenek sınavı)</a:t>
            </a:r>
          </a:p>
          <a:p>
            <a:pPr marL="342900" indent="-342900" algn="just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tr-TR" b="1">
                <a:solidFill>
                  <a:srgbClr val="993300"/>
                </a:solidFill>
              </a:rPr>
              <a:t>SBS:</a:t>
            </a:r>
            <a:r>
              <a:rPr lang="tr-TR"/>
              <a:t> Tüm Anadolu liseleri, Sosyal Bilimler Liseleri ve Fen Liseleri</a:t>
            </a:r>
          </a:p>
          <a:p>
            <a:pPr marL="342900" indent="-342900" algn="just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</a:pPr>
            <a:endParaRPr lang="tr-TR" sz="2000"/>
          </a:p>
          <a:p>
            <a:pPr marL="342900" indent="-342900" algn="just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tr-TR" sz="2000">
                <a:solidFill>
                  <a:schemeClr val="hlink"/>
                </a:solidFill>
              </a:rPr>
              <a:t>Doğrudan başvuru:</a:t>
            </a:r>
            <a:r>
              <a:rPr lang="tr-TR" sz="2000"/>
              <a:t> liseler, ticaret meslek liseleri, endüstri meslek liseleri, kız meslek liseleri, imam-hatip liseleri, çok programlı liseler.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4213" y="549275"/>
            <a:ext cx="10009188" cy="5759450"/>
          </a:xfrm>
          <a:prstGeom prst="rect">
            <a:avLst/>
          </a:prstGeom>
          <a:noFill/>
        </p:spPr>
      </p:pic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611188" y="5876925"/>
            <a:ext cx="7704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b="1"/>
              <a:t>2005-2006 → OKS sınavına 798.297 öğrenci girmiş, bunlardan 207.633’ü bu okullara yerleştirilmiştir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251325" y="324643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>
                <a:solidFill>
                  <a:schemeClr val="hlink"/>
                </a:solidFill>
              </a:rPr>
              <a:t>SBS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2 Dikdörtgen"/>
          <p:cNvSpPr>
            <a:spLocks noChangeArrowheads="1"/>
          </p:cNvSpPr>
          <p:nvPr/>
        </p:nvSpPr>
        <p:spPr bwMode="auto">
          <a:xfrm>
            <a:off x="0" y="2492375"/>
            <a:ext cx="7343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tr-TR" sz="4000" b="1">
                <a:solidFill>
                  <a:schemeClr val="hlink"/>
                </a:solidFill>
              </a:rPr>
              <a:t>D)  YÜKSEKÖĞRETİM</a:t>
            </a:r>
            <a:r>
              <a:rPr lang="tr-TR" sz="3200" b="1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2 Dikdörtgen"/>
          <p:cNvSpPr>
            <a:spLocks noChangeArrowheads="1"/>
          </p:cNvSpPr>
          <p:nvPr/>
        </p:nvSpPr>
        <p:spPr bwMode="auto">
          <a:xfrm>
            <a:off x="395288" y="2060575"/>
            <a:ext cx="8066087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tr-TR" sz="3200" b="1">
                <a:solidFill>
                  <a:srgbClr val="FF0000"/>
                </a:solidFill>
              </a:rPr>
              <a:t>Yasal Temeller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tr-TR" sz="2000"/>
              <a:t>Anayasa (130. ve 131. maddeler)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tr-TR" sz="2000"/>
              <a:t>2547 s. </a:t>
            </a:r>
            <a:r>
              <a:rPr lang="tr-TR" sz="2000" i="1"/>
              <a:t>Yükseköğretim Kanunu </a:t>
            </a:r>
          </a:p>
          <a:p>
            <a:pPr marL="342900" indent="-342900" algn="just"/>
            <a:endParaRPr lang="tr-TR" sz="2000"/>
          </a:p>
          <a:p>
            <a:pPr marL="342900" indent="-342900" algn="just"/>
            <a:r>
              <a:rPr lang="tr-TR" sz="2000"/>
              <a:t>Üniversiteler, TBMM tarafından yasayla kurulur</a:t>
            </a:r>
            <a:endParaRPr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1547813" y="1196975"/>
            <a:ext cx="547370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</a:pPr>
            <a:endParaRPr lang="tr-TR" sz="2400"/>
          </a:p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tr-TR" sz="2400" b="1">
                <a:solidFill>
                  <a:schemeClr val="hlink"/>
                </a:solidFill>
              </a:rPr>
              <a:t>Üniversiteler:</a:t>
            </a:r>
          </a:p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tr-TR" sz="2400"/>
              <a:t>2 yıllık meslek yüksekokulları, </a:t>
            </a:r>
          </a:p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tr-TR" sz="2400"/>
              <a:t>4 yıllık yüksekokullar, </a:t>
            </a:r>
          </a:p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tr-TR" sz="2400"/>
              <a:t>4-5-6 yıllık fakülteler, </a:t>
            </a:r>
          </a:p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tr-TR" sz="2400"/>
              <a:t>enstitüler.</a:t>
            </a:r>
          </a:p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tr-TR" sz="2400"/>
              <a:t> </a:t>
            </a:r>
          </a:p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tr-TR" sz="2400">
                <a:solidFill>
                  <a:schemeClr val="hlink"/>
                </a:solidFill>
              </a:rPr>
              <a:t>devlet üniversiteleri </a:t>
            </a:r>
            <a:r>
              <a:rPr lang="tr-TR" sz="2400"/>
              <a:t>(115)</a:t>
            </a:r>
            <a:r>
              <a:rPr lang="tr-TR" sz="2400">
                <a:solidFill>
                  <a:schemeClr val="hlink"/>
                </a:solidFill>
              </a:rPr>
              <a:t> </a:t>
            </a:r>
          </a:p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tr-TR" sz="2400">
                <a:solidFill>
                  <a:schemeClr val="hlink"/>
                </a:solidFill>
              </a:rPr>
              <a:t>özel (vakıf) üniversiteler </a:t>
            </a:r>
            <a:r>
              <a:rPr lang="tr-TR" sz="2400"/>
              <a:t>(30)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2 Dikdörtgen"/>
          <p:cNvSpPr>
            <a:spLocks noChangeArrowheads="1"/>
          </p:cNvSpPr>
          <p:nvPr/>
        </p:nvSpPr>
        <p:spPr bwMode="auto">
          <a:xfrm>
            <a:off x="900113" y="1341438"/>
            <a:ext cx="6624637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tr-TR" sz="2600" b="1">
                <a:solidFill>
                  <a:srgbClr val="993300"/>
                </a:solidFill>
              </a:rPr>
              <a:t>Lisansüstü</a:t>
            </a:r>
          </a:p>
          <a:p>
            <a:pPr marL="342900" indent="-342900" algn="just">
              <a:spcBef>
                <a:spcPct val="35000"/>
              </a:spcBef>
              <a:spcAft>
                <a:spcPct val="40000"/>
              </a:spcAft>
            </a:pPr>
            <a:endParaRPr lang="tr-TR"/>
          </a:p>
          <a:p>
            <a:pPr marL="342900" indent="-342900" algn="just">
              <a:spcBef>
                <a:spcPct val="30000"/>
              </a:spcBef>
              <a:spcAft>
                <a:spcPct val="10000"/>
              </a:spcAft>
            </a:pPr>
            <a:r>
              <a:rPr lang="tr-TR" sz="2400" b="1">
                <a:solidFill>
                  <a:schemeClr val="hlink"/>
                </a:solidFill>
              </a:rPr>
              <a:t>Giriş:</a:t>
            </a:r>
          </a:p>
          <a:p>
            <a:pPr marL="342900" indent="-342900" algn="just">
              <a:spcBef>
                <a:spcPct val="15000"/>
              </a:spcBef>
              <a:spcAft>
                <a:spcPct val="15000"/>
              </a:spcAft>
            </a:pPr>
            <a:r>
              <a:rPr lang="tr-TR" sz="2400"/>
              <a:t>ALES: % 50</a:t>
            </a:r>
          </a:p>
          <a:p>
            <a:pPr marL="342900" indent="-342900" algn="just">
              <a:spcBef>
                <a:spcPct val="15000"/>
              </a:spcBef>
              <a:spcAft>
                <a:spcPct val="15000"/>
              </a:spcAft>
            </a:pPr>
            <a:r>
              <a:rPr lang="tr-TR" sz="2400"/>
              <a:t>Diploma notu: % 20-25</a:t>
            </a:r>
          </a:p>
          <a:p>
            <a:pPr marL="342900" indent="-342900" algn="just">
              <a:spcBef>
                <a:spcPct val="15000"/>
              </a:spcBef>
              <a:spcAft>
                <a:spcPct val="15000"/>
              </a:spcAft>
            </a:pPr>
            <a:r>
              <a:rPr lang="tr-TR" sz="2400"/>
              <a:t>Yazılı-mülakat: % 25-30</a:t>
            </a:r>
          </a:p>
          <a:p>
            <a:pPr marL="342900" indent="-342900" algn="just">
              <a:spcBef>
                <a:spcPct val="15000"/>
              </a:spcBef>
              <a:spcAft>
                <a:spcPct val="15000"/>
              </a:spcAft>
            </a:pPr>
            <a:endParaRPr lang="tr-TR" sz="2400"/>
          </a:p>
          <a:p>
            <a:pPr marL="342900" indent="-342900" algn="just">
              <a:spcBef>
                <a:spcPct val="15000"/>
              </a:spcBef>
              <a:spcAft>
                <a:spcPct val="15000"/>
              </a:spcAft>
            </a:pPr>
            <a:r>
              <a:rPr lang="tr-TR" sz="2400"/>
              <a:t>Bazı üniversitelerde </a:t>
            </a:r>
            <a:r>
              <a:rPr lang="tr-TR" sz="2400" u="sng"/>
              <a:t>Yabancı Dil</a:t>
            </a:r>
            <a:r>
              <a:rPr lang="tr-TR" sz="2400"/>
              <a:t> koşulu aranır</a:t>
            </a:r>
          </a:p>
          <a:p>
            <a:pPr marL="342900" indent="-342900" algn="just">
              <a:spcBef>
                <a:spcPct val="15000"/>
              </a:spcBef>
              <a:spcAft>
                <a:spcPct val="15000"/>
              </a:spcAft>
            </a:pPr>
            <a:endParaRPr lang="tr-TR" sz="2400"/>
          </a:p>
          <a:p>
            <a:pPr marL="342900" indent="-342900" algn="just">
              <a:spcBef>
                <a:spcPct val="15000"/>
              </a:spcBef>
              <a:spcAft>
                <a:spcPct val="15000"/>
              </a:spcAft>
            </a:pPr>
            <a:endParaRPr lang="tr-TR"/>
          </a:p>
          <a:p>
            <a:pPr marL="342900" indent="-342900" algn="just">
              <a:spcBef>
                <a:spcPct val="15000"/>
              </a:spcBef>
              <a:spcAft>
                <a:spcPct val="15000"/>
              </a:spcAft>
            </a:pPr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Dikdörtgen"/>
          <p:cNvSpPr>
            <a:spLocks noChangeArrowheads="1"/>
          </p:cNvSpPr>
          <p:nvPr/>
        </p:nvSpPr>
        <p:spPr bwMode="auto">
          <a:xfrm>
            <a:off x="684213" y="620713"/>
            <a:ext cx="8208962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endParaRPr lang="tr-TR" sz="2400" b="1">
              <a:solidFill>
                <a:schemeClr val="hlink"/>
              </a:solidFill>
            </a:endParaRP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endParaRPr lang="tr-TR" sz="2400" b="1">
              <a:solidFill>
                <a:schemeClr val="hlink"/>
              </a:solidFill>
            </a:endParaRP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endParaRPr lang="tr-TR" sz="2400" b="1">
              <a:solidFill>
                <a:schemeClr val="hlink"/>
              </a:solidFill>
            </a:endParaRP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tr-TR" sz="2400" b="1">
                <a:solidFill>
                  <a:schemeClr val="hlink"/>
                </a:solidFill>
              </a:rPr>
              <a:t>Türk Eğitim Sisteminin Temel Yapısı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endParaRPr lang="tr-TR" sz="2400" b="1">
              <a:solidFill>
                <a:schemeClr val="hlink"/>
              </a:solidFill>
            </a:endParaRP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endParaRPr lang="tr-TR" sz="2400" b="1">
              <a:solidFill>
                <a:schemeClr val="hlink"/>
              </a:solidFill>
            </a:endParaRP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tr-TR" sz="3200"/>
              <a:t>1739 s. - M.E.T.K.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endParaRPr lang="tr-TR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2 Dikdörtgen"/>
          <p:cNvSpPr>
            <a:spLocks noChangeArrowheads="1"/>
          </p:cNvSpPr>
          <p:nvPr/>
        </p:nvSpPr>
        <p:spPr bwMode="auto">
          <a:xfrm>
            <a:off x="179388" y="908050"/>
            <a:ext cx="8640762" cy="374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tr-TR" sz="2800" b="1">
                <a:solidFill>
                  <a:srgbClr val="FF0000"/>
                </a:solidFill>
              </a:rPr>
              <a:t>Öğrencilere Sağlanan Destek</a:t>
            </a:r>
          </a:p>
          <a:p>
            <a:pPr marL="342900" indent="-342900">
              <a:spcBef>
                <a:spcPct val="20000"/>
              </a:spcBef>
              <a:spcAft>
                <a:spcPct val="15000"/>
              </a:spcAft>
            </a:pPr>
            <a:r>
              <a:rPr lang="tr-TR" sz="2000" i="1"/>
              <a:t>YURT-KUR</a:t>
            </a:r>
            <a:r>
              <a:rPr lang="tr-TR" sz="2000"/>
              <a:t>, </a:t>
            </a:r>
          </a:p>
          <a:p>
            <a:pPr marL="342900" indent="-342900">
              <a:spcBef>
                <a:spcPct val="20000"/>
              </a:spcBef>
              <a:spcAft>
                <a:spcPct val="15000"/>
              </a:spcAft>
            </a:pPr>
            <a:r>
              <a:rPr lang="tr-TR" sz="2000" b="1">
                <a:solidFill>
                  <a:schemeClr val="hlink"/>
                </a:solidFill>
              </a:rPr>
              <a:t>Burs:</a:t>
            </a:r>
            <a:r>
              <a:rPr lang="tr-TR" sz="2000"/>
              <a:t> Başarılı ve ihtiyaç sahibi öğrencilere karşılıksız (herkese)</a:t>
            </a:r>
          </a:p>
          <a:p>
            <a:pPr marL="342900" indent="-342900">
              <a:spcBef>
                <a:spcPct val="20000"/>
              </a:spcBef>
              <a:spcAft>
                <a:spcPct val="15000"/>
              </a:spcAft>
            </a:pPr>
            <a:r>
              <a:rPr lang="tr-TR" sz="2000" b="1">
                <a:solidFill>
                  <a:schemeClr val="hlink"/>
                </a:solidFill>
              </a:rPr>
              <a:t>Öğrenim Kredisi:</a:t>
            </a:r>
            <a:r>
              <a:rPr lang="tr-TR" sz="2000"/>
              <a:t> Geri ödemeli (ikinci öğretim öğrencilerine, yüksek lisans ve doktora öğrencilerine ve özel üniversitelerde öğrenim gören öğrencilere verilmez.</a:t>
            </a:r>
          </a:p>
          <a:p>
            <a:pPr marL="342900" indent="-342900">
              <a:spcBef>
                <a:spcPct val="20000"/>
              </a:spcBef>
              <a:spcAft>
                <a:spcPct val="15000"/>
              </a:spcAft>
            </a:pPr>
            <a:r>
              <a:rPr lang="tr-TR" sz="2000" b="1">
                <a:solidFill>
                  <a:schemeClr val="hlink"/>
                </a:solidFill>
              </a:rPr>
              <a:t>Yemek:</a:t>
            </a:r>
            <a:r>
              <a:rPr lang="tr-TR" sz="2000"/>
              <a:t> Sübvanse edilmiş öğle yemeği,</a:t>
            </a:r>
          </a:p>
          <a:p>
            <a:pPr marL="342900" indent="-342900">
              <a:spcBef>
                <a:spcPct val="20000"/>
              </a:spcBef>
              <a:spcAft>
                <a:spcPct val="15000"/>
              </a:spcAft>
            </a:pPr>
            <a:r>
              <a:rPr lang="tr-TR" sz="2000" b="1">
                <a:solidFill>
                  <a:schemeClr val="hlink"/>
                </a:solidFill>
              </a:rPr>
              <a:t>Sağlık ve Psikolojik Danışma:</a:t>
            </a:r>
            <a:r>
              <a:rPr lang="tr-TR" sz="2000"/>
              <a:t> Herhangi bir sosyal güvenlik veya sigorta kapsamında olmayan öğrencilere öğrenci sağlık merkezlerinde</a:t>
            </a:r>
            <a:r>
              <a:rPr lang="tr-TR" sz="2000" i="1"/>
              <a:t> </a:t>
            </a:r>
            <a:r>
              <a:rPr lang="tr-TR" sz="2000"/>
              <a:t>ücretsiz sağlık ve psikolojik danışma hizmetleri sunulmaktadır.</a:t>
            </a:r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2 Dikdörtgen"/>
          <p:cNvSpPr>
            <a:spLocks noChangeArrowheads="1"/>
          </p:cNvSpPr>
          <p:nvPr/>
        </p:nvSpPr>
        <p:spPr bwMode="auto">
          <a:xfrm>
            <a:off x="323850" y="1700213"/>
            <a:ext cx="8532813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tr-TR" sz="2800" b="1">
                <a:solidFill>
                  <a:srgbClr val="FF0000"/>
                </a:solidFill>
              </a:rPr>
              <a:t>Öğretim Elemanları</a:t>
            </a:r>
          </a:p>
          <a:p>
            <a:pPr marL="342900" indent="-342900"/>
            <a:endParaRPr lang="tr-TR" sz="2800" b="1">
              <a:solidFill>
                <a:srgbClr val="FF0000"/>
              </a:solidFill>
            </a:endParaRPr>
          </a:p>
          <a:p>
            <a:pPr marL="342900" indent="-342900">
              <a:spcBef>
                <a:spcPct val="25000"/>
              </a:spcBef>
              <a:spcAft>
                <a:spcPct val="25000"/>
              </a:spcAft>
            </a:pPr>
            <a:r>
              <a:rPr lang="tr-TR" sz="2400"/>
              <a:t>Öğretim Üyeleri: Yardımcı doçentler, doçentler ve profesörler.</a:t>
            </a:r>
          </a:p>
          <a:p>
            <a:pPr marL="342900" indent="-342900">
              <a:spcBef>
                <a:spcPct val="25000"/>
              </a:spcBef>
              <a:spcAft>
                <a:spcPct val="25000"/>
              </a:spcAft>
            </a:pPr>
            <a:r>
              <a:rPr lang="tr-TR" sz="2400"/>
              <a:t>Öğretim Görevlileri ve Okutmanlar</a:t>
            </a:r>
          </a:p>
          <a:p>
            <a:pPr marL="342900" indent="-342900">
              <a:spcBef>
                <a:spcPct val="25000"/>
              </a:spcBef>
              <a:spcAft>
                <a:spcPct val="25000"/>
              </a:spcAft>
            </a:pPr>
            <a:r>
              <a:rPr lang="tr-TR" sz="2400"/>
              <a:t>Öğretim yardımcıları: Araştırma görevlileri, uzmanlar.</a:t>
            </a:r>
          </a:p>
          <a:p>
            <a:pPr marL="342900" indent="-342900">
              <a:spcBef>
                <a:spcPct val="25000"/>
              </a:spcBef>
              <a:spcAft>
                <a:spcPct val="25000"/>
              </a:spcAft>
            </a:pPr>
            <a:endParaRPr lang="tr-TR" sz="2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2 Dikdörtgen"/>
          <p:cNvSpPr>
            <a:spLocks noChangeArrowheads="1"/>
          </p:cNvSpPr>
          <p:nvPr/>
        </p:nvSpPr>
        <p:spPr bwMode="auto">
          <a:xfrm>
            <a:off x="323850" y="1268413"/>
            <a:ext cx="8245475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r>
              <a:rPr lang="tr-TR" sz="2800" b="1">
                <a:solidFill>
                  <a:srgbClr val="FF0000"/>
                </a:solidFill>
              </a:rPr>
              <a:t>Üniversitelerin Özerkliği</a:t>
            </a:r>
          </a:p>
          <a:p>
            <a:pPr marL="342900" indent="-342900" algn="just">
              <a:lnSpc>
                <a:spcPct val="120000"/>
              </a:lnSpc>
              <a:spcBef>
                <a:spcPct val="40000"/>
              </a:spcBef>
              <a:spcAft>
                <a:spcPct val="45000"/>
              </a:spcAft>
            </a:pPr>
            <a:r>
              <a:rPr lang="tr-TR" sz="2000"/>
              <a:t>Serbestçe yönetim, </a:t>
            </a:r>
          </a:p>
          <a:p>
            <a:pPr marL="342900" indent="-342900" algn="just">
              <a:lnSpc>
                <a:spcPct val="120000"/>
              </a:lnSpc>
              <a:spcBef>
                <a:spcPct val="40000"/>
              </a:spcBef>
              <a:spcAft>
                <a:spcPct val="45000"/>
              </a:spcAft>
            </a:pPr>
            <a:r>
              <a:rPr lang="tr-TR" sz="2000"/>
              <a:t>Mali kaynakları kullanma inisiyatifi </a:t>
            </a:r>
          </a:p>
          <a:p>
            <a:pPr marL="342900" indent="-342900" algn="just">
              <a:lnSpc>
                <a:spcPct val="120000"/>
              </a:lnSpc>
              <a:spcBef>
                <a:spcPct val="40000"/>
              </a:spcBef>
              <a:spcAft>
                <a:spcPct val="45000"/>
              </a:spcAft>
            </a:pPr>
            <a:r>
              <a:rPr lang="tr-TR" sz="2000"/>
              <a:t>Öğretim ve araştırma özgürlüğü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-747713"/>
            <a:ext cx="7632700" cy="7605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2 Dikdörtgen"/>
          <p:cNvSpPr>
            <a:spLocks noChangeArrowheads="1"/>
          </p:cNvSpPr>
          <p:nvPr/>
        </p:nvSpPr>
        <p:spPr bwMode="auto">
          <a:xfrm>
            <a:off x="179388" y="908050"/>
            <a:ext cx="8964612" cy="320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tr-TR" sz="4800" b="1">
                <a:solidFill>
                  <a:schemeClr val="hlink"/>
                </a:solidFill>
              </a:rPr>
              <a:t>B) YAYGIN EĞİTİM</a:t>
            </a:r>
          </a:p>
          <a:p>
            <a:pPr marL="342900" indent="-342900"/>
            <a:endParaRPr lang="tr-TR" sz="2000"/>
          </a:p>
          <a:p>
            <a:pPr marL="342900" indent="-342900">
              <a:lnSpc>
                <a:spcPct val="105000"/>
              </a:lnSpc>
              <a:spcBef>
                <a:spcPct val="50000"/>
              </a:spcBef>
              <a:spcAft>
                <a:spcPct val="45000"/>
              </a:spcAft>
            </a:pPr>
            <a:endParaRPr lang="tr-TR" sz="2000"/>
          </a:p>
          <a:p>
            <a:pPr marL="342900" indent="-342900">
              <a:lnSpc>
                <a:spcPct val="105000"/>
              </a:lnSpc>
              <a:spcBef>
                <a:spcPct val="50000"/>
              </a:spcBef>
              <a:spcAft>
                <a:spcPct val="45000"/>
              </a:spcAft>
            </a:pPr>
            <a:r>
              <a:rPr lang="tr-TR" sz="2400"/>
              <a:t>halk eğitimi, çıraklık eğitimi, uzaktan eğitim yoluyla. </a:t>
            </a:r>
          </a:p>
          <a:p>
            <a:pPr marL="342900" indent="-342900">
              <a:lnSpc>
                <a:spcPct val="105000"/>
              </a:lnSpc>
              <a:spcBef>
                <a:spcPct val="50000"/>
              </a:spcBef>
              <a:spcAft>
                <a:spcPct val="45000"/>
              </a:spcAft>
            </a:pPr>
            <a:endParaRPr lang="tr-TR" sz="2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2775" y="1700213"/>
            <a:ext cx="9756775" cy="5157787"/>
          </a:xfrm>
          <a:prstGeom prst="rect">
            <a:avLst/>
          </a:prstGeom>
          <a:noFill/>
        </p:spPr>
      </p:pic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468313" y="908050"/>
            <a:ext cx="777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 b="1">
                <a:solidFill>
                  <a:schemeClr val="hlink"/>
                </a:solidFill>
              </a:rPr>
              <a:t>Yaygın Eğitim Kurumları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2 Dikdörtgen"/>
          <p:cNvSpPr>
            <a:spLocks noChangeArrowheads="1"/>
          </p:cNvSpPr>
          <p:nvPr/>
        </p:nvSpPr>
        <p:spPr bwMode="auto">
          <a:xfrm>
            <a:off x="179388" y="908050"/>
            <a:ext cx="8964612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tr-TR" sz="2800" b="1">
                <a:solidFill>
                  <a:srgbClr val="FF0000"/>
                </a:solidFill>
              </a:rPr>
              <a:t>Çıraklık Eğitimi </a:t>
            </a:r>
          </a:p>
          <a:p>
            <a:pPr marL="342900" indent="-342900">
              <a:lnSpc>
                <a:spcPct val="115000"/>
              </a:lnSpc>
              <a:spcBef>
                <a:spcPct val="40000"/>
              </a:spcBef>
              <a:spcAft>
                <a:spcPct val="45000"/>
              </a:spcAft>
            </a:pPr>
            <a:endParaRPr lang="tr-TR" sz="2400" b="1">
              <a:solidFill>
                <a:srgbClr val="FF0000"/>
              </a:solidFill>
            </a:endParaRPr>
          </a:p>
          <a:p>
            <a:pPr marL="342900" indent="-342900">
              <a:lnSpc>
                <a:spcPct val="115000"/>
              </a:lnSpc>
              <a:spcBef>
                <a:spcPct val="40000"/>
              </a:spcBef>
              <a:spcAft>
                <a:spcPct val="45000"/>
              </a:spcAft>
            </a:pPr>
            <a:r>
              <a:rPr lang="tr-TR" sz="2400"/>
              <a:t>Çıraklık 2-4 yıl, </a:t>
            </a:r>
          </a:p>
          <a:p>
            <a:pPr marL="342900" indent="-342900">
              <a:lnSpc>
                <a:spcPct val="115000"/>
              </a:lnSpc>
              <a:spcBef>
                <a:spcPct val="40000"/>
              </a:spcBef>
              <a:spcAft>
                <a:spcPct val="45000"/>
              </a:spcAft>
            </a:pPr>
            <a:r>
              <a:rPr lang="tr-TR" sz="2400"/>
              <a:t>kalfalık-ustalık eğitimi 1-3 yıl. </a:t>
            </a:r>
          </a:p>
          <a:p>
            <a:pPr marL="342900" indent="-342900">
              <a:lnSpc>
                <a:spcPct val="115000"/>
              </a:lnSpc>
              <a:spcBef>
                <a:spcPct val="40000"/>
              </a:spcBef>
              <a:spcAft>
                <a:spcPct val="45000"/>
              </a:spcAft>
            </a:pPr>
            <a:endParaRPr lang="tr-TR" sz="2400"/>
          </a:p>
          <a:p>
            <a:pPr marL="342900" indent="-342900">
              <a:lnSpc>
                <a:spcPct val="115000"/>
              </a:lnSpc>
              <a:spcBef>
                <a:spcPct val="40000"/>
              </a:spcBef>
              <a:spcAft>
                <a:spcPct val="45000"/>
              </a:spcAft>
            </a:pPr>
            <a:r>
              <a:rPr lang="tr-TR" sz="2400"/>
              <a:t>% 30 genel bilgi dersleri, % 70 meslek bilgisi dersleri</a:t>
            </a:r>
          </a:p>
          <a:p>
            <a:pPr marL="342900" indent="-342900">
              <a:lnSpc>
                <a:spcPct val="115000"/>
              </a:lnSpc>
              <a:spcBef>
                <a:spcPct val="40000"/>
              </a:spcBef>
              <a:spcAft>
                <a:spcPct val="45000"/>
              </a:spcAft>
            </a:pPr>
            <a:r>
              <a:rPr lang="tr-TR" sz="2400"/>
              <a:t>1 gün teorik eğitim </a:t>
            </a:r>
          </a:p>
          <a:p>
            <a:pPr marL="342900" indent="-342900">
              <a:lnSpc>
                <a:spcPct val="115000"/>
              </a:lnSpc>
              <a:spcBef>
                <a:spcPct val="40000"/>
              </a:spcBef>
              <a:spcAft>
                <a:spcPct val="45000"/>
              </a:spcAft>
            </a:pPr>
            <a:r>
              <a:rPr lang="tr-TR" sz="2400"/>
              <a:t>5 gün uygulama</a:t>
            </a:r>
            <a:endParaRPr lang="tr-TR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2 Dikdörtgen"/>
          <p:cNvSpPr>
            <a:spLocks noChangeArrowheads="1"/>
          </p:cNvSpPr>
          <p:nvPr/>
        </p:nvSpPr>
        <p:spPr bwMode="auto">
          <a:xfrm>
            <a:off x="179388" y="981075"/>
            <a:ext cx="8785225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40000"/>
              </a:spcBef>
              <a:spcAft>
                <a:spcPct val="60000"/>
              </a:spcAft>
            </a:pPr>
            <a:r>
              <a:rPr lang="tr-TR" sz="2800" b="1">
                <a:solidFill>
                  <a:srgbClr val="FF0000"/>
                </a:solidFill>
              </a:rPr>
              <a:t>b) Halk Eğitimi</a:t>
            </a:r>
            <a:r>
              <a:rPr lang="tr-TR" b="1"/>
              <a:t> (Yaşamboyu Eğitim / Yetişkin Eğitimi / Sürekli Eğitimi)</a:t>
            </a:r>
            <a:endParaRPr lang="tr-TR"/>
          </a:p>
          <a:p>
            <a:pPr marL="342900" indent="-342900">
              <a:spcBef>
                <a:spcPct val="25000"/>
              </a:spcBef>
              <a:spcAft>
                <a:spcPct val="50000"/>
              </a:spcAft>
              <a:buFont typeface="Wingdings" pitchFamily="2" charset="2"/>
              <a:buChar char="ü"/>
            </a:pPr>
            <a:r>
              <a:rPr lang="tr-TR" sz="2000"/>
              <a:t>okuma-yazma kursları, </a:t>
            </a:r>
          </a:p>
          <a:p>
            <a:pPr marL="342900" indent="-342900">
              <a:spcBef>
                <a:spcPct val="25000"/>
              </a:spcBef>
              <a:spcAft>
                <a:spcPct val="50000"/>
              </a:spcAft>
              <a:buFont typeface="Wingdings" pitchFamily="2" charset="2"/>
              <a:buChar char="ü"/>
            </a:pPr>
            <a:r>
              <a:rPr lang="tr-TR" sz="2000"/>
              <a:t>meslek kursları, </a:t>
            </a:r>
          </a:p>
          <a:p>
            <a:pPr marL="342900" indent="-342900">
              <a:spcBef>
                <a:spcPct val="25000"/>
              </a:spcBef>
              <a:spcAft>
                <a:spcPct val="50000"/>
              </a:spcAft>
              <a:buFont typeface="Wingdings" pitchFamily="2" charset="2"/>
              <a:buChar char="ü"/>
            </a:pPr>
            <a:r>
              <a:rPr lang="tr-TR" sz="2000"/>
              <a:t>sosyal ve kültürel kurslar</a:t>
            </a:r>
          </a:p>
          <a:p>
            <a:pPr marL="342900" indent="-342900">
              <a:buFont typeface="Wingdings" pitchFamily="2" charset="2"/>
              <a:buChar char="ü"/>
            </a:pPr>
            <a:endParaRPr lang="tr-TR" sz="20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2 Dikdörtgen"/>
          <p:cNvSpPr>
            <a:spLocks noChangeArrowheads="1"/>
          </p:cNvSpPr>
          <p:nvPr/>
        </p:nvSpPr>
        <p:spPr bwMode="auto">
          <a:xfrm>
            <a:off x="179388" y="836613"/>
            <a:ext cx="78486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r>
              <a:rPr lang="tr-TR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ÖZEL EĞİTİM</a:t>
            </a:r>
            <a:r>
              <a:rPr lang="tr-TR" b="1"/>
              <a:t> </a:t>
            </a:r>
          </a:p>
          <a:p>
            <a:pPr marL="342900" indent="-342900">
              <a:spcBef>
                <a:spcPct val="25000"/>
              </a:spcBef>
              <a:spcAft>
                <a:spcPct val="30000"/>
              </a:spcAft>
            </a:pPr>
            <a:r>
              <a:rPr lang="tr-TR" sz="2400"/>
              <a:t>Engelli ve üstün yetenekliler</a:t>
            </a:r>
          </a:p>
          <a:p>
            <a:pPr marL="342900" indent="-342900">
              <a:spcBef>
                <a:spcPct val="25000"/>
              </a:spcBef>
              <a:spcAft>
                <a:spcPct val="30000"/>
              </a:spcAft>
              <a:buFontTx/>
              <a:buAutoNum type="arabicPeriod"/>
            </a:pPr>
            <a:r>
              <a:rPr lang="tr-TR" sz="2400"/>
              <a:t>Görme engelliler </a:t>
            </a:r>
          </a:p>
          <a:p>
            <a:pPr marL="342900" indent="-342900">
              <a:spcBef>
                <a:spcPct val="25000"/>
              </a:spcBef>
              <a:spcAft>
                <a:spcPct val="30000"/>
              </a:spcAft>
              <a:buFontTx/>
              <a:buAutoNum type="arabicPeriod"/>
            </a:pPr>
            <a:r>
              <a:rPr lang="tr-TR" sz="2400"/>
              <a:t>İşitme engelliler</a:t>
            </a:r>
          </a:p>
          <a:p>
            <a:pPr marL="342900" indent="-342900">
              <a:spcBef>
                <a:spcPct val="25000"/>
              </a:spcBef>
              <a:spcAft>
                <a:spcPct val="30000"/>
              </a:spcAft>
              <a:buFontTx/>
              <a:buAutoNum type="arabicPeriod"/>
            </a:pPr>
            <a:r>
              <a:rPr lang="tr-TR" sz="2400"/>
              <a:t>Ortopedik engelliler</a:t>
            </a:r>
          </a:p>
          <a:p>
            <a:pPr marL="342900" indent="-342900">
              <a:spcBef>
                <a:spcPct val="25000"/>
              </a:spcBef>
              <a:spcAft>
                <a:spcPct val="30000"/>
              </a:spcAft>
              <a:buFontTx/>
              <a:buAutoNum type="arabicPeriod"/>
            </a:pPr>
            <a:r>
              <a:rPr lang="tr-TR" sz="2400"/>
              <a:t>Zihinsel engelliler</a:t>
            </a:r>
          </a:p>
          <a:p>
            <a:pPr marL="342900" indent="-342900">
              <a:spcBef>
                <a:spcPct val="25000"/>
              </a:spcBef>
              <a:spcAft>
                <a:spcPct val="30000"/>
              </a:spcAft>
              <a:buFontTx/>
              <a:buAutoNum type="arabicPeriod"/>
            </a:pPr>
            <a:r>
              <a:rPr lang="tr-TR" sz="2400"/>
              <a:t>Uyum güçlüğü olan çocuklar</a:t>
            </a:r>
          </a:p>
          <a:p>
            <a:pPr marL="342900" indent="-342900">
              <a:spcBef>
                <a:spcPct val="25000"/>
              </a:spcBef>
              <a:spcAft>
                <a:spcPct val="30000"/>
              </a:spcAft>
              <a:buFontTx/>
              <a:buAutoNum type="arabicPeriod"/>
            </a:pPr>
            <a:r>
              <a:rPr lang="tr-TR" sz="2400"/>
              <a:t>Dil ve konuşma güçlüğü olanlar</a:t>
            </a:r>
          </a:p>
          <a:p>
            <a:pPr marL="342900" indent="-342900">
              <a:spcBef>
                <a:spcPct val="25000"/>
              </a:spcBef>
              <a:spcAft>
                <a:spcPct val="30000"/>
              </a:spcAft>
              <a:buFontTx/>
              <a:buAutoNum type="arabicPeriod"/>
            </a:pPr>
            <a:r>
              <a:rPr lang="tr-TR" sz="2400"/>
              <a:t>Üstün yetenekliler </a:t>
            </a:r>
          </a:p>
          <a:p>
            <a:pPr marL="342900" indent="-342900">
              <a:spcBef>
                <a:spcPct val="25000"/>
              </a:spcBef>
              <a:spcAft>
                <a:spcPct val="30000"/>
              </a:spcAft>
              <a:buFontTx/>
              <a:buAutoNum type="arabicPeriod"/>
            </a:pPr>
            <a:r>
              <a:rPr lang="tr-TR" sz="2400"/>
              <a:t>Uzun süreli hasta ve hastanede yatan çocuklar</a:t>
            </a:r>
            <a:r>
              <a:rPr lang="tr-TR"/>
              <a:t>  </a:t>
            </a:r>
            <a:endParaRPr lang="tr-TR" b="1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2 Dikdörtgen"/>
          <p:cNvSpPr>
            <a:spLocks noChangeArrowheads="1"/>
          </p:cNvSpPr>
          <p:nvPr/>
        </p:nvSpPr>
        <p:spPr bwMode="auto">
          <a:xfrm>
            <a:off x="358775" y="1484313"/>
            <a:ext cx="7958138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r>
              <a:rPr lang="tr-TR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ÖZEL ÖĞRETİM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</a:pPr>
            <a:endParaRPr lang="tr-TR" sz="2400"/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</a:pPr>
            <a:r>
              <a:rPr lang="tr-TR" sz="2400"/>
              <a:t>Paralı kurumlarda verilen eğitim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</a:pPr>
            <a:endParaRPr lang="tr-TR" sz="2400"/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AutoNum type="arabicPeriod"/>
            </a:pPr>
            <a:r>
              <a:rPr lang="tr-TR" sz="2400"/>
              <a:t>Paralı özel okullar 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AutoNum type="arabicPeriod" startAt="2"/>
            </a:pPr>
            <a:r>
              <a:rPr lang="tr-TR" sz="2400"/>
              <a:t>Özel dershaneler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AutoNum type="arabicPeriod" startAt="2"/>
            </a:pPr>
            <a:r>
              <a:rPr lang="tr-TR" sz="2400"/>
              <a:t>Özel meslekî ve teknik kurslar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AutoNum type="arabicPeriod" startAt="2"/>
            </a:pPr>
            <a:r>
              <a:rPr lang="tr-TR" sz="2400"/>
              <a:t>Özel motorlu taşıt sürücü kurslar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AutoNum type="arabicPeriod" startAt="2"/>
            </a:pPr>
            <a:r>
              <a:rPr lang="tr-TR" sz="2400"/>
              <a:t>Özel öğrenci etüt eğitim merkezleri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1 Dikdörtgen"/>
          <p:cNvSpPr>
            <a:spLocks noChangeArrowheads="1"/>
          </p:cNvSpPr>
          <p:nvPr/>
        </p:nvSpPr>
        <p:spPr bwMode="auto">
          <a:xfrm>
            <a:off x="468313" y="2492375"/>
            <a:ext cx="8208962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endParaRPr lang="tr-TR" sz="2400" b="1">
              <a:solidFill>
                <a:schemeClr val="hlink"/>
              </a:solidFill>
            </a:endParaRP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tr-TR" sz="2400" b="1">
                <a:solidFill>
                  <a:schemeClr val="hlink"/>
                </a:solidFill>
              </a:rPr>
              <a:t>Türk Eğitim Sisteminin Amaçları</a:t>
            </a:r>
            <a:endParaRPr lang="tr-TR" sz="3200"/>
          </a:p>
          <a:p>
            <a:pPr>
              <a:spcBef>
                <a:spcPct val="10000"/>
              </a:spcBef>
              <a:spcAft>
                <a:spcPct val="10000"/>
              </a:spcAft>
            </a:pPr>
            <a:endParaRPr lang="tr-TR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1 Dikdörtgen"/>
          <p:cNvSpPr>
            <a:spLocks noChangeArrowheads="1"/>
          </p:cNvSpPr>
          <p:nvPr/>
        </p:nvSpPr>
        <p:spPr bwMode="auto">
          <a:xfrm>
            <a:off x="684213" y="620713"/>
            <a:ext cx="8208962" cy="553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tr-TR" sz="2400" b="1">
                <a:solidFill>
                  <a:schemeClr val="hlink"/>
                </a:solidFill>
              </a:rPr>
              <a:t>Türk Eğitim Sisteminin Dayandığı Temel İlkeler</a:t>
            </a:r>
            <a:endParaRPr lang="tr-TR" sz="2400">
              <a:solidFill>
                <a:schemeClr val="hlink"/>
              </a:solidFill>
            </a:endParaRPr>
          </a:p>
          <a:p>
            <a:pPr>
              <a:spcBef>
                <a:spcPct val="10000"/>
              </a:spcBef>
              <a:spcAft>
                <a:spcPct val="10000"/>
              </a:spcAft>
            </a:pPr>
            <a:endParaRPr lang="tr-TR"/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tr-TR" sz="2000"/>
              <a:t>1. Genellik ve Eşitlik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tr-TR" sz="2000"/>
              <a:t>2. Ferdin ve Toplumun İhtiyaçları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tr-TR" sz="2000"/>
              <a:t>4. Eğitim Hakkı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tr-TR" sz="2000"/>
              <a:t>5. Fırsat ve İmkân Eşitliği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tr-TR" sz="2000"/>
              <a:t>6. Süreklilik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tr-TR" sz="2000"/>
              <a:t>7. Atatürk İnkılâp ve İlkeleri ve Atatürk Milliyetçiliği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tr-TR" sz="2000"/>
              <a:t>8. Demokrasi Eğitimi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tr-TR" sz="2000"/>
              <a:t>9. Laiklik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tr-TR" sz="2000"/>
              <a:t>10. Bilimsellik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tr-TR" sz="2000"/>
              <a:t>11. Planlılık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tr-TR" sz="2000"/>
              <a:t>12. Karma Eğitim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tr-TR" sz="2000"/>
              <a:t>13. Okul ile Ailenin İşbirliği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tr-TR" sz="2000"/>
              <a:t>14. Her Yerde Eğitim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Dikdörtgen"/>
          <p:cNvSpPr>
            <a:spLocks noChangeArrowheads="1"/>
          </p:cNvSpPr>
          <p:nvPr/>
        </p:nvSpPr>
        <p:spPr bwMode="auto">
          <a:xfrm>
            <a:off x="684213" y="2565400"/>
            <a:ext cx="7643812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ct val="35000"/>
              </a:spcBef>
              <a:spcAft>
                <a:spcPct val="35000"/>
              </a:spcAft>
            </a:pPr>
            <a:r>
              <a:rPr lang="tr-TR" sz="4000" b="1"/>
              <a:t>Okul Sistemi Yapılanması</a:t>
            </a:r>
          </a:p>
          <a:p>
            <a:pPr>
              <a:lnSpc>
                <a:spcPct val="115000"/>
              </a:lnSpc>
              <a:spcBef>
                <a:spcPct val="35000"/>
              </a:spcBef>
              <a:spcAft>
                <a:spcPct val="35000"/>
              </a:spcAft>
            </a:pPr>
            <a:endParaRPr lang="tr-TR"/>
          </a:p>
          <a:p>
            <a:pPr>
              <a:lnSpc>
                <a:spcPct val="115000"/>
              </a:lnSpc>
              <a:spcBef>
                <a:spcPct val="35000"/>
              </a:spcBef>
              <a:spcAft>
                <a:spcPct val="35000"/>
              </a:spcAft>
            </a:pPr>
            <a:endParaRPr lang="tr-TR"/>
          </a:p>
          <a:p>
            <a:r>
              <a:rPr lang="tr-T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2 Metin Yer Tutucusu"/>
          <p:cNvSpPr>
            <a:spLocks noGrp="1"/>
          </p:cNvSpPr>
          <p:nvPr>
            <p:ph type="body" idx="4294967295"/>
          </p:nvPr>
        </p:nvSpPr>
        <p:spPr>
          <a:xfrm>
            <a:off x="179388" y="1412875"/>
            <a:ext cx="8964612" cy="3816350"/>
          </a:xfrm>
        </p:spPr>
        <p:txBody>
          <a:bodyPr lIns="45720" rIns="45720"/>
          <a:lstStyle/>
          <a:p>
            <a:pPr marL="0" indent="0" algn="ctr">
              <a:buFont typeface="Wingdings 2" pitchFamily="18" charset="2"/>
              <a:buNone/>
            </a:pPr>
            <a:r>
              <a:rPr lang="tr-TR" sz="3200" b="1" smtClean="0">
                <a:solidFill>
                  <a:schemeClr val="hlink"/>
                </a:solidFill>
              </a:rPr>
              <a:t>A) ÖRGÜN EĞİTİM</a:t>
            </a:r>
            <a:endParaRPr lang="tr-TR" sz="3200" b="1" i="1" smtClean="0">
              <a:solidFill>
                <a:schemeClr val="hlink"/>
              </a:solidFill>
            </a:endParaRPr>
          </a:p>
          <a:p>
            <a:pPr marL="0" indent="0">
              <a:buFont typeface="Wingdings 2" pitchFamily="18" charset="2"/>
              <a:buNone/>
            </a:pPr>
            <a:endParaRPr lang="tr-TR" sz="2200" smtClean="0"/>
          </a:p>
          <a:p>
            <a:pPr marL="0" indent="0">
              <a:buFont typeface="Wingdings 2" pitchFamily="18" charset="2"/>
              <a:buNone/>
            </a:pPr>
            <a:r>
              <a:rPr lang="tr-TR" sz="2400" smtClean="0"/>
              <a:t>Örgün eğitim</a:t>
            </a:r>
            <a:r>
              <a:rPr lang="tr-TR" sz="2400" i="1" smtClean="0"/>
              <a:t>,</a:t>
            </a:r>
            <a:r>
              <a:rPr lang="tr-TR" sz="2400" smtClean="0"/>
              <a:t> belirli yaş grubundaki ve aynı seviyedeki bireylere, amaca göre hazırlanmış programlarla okullarda yapılan düzenli eğitim. </a:t>
            </a:r>
          </a:p>
          <a:p>
            <a:pPr marL="0" indent="0">
              <a:buFont typeface="Wingdings 2" pitchFamily="18" charset="2"/>
              <a:buNone/>
            </a:pPr>
            <a:endParaRPr lang="tr-TR" sz="2400" smtClean="0"/>
          </a:p>
          <a:p>
            <a:pPr marL="0" indent="0">
              <a:buFont typeface="Wingdings 2" pitchFamily="18" charset="2"/>
              <a:buNone/>
            </a:pPr>
            <a:endParaRPr lang="tr-TR" sz="2400" smtClean="0"/>
          </a:p>
          <a:p>
            <a:pPr marL="0" indent="0">
              <a:buFont typeface="Wingdings 2" pitchFamily="18" charset="2"/>
              <a:buNone/>
            </a:pPr>
            <a:r>
              <a:rPr lang="tr-TR" sz="2400" smtClean="0"/>
              <a:t>Okul öncesi eğitim, ilköğretim, ortaöğretim, yükseköğretim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2 Dikdörtgen"/>
          <p:cNvSpPr>
            <a:spLocks noChangeArrowheads="1"/>
          </p:cNvSpPr>
          <p:nvPr/>
        </p:nvSpPr>
        <p:spPr bwMode="auto">
          <a:xfrm>
            <a:off x="179388" y="1196975"/>
            <a:ext cx="8640762" cy="437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600" b="1">
                <a:solidFill>
                  <a:schemeClr val="hlink"/>
                </a:solidFill>
              </a:rPr>
              <a:t>a) OKUL ÖNCESİ EĞİTİM </a:t>
            </a:r>
          </a:p>
          <a:p>
            <a:pPr>
              <a:lnSpc>
                <a:spcPct val="115000"/>
              </a:lnSpc>
              <a:spcBef>
                <a:spcPct val="30000"/>
              </a:spcBef>
              <a:spcAft>
                <a:spcPct val="35000"/>
              </a:spcAft>
            </a:pPr>
            <a:r>
              <a:rPr lang="tr-TR" sz="2000"/>
              <a:t>isteğe bağlı</a:t>
            </a:r>
          </a:p>
          <a:p>
            <a:pPr>
              <a:lnSpc>
                <a:spcPct val="115000"/>
              </a:lnSpc>
              <a:spcBef>
                <a:spcPct val="30000"/>
              </a:spcBef>
              <a:spcAft>
                <a:spcPct val="35000"/>
              </a:spcAft>
            </a:pPr>
            <a:r>
              <a:rPr lang="tr-TR" sz="2000"/>
              <a:t>3-5 yaş (36-72 ay) grubundaki çocukların  eğitimini kapsar. </a:t>
            </a:r>
          </a:p>
          <a:p>
            <a:pPr>
              <a:lnSpc>
                <a:spcPct val="115000"/>
              </a:lnSpc>
              <a:spcBef>
                <a:spcPct val="30000"/>
              </a:spcBef>
              <a:spcAft>
                <a:spcPct val="35000"/>
              </a:spcAft>
              <a:buClr>
                <a:srgbClr val="00FF00"/>
              </a:buClr>
              <a:buFont typeface="Wingdings" pitchFamily="2" charset="2"/>
              <a:buNone/>
            </a:pPr>
            <a:endParaRPr lang="tr-TR" sz="2000"/>
          </a:p>
          <a:p>
            <a:pPr>
              <a:lnSpc>
                <a:spcPct val="115000"/>
              </a:lnSpc>
              <a:spcBef>
                <a:spcPct val="30000"/>
              </a:spcBef>
              <a:spcAft>
                <a:spcPct val="35000"/>
              </a:spcAft>
              <a:buClr>
                <a:srgbClr val="00FF00"/>
              </a:buClr>
              <a:buFont typeface="Wingdings" pitchFamily="2" charset="2"/>
              <a:buNone/>
            </a:pPr>
            <a:endParaRPr lang="tr-TR" sz="2000"/>
          </a:p>
          <a:p>
            <a:pPr>
              <a:lnSpc>
                <a:spcPct val="115000"/>
              </a:lnSpc>
              <a:spcBef>
                <a:spcPct val="30000"/>
              </a:spcBef>
              <a:spcAft>
                <a:spcPct val="35000"/>
              </a:spcAft>
              <a:buClr>
                <a:srgbClr val="00FF00"/>
              </a:buClr>
              <a:buFont typeface="Wingdings" pitchFamily="2" charset="2"/>
              <a:buChar char="ü"/>
            </a:pPr>
            <a:r>
              <a:rPr lang="tr-TR" sz="2000"/>
              <a:t>3-4-5 yaş:   a)anaokulu /uygulama sınıfı,  b) kreş </a:t>
            </a:r>
          </a:p>
          <a:p>
            <a:pPr>
              <a:lnSpc>
                <a:spcPct val="115000"/>
              </a:lnSpc>
              <a:spcBef>
                <a:spcPct val="30000"/>
              </a:spcBef>
              <a:spcAft>
                <a:spcPct val="35000"/>
              </a:spcAft>
              <a:buClr>
                <a:srgbClr val="00FF00"/>
              </a:buClr>
              <a:buFont typeface="Wingdings" pitchFamily="2" charset="2"/>
              <a:buChar char="ü"/>
            </a:pPr>
            <a:r>
              <a:rPr lang="tr-TR" sz="2000"/>
              <a:t>5 yaş:   anasınıfı 	.</a:t>
            </a:r>
          </a:p>
          <a:p>
            <a:pPr>
              <a:lnSpc>
                <a:spcPct val="115000"/>
              </a:lnSpc>
              <a:spcBef>
                <a:spcPct val="30000"/>
              </a:spcBef>
              <a:spcAft>
                <a:spcPct val="35000"/>
              </a:spcAft>
            </a:pPr>
            <a:endParaRPr lang="tr-TR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875" y="1052513"/>
            <a:ext cx="10082213" cy="5329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787</TotalTime>
  <Words>936</Words>
  <Application>Microsoft Office PowerPoint</Application>
  <PresentationFormat>Ekran Gösterisi (4:3)</PresentationFormat>
  <Paragraphs>255</Paragraphs>
  <Slides>39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6" baseType="lpstr">
      <vt:lpstr>Arial</vt:lpstr>
      <vt:lpstr>Calibri</vt:lpstr>
      <vt:lpstr>Constantia</vt:lpstr>
      <vt:lpstr>Wingdings 2</vt:lpstr>
      <vt:lpstr>Wingdings</vt:lpstr>
      <vt:lpstr>Times New Roman</vt:lpstr>
      <vt:lpstr>Akış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  <vt:lpstr>Slayt 37</vt:lpstr>
      <vt:lpstr>Slayt 38</vt:lpstr>
      <vt:lpstr>Slayt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ÖĞRETİM LİDERİ</dc:title>
  <dc:creator>Hasan</dc:creator>
  <cp:lastModifiedBy>Hasan</cp:lastModifiedBy>
  <cp:revision>50</cp:revision>
  <dcterms:created xsi:type="dcterms:W3CDTF">2008-10-09T20:56:49Z</dcterms:created>
  <dcterms:modified xsi:type="dcterms:W3CDTF">2016-02-10T15:15:42Z</dcterms:modified>
</cp:coreProperties>
</file>