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2" r:id="rId3"/>
    <p:sldId id="258" r:id="rId4"/>
    <p:sldId id="259" r:id="rId5"/>
    <p:sldId id="257" r:id="rId6"/>
    <p:sldId id="260" r:id="rId7"/>
    <p:sldId id="261" r:id="rId8"/>
    <p:sldId id="262" r:id="rId9"/>
    <p:sldId id="263" r:id="rId10"/>
    <p:sldId id="268" r:id="rId11"/>
    <p:sldId id="264" r:id="rId12"/>
    <p:sldId id="265" r:id="rId13"/>
    <p:sldId id="269" r:id="rId14"/>
    <p:sldId id="270" r:id="rId15"/>
    <p:sldId id="271" r:id="rId16"/>
    <p:sldId id="266" r:id="rId17"/>
    <p:sldId id="267"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0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799F2D-BB5B-417B-876B-7C7A320184DF}" type="datetimeFigureOut">
              <a:rPr lang="tr-TR" smtClean="0"/>
              <a:t>28.4.2017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D5CD49-4885-45A4-A2F6-89915B2D8BEE}" type="slidenum">
              <a:rPr lang="tr-TR" smtClean="0"/>
              <a:t>‹#›</a:t>
            </a:fld>
            <a:endParaRPr lang="tr-TR"/>
          </a:p>
        </p:txBody>
      </p:sp>
    </p:spTree>
    <p:extLst>
      <p:ext uri="{BB962C8B-B14F-4D97-AF65-F5344CB8AC3E}">
        <p14:creationId xmlns:p14="http://schemas.microsoft.com/office/powerpoint/2010/main" val="960813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2D5CD49-4885-45A4-A2F6-89915B2D8BEE}" type="slidenum">
              <a:rPr lang="tr-TR" smtClean="0"/>
              <a:t>10</a:t>
            </a:fld>
            <a:endParaRPr lang="tr-TR"/>
          </a:p>
        </p:txBody>
      </p:sp>
    </p:spTree>
    <p:extLst>
      <p:ext uri="{BB962C8B-B14F-4D97-AF65-F5344CB8AC3E}">
        <p14:creationId xmlns:p14="http://schemas.microsoft.com/office/powerpoint/2010/main" val="3778285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tıklayın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E32AE2E7-B844-4A07-A834-DE9495438428}" type="datetimeFigureOut">
              <a:rPr lang="tr-TR" smtClean="0"/>
              <a:t>28.4.2017</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A69A5D6-D75C-46B7-AA96-8DE3833F9825}" type="slidenum">
              <a:rPr lang="tr-TR" smtClean="0"/>
              <a:t>‹#›</a:t>
            </a:fld>
            <a:endParaRPr lang="tr-TR"/>
          </a:p>
        </p:txBody>
      </p:sp>
    </p:spTree>
    <p:extLst>
      <p:ext uri="{BB962C8B-B14F-4D97-AF65-F5344CB8AC3E}">
        <p14:creationId xmlns:p14="http://schemas.microsoft.com/office/powerpoint/2010/main" val="2900940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32AE2E7-B844-4A07-A834-DE9495438428}" type="datetimeFigureOut">
              <a:rPr lang="tr-TR" smtClean="0"/>
              <a:t>28.4.2017</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A69A5D6-D75C-46B7-AA96-8DE3833F9825}" type="slidenum">
              <a:rPr lang="tr-TR" smtClean="0"/>
              <a:t>‹#›</a:t>
            </a:fld>
            <a:endParaRPr lang="tr-TR"/>
          </a:p>
        </p:txBody>
      </p:sp>
    </p:spTree>
    <p:extLst>
      <p:ext uri="{BB962C8B-B14F-4D97-AF65-F5344CB8AC3E}">
        <p14:creationId xmlns:p14="http://schemas.microsoft.com/office/powerpoint/2010/main" val="109611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tıklayın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32AE2E7-B844-4A07-A834-DE9495438428}" type="datetimeFigureOut">
              <a:rPr lang="tr-TR" smtClean="0"/>
              <a:t>28.4.2017</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A69A5D6-D75C-46B7-AA96-8DE3833F9825}" type="slidenum">
              <a:rPr lang="tr-TR" smtClean="0"/>
              <a:t>‹#›</a:t>
            </a:fld>
            <a:endParaRPr lang="tr-TR"/>
          </a:p>
        </p:txBody>
      </p:sp>
    </p:spTree>
    <p:extLst>
      <p:ext uri="{BB962C8B-B14F-4D97-AF65-F5344CB8AC3E}">
        <p14:creationId xmlns:p14="http://schemas.microsoft.com/office/powerpoint/2010/main" val="2855516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32AE2E7-B844-4A07-A834-DE9495438428}" type="datetimeFigureOut">
              <a:rPr lang="tr-TR" smtClean="0"/>
              <a:t>28.4.2017</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A69A5D6-D75C-46B7-AA96-8DE3833F9825}" type="slidenum">
              <a:rPr lang="tr-TR" smtClean="0"/>
              <a:t>‹#›</a:t>
            </a:fld>
            <a:endParaRPr lang="tr-TR"/>
          </a:p>
        </p:txBody>
      </p:sp>
    </p:spTree>
    <p:extLst>
      <p:ext uri="{BB962C8B-B14F-4D97-AF65-F5344CB8AC3E}">
        <p14:creationId xmlns:p14="http://schemas.microsoft.com/office/powerpoint/2010/main" val="352248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tıklayın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E32AE2E7-B844-4A07-A834-DE9495438428}" type="datetimeFigureOut">
              <a:rPr lang="tr-TR" smtClean="0"/>
              <a:t>28.4.2017</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A69A5D6-D75C-46B7-AA96-8DE3833F9825}" type="slidenum">
              <a:rPr lang="tr-TR" smtClean="0"/>
              <a:t>‹#›</a:t>
            </a:fld>
            <a:endParaRPr lang="tr-TR"/>
          </a:p>
        </p:txBody>
      </p:sp>
    </p:spTree>
    <p:extLst>
      <p:ext uri="{BB962C8B-B14F-4D97-AF65-F5344CB8AC3E}">
        <p14:creationId xmlns:p14="http://schemas.microsoft.com/office/powerpoint/2010/main" val="3856010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E32AE2E7-B844-4A07-A834-DE9495438428}" type="datetimeFigureOut">
              <a:rPr lang="tr-TR" smtClean="0"/>
              <a:t>28.4.2017</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A69A5D6-D75C-46B7-AA96-8DE3833F9825}" type="slidenum">
              <a:rPr lang="tr-TR" smtClean="0"/>
              <a:t>‹#›</a:t>
            </a:fld>
            <a:endParaRPr lang="tr-TR"/>
          </a:p>
        </p:txBody>
      </p:sp>
    </p:spTree>
    <p:extLst>
      <p:ext uri="{BB962C8B-B14F-4D97-AF65-F5344CB8AC3E}">
        <p14:creationId xmlns:p14="http://schemas.microsoft.com/office/powerpoint/2010/main" val="2363319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tıklayın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E32AE2E7-B844-4A07-A834-DE9495438428}" type="datetimeFigureOut">
              <a:rPr lang="tr-TR" smtClean="0"/>
              <a:t>28.4.2017</a:t>
            </a:fld>
            <a:endParaRPr lang="tr-TR"/>
          </a:p>
        </p:txBody>
      </p:sp>
      <p:sp>
        <p:nvSpPr>
          <p:cNvPr id="8" name="Alt 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A69A5D6-D75C-46B7-AA96-8DE3833F9825}" type="slidenum">
              <a:rPr lang="tr-TR" smtClean="0"/>
              <a:t>‹#›</a:t>
            </a:fld>
            <a:endParaRPr lang="tr-TR"/>
          </a:p>
        </p:txBody>
      </p:sp>
    </p:spTree>
    <p:extLst>
      <p:ext uri="{BB962C8B-B14F-4D97-AF65-F5344CB8AC3E}">
        <p14:creationId xmlns:p14="http://schemas.microsoft.com/office/powerpoint/2010/main" val="2679926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p>
        </p:txBody>
      </p:sp>
      <p:sp>
        <p:nvSpPr>
          <p:cNvPr id="3" name="Veri Yer Tutucusu 2"/>
          <p:cNvSpPr>
            <a:spLocks noGrp="1"/>
          </p:cNvSpPr>
          <p:nvPr>
            <p:ph type="dt" sz="half" idx="10"/>
          </p:nvPr>
        </p:nvSpPr>
        <p:spPr/>
        <p:txBody>
          <a:bodyPr/>
          <a:lstStyle/>
          <a:p>
            <a:fld id="{E32AE2E7-B844-4A07-A834-DE9495438428}" type="datetimeFigureOut">
              <a:rPr lang="tr-TR" smtClean="0"/>
              <a:t>28.4.2017</a:t>
            </a:fld>
            <a:endParaRPr lang="tr-TR"/>
          </a:p>
        </p:txBody>
      </p:sp>
      <p:sp>
        <p:nvSpPr>
          <p:cNvPr id="4" name="Alt 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A69A5D6-D75C-46B7-AA96-8DE3833F9825}" type="slidenum">
              <a:rPr lang="tr-TR" smtClean="0"/>
              <a:t>‹#›</a:t>
            </a:fld>
            <a:endParaRPr lang="tr-TR"/>
          </a:p>
        </p:txBody>
      </p:sp>
    </p:spTree>
    <p:extLst>
      <p:ext uri="{BB962C8B-B14F-4D97-AF65-F5344CB8AC3E}">
        <p14:creationId xmlns:p14="http://schemas.microsoft.com/office/powerpoint/2010/main" val="1362788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32AE2E7-B844-4A07-A834-DE9495438428}" type="datetimeFigureOut">
              <a:rPr lang="tr-TR" smtClean="0"/>
              <a:t>28.4.2017</a:t>
            </a:fld>
            <a:endParaRPr lang="tr-TR"/>
          </a:p>
        </p:txBody>
      </p:sp>
      <p:sp>
        <p:nvSpPr>
          <p:cNvPr id="3" name="Alt 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A69A5D6-D75C-46B7-AA96-8DE3833F9825}" type="slidenum">
              <a:rPr lang="tr-TR" smtClean="0"/>
              <a:t>‹#›</a:t>
            </a:fld>
            <a:endParaRPr lang="tr-TR"/>
          </a:p>
        </p:txBody>
      </p:sp>
    </p:spTree>
    <p:extLst>
      <p:ext uri="{BB962C8B-B14F-4D97-AF65-F5344CB8AC3E}">
        <p14:creationId xmlns:p14="http://schemas.microsoft.com/office/powerpoint/2010/main" val="3827152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tıklayın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E32AE2E7-B844-4A07-A834-DE9495438428}" type="datetimeFigureOut">
              <a:rPr lang="tr-TR" smtClean="0"/>
              <a:t>28.4.2017</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A69A5D6-D75C-46B7-AA96-8DE3833F9825}" type="slidenum">
              <a:rPr lang="tr-TR" smtClean="0"/>
              <a:t>‹#›</a:t>
            </a:fld>
            <a:endParaRPr lang="tr-TR"/>
          </a:p>
        </p:txBody>
      </p:sp>
    </p:spTree>
    <p:extLst>
      <p:ext uri="{BB962C8B-B14F-4D97-AF65-F5344CB8AC3E}">
        <p14:creationId xmlns:p14="http://schemas.microsoft.com/office/powerpoint/2010/main" val="1783528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tıklayın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E32AE2E7-B844-4A07-A834-DE9495438428}" type="datetimeFigureOut">
              <a:rPr lang="tr-TR" smtClean="0"/>
              <a:t>28.4.2017</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A69A5D6-D75C-46B7-AA96-8DE3833F9825}" type="slidenum">
              <a:rPr lang="tr-TR" smtClean="0"/>
              <a:t>‹#›</a:t>
            </a:fld>
            <a:endParaRPr lang="tr-TR"/>
          </a:p>
        </p:txBody>
      </p:sp>
    </p:spTree>
    <p:extLst>
      <p:ext uri="{BB962C8B-B14F-4D97-AF65-F5344CB8AC3E}">
        <p14:creationId xmlns:p14="http://schemas.microsoft.com/office/powerpoint/2010/main" val="1787419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73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tıklayın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AE2E7-B844-4A07-A834-DE9495438428}" type="datetimeFigureOut">
              <a:rPr lang="tr-TR" smtClean="0"/>
              <a:t>28.4.2017</a:t>
            </a:fld>
            <a:endParaRPr lang="tr-TR"/>
          </a:p>
        </p:txBody>
      </p:sp>
      <p:sp>
        <p:nvSpPr>
          <p:cNvPr id="5" name="Alt 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69A5D6-D75C-46B7-AA96-8DE3833F9825}" type="slidenum">
              <a:rPr lang="tr-TR" smtClean="0"/>
              <a:t>‹#›</a:t>
            </a:fld>
            <a:endParaRPr lang="tr-TR"/>
          </a:p>
        </p:txBody>
      </p:sp>
    </p:spTree>
    <p:extLst>
      <p:ext uri="{BB962C8B-B14F-4D97-AF65-F5344CB8AC3E}">
        <p14:creationId xmlns:p14="http://schemas.microsoft.com/office/powerpoint/2010/main" val="7925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223888" y="5120640"/>
            <a:ext cx="10114671" cy="1617782"/>
          </a:xfrm>
        </p:spPr>
        <p:txBody>
          <a:bodyPr>
            <a:noAutofit/>
          </a:bodyPr>
          <a:lstStyle/>
          <a:p>
            <a:r>
              <a:rPr lang="tr-TR" sz="4400" b="1" i="1" dirty="0">
                <a:solidFill>
                  <a:srgbClr val="FF0000"/>
                </a:solidFill>
                <a:effectLst>
                  <a:outerShdw blurRad="38100" dist="38100" dir="2700000" algn="tl">
                    <a:srgbClr val="000000">
                      <a:alpha val="43137"/>
                    </a:srgbClr>
                  </a:outerShdw>
                </a:effectLst>
              </a:rPr>
              <a:t>NORMAL DERİDEKİ DERMO-EPİDERMAL YÜZEY ALANININ VE EPİDERMİS HACMİNİN STEREOLOJİK YÖNTEMLERLE BELİRLENMESİ</a:t>
            </a:r>
            <a:r>
              <a:rPr lang="tr-TR" sz="4400" b="1" i="1" dirty="0">
                <a:effectLst>
                  <a:outerShdw blurRad="38100" dist="38100" dir="2700000" algn="tl">
                    <a:srgbClr val="000000">
                      <a:alpha val="43137"/>
                    </a:srgbClr>
                  </a:outerShdw>
                </a:effectLst>
              </a:rPr>
              <a:t/>
            </a:r>
            <a:br>
              <a:rPr lang="tr-TR" sz="4400" b="1" i="1" dirty="0">
                <a:effectLst>
                  <a:outerShdw blurRad="38100" dist="38100" dir="2700000" algn="tl">
                    <a:srgbClr val="000000">
                      <a:alpha val="43137"/>
                    </a:srgbClr>
                  </a:outerShdw>
                </a:effectLst>
              </a:rPr>
            </a:br>
            <a:r>
              <a:rPr lang="tr-TR" sz="4400" b="1" i="1" dirty="0">
                <a:effectLst>
                  <a:outerShdw blurRad="38100" dist="38100" dir="2700000" algn="tl">
                    <a:srgbClr val="000000">
                      <a:alpha val="43137"/>
                    </a:srgbClr>
                  </a:outerShdw>
                </a:effectLst>
              </a:rPr>
              <a:t/>
            </a:r>
            <a:br>
              <a:rPr lang="tr-TR" sz="4400" b="1" i="1" dirty="0">
                <a:effectLst>
                  <a:outerShdw blurRad="38100" dist="38100" dir="2700000" algn="tl">
                    <a:srgbClr val="000000">
                      <a:alpha val="43137"/>
                    </a:srgbClr>
                  </a:outerShdw>
                </a:effectLst>
              </a:rPr>
            </a:br>
            <a:r>
              <a:rPr lang="tr-TR" sz="3600" b="1" i="1" dirty="0">
                <a:solidFill>
                  <a:srgbClr val="FF0000"/>
                </a:solidFill>
                <a:effectLst>
                  <a:outerShdw blurRad="38100" dist="38100" dir="2700000" algn="tl">
                    <a:srgbClr val="000000">
                      <a:alpha val="43137"/>
                    </a:srgbClr>
                  </a:outerShdw>
                </a:effectLst>
              </a:rPr>
              <a:t>YYU TIP FAKÜLTESİ</a:t>
            </a:r>
            <a:br>
              <a:rPr lang="tr-TR" sz="3600" b="1" i="1" dirty="0">
                <a:solidFill>
                  <a:srgbClr val="FF0000"/>
                </a:solidFill>
                <a:effectLst>
                  <a:outerShdw blurRad="38100" dist="38100" dir="2700000" algn="tl">
                    <a:srgbClr val="000000">
                      <a:alpha val="43137"/>
                    </a:srgbClr>
                  </a:outerShdw>
                </a:effectLst>
              </a:rPr>
            </a:br>
            <a:r>
              <a:rPr lang="tr-TR" sz="3600" b="1" i="1" dirty="0">
                <a:solidFill>
                  <a:srgbClr val="FF0000"/>
                </a:solidFill>
                <a:effectLst>
                  <a:outerShdw blurRad="38100" dist="38100" dir="2700000" algn="tl">
                    <a:srgbClr val="000000">
                      <a:alpha val="43137"/>
                    </a:srgbClr>
                  </a:outerShdw>
                </a:effectLst>
              </a:rPr>
              <a:t>TIBBİ HİSTOLOJİ VE EMBRİYOLOJİ AD.</a:t>
            </a:r>
            <a:br>
              <a:rPr lang="tr-TR" sz="3600" b="1" i="1" dirty="0">
                <a:solidFill>
                  <a:srgbClr val="FF0000"/>
                </a:solidFill>
                <a:effectLst>
                  <a:outerShdw blurRad="38100" dist="38100" dir="2700000" algn="tl">
                    <a:srgbClr val="000000">
                      <a:alpha val="43137"/>
                    </a:srgbClr>
                  </a:outerShdw>
                </a:effectLst>
              </a:rPr>
            </a:br>
            <a:r>
              <a:rPr lang="tr-TR" sz="4400" b="1" i="1" dirty="0">
                <a:effectLst>
                  <a:outerShdw blurRad="38100" dist="38100" dir="2700000" algn="tl">
                    <a:srgbClr val="000000">
                      <a:alpha val="43137"/>
                    </a:srgbClr>
                  </a:outerShdw>
                </a:effectLst>
              </a:rPr>
              <a:t/>
            </a:r>
            <a:br>
              <a:rPr lang="tr-TR" sz="4400" b="1" i="1" dirty="0">
                <a:effectLst>
                  <a:outerShdw blurRad="38100" dist="38100" dir="2700000" algn="tl">
                    <a:srgbClr val="000000">
                      <a:alpha val="43137"/>
                    </a:srgbClr>
                  </a:outerShdw>
                </a:effectLst>
              </a:rPr>
            </a:br>
            <a:r>
              <a:rPr lang="tr-TR" sz="4400" b="1" i="1" dirty="0">
                <a:effectLst>
                  <a:outerShdw blurRad="38100" dist="38100" dir="2700000" algn="tl">
                    <a:srgbClr val="000000">
                      <a:alpha val="43137"/>
                    </a:srgbClr>
                  </a:outerShdw>
                </a:effectLst>
              </a:rPr>
              <a:t/>
            </a:r>
            <a:br>
              <a:rPr lang="tr-TR" sz="4400" b="1" i="1" dirty="0">
                <a:effectLst>
                  <a:outerShdw blurRad="38100" dist="38100" dir="2700000" algn="tl">
                    <a:srgbClr val="000000">
                      <a:alpha val="43137"/>
                    </a:srgbClr>
                  </a:outerShdw>
                </a:effectLst>
              </a:rPr>
            </a:br>
            <a:r>
              <a:rPr lang="tr-TR" sz="3200" b="1" i="1" dirty="0">
                <a:solidFill>
                  <a:srgbClr val="FF0000"/>
                </a:solidFill>
                <a:effectLst>
                  <a:outerShdw blurRad="38100" dist="38100" dir="2700000" algn="tl">
                    <a:srgbClr val="000000">
                      <a:alpha val="43137"/>
                    </a:srgbClr>
                  </a:outerShdw>
                </a:effectLst>
              </a:rPr>
              <a:t>Hazırlayan</a:t>
            </a:r>
            <a:br>
              <a:rPr lang="tr-TR" sz="3200" b="1" i="1" dirty="0">
                <a:solidFill>
                  <a:srgbClr val="FF0000"/>
                </a:solidFill>
                <a:effectLst>
                  <a:outerShdw blurRad="38100" dist="38100" dir="2700000" algn="tl">
                    <a:srgbClr val="000000">
                      <a:alpha val="43137"/>
                    </a:srgbClr>
                  </a:outerShdw>
                </a:effectLst>
              </a:rPr>
            </a:br>
            <a:r>
              <a:rPr lang="tr-TR" sz="3200" b="1" i="1" dirty="0" err="1">
                <a:solidFill>
                  <a:srgbClr val="FF0000"/>
                </a:solidFill>
                <a:effectLst>
                  <a:outerShdw blurRad="38100" dist="38100" dir="2700000" algn="tl">
                    <a:srgbClr val="000000">
                      <a:alpha val="43137"/>
                    </a:srgbClr>
                  </a:outerShdw>
                </a:effectLst>
              </a:rPr>
              <a:t>Araş</a:t>
            </a:r>
            <a:r>
              <a:rPr lang="tr-TR" sz="3200" b="1" i="1" dirty="0">
                <a:solidFill>
                  <a:srgbClr val="FF0000"/>
                </a:solidFill>
                <a:effectLst>
                  <a:outerShdw blurRad="38100" dist="38100" dir="2700000" algn="tl">
                    <a:srgbClr val="000000">
                      <a:alpha val="43137"/>
                    </a:srgbClr>
                  </a:outerShdw>
                </a:effectLst>
              </a:rPr>
              <a:t>. Gör. Seda KESKİN</a:t>
            </a:r>
            <a:br>
              <a:rPr lang="tr-TR" sz="3200" b="1" i="1" dirty="0">
                <a:solidFill>
                  <a:srgbClr val="FF0000"/>
                </a:solidFill>
                <a:effectLst>
                  <a:outerShdw blurRad="38100" dist="38100" dir="2700000" algn="tl">
                    <a:srgbClr val="000000">
                      <a:alpha val="43137"/>
                    </a:srgbClr>
                  </a:outerShdw>
                </a:effectLst>
              </a:rPr>
            </a:br>
            <a:r>
              <a:rPr lang="tr-TR" sz="3200" b="1" i="1" dirty="0">
                <a:solidFill>
                  <a:srgbClr val="FF0000"/>
                </a:solidFill>
                <a:effectLst>
                  <a:outerShdw blurRad="38100" dist="38100" dir="2700000" algn="tl">
                    <a:srgbClr val="000000">
                      <a:alpha val="43137"/>
                    </a:srgbClr>
                  </a:outerShdw>
                </a:effectLst>
              </a:rPr>
              <a:t>NİSAN 2017, VAN</a:t>
            </a:r>
          </a:p>
        </p:txBody>
      </p:sp>
      <p:pic>
        <p:nvPicPr>
          <p:cNvPr id="3" name="Resim 2"/>
          <p:cNvPicPr>
            <a:picLocks noChangeAspect="1"/>
          </p:cNvPicPr>
          <p:nvPr/>
        </p:nvPicPr>
        <p:blipFill>
          <a:blip r:embed="rId2"/>
          <a:stretch>
            <a:fillRect/>
          </a:stretch>
        </p:blipFill>
        <p:spPr>
          <a:xfrm>
            <a:off x="778" y="0"/>
            <a:ext cx="1223110" cy="1433015"/>
          </a:xfrm>
          <a:prstGeom prst="rect">
            <a:avLst/>
          </a:prstGeom>
        </p:spPr>
      </p:pic>
      <p:pic>
        <p:nvPicPr>
          <p:cNvPr id="4" name="Resim 3"/>
          <p:cNvPicPr>
            <a:picLocks noChangeAspect="1"/>
          </p:cNvPicPr>
          <p:nvPr/>
        </p:nvPicPr>
        <p:blipFill>
          <a:blip r:embed="rId3"/>
          <a:stretch>
            <a:fillRect/>
          </a:stretch>
        </p:blipFill>
        <p:spPr>
          <a:xfrm>
            <a:off x="10986449" y="0"/>
            <a:ext cx="1205552" cy="1346154"/>
          </a:xfrm>
          <a:prstGeom prst="rect">
            <a:avLst/>
          </a:prstGeom>
        </p:spPr>
      </p:pic>
    </p:spTree>
    <p:extLst>
      <p:ext uri="{BB962C8B-B14F-4D97-AF65-F5344CB8AC3E}">
        <p14:creationId xmlns:p14="http://schemas.microsoft.com/office/powerpoint/2010/main" val="1233688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3"/>
          <a:stretch>
            <a:fillRect/>
          </a:stretch>
        </p:blipFill>
        <p:spPr>
          <a:xfrm>
            <a:off x="0" y="0"/>
            <a:ext cx="12192000" cy="5882185"/>
          </a:xfrm>
          <a:prstGeom prst="rect">
            <a:avLst/>
          </a:prstGeom>
        </p:spPr>
      </p:pic>
      <p:sp>
        <p:nvSpPr>
          <p:cNvPr id="5" name="Metin kutusu 4"/>
          <p:cNvSpPr txBox="1"/>
          <p:nvPr/>
        </p:nvSpPr>
        <p:spPr>
          <a:xfrm>
            <a:off x="1187354" y="5882185"/>
            <a:ext cx="8502557" cy="923330"/>
          </a:xfrm>
          <a:prstGeom prst="rect">
            <a:avLst/>
          </a:prstGeom>
          <a:noFill/>
        </p:spPr>
        <p:txBody>
          <a:bodyPr wrap="square" rtlCol="0">
            <a:spAutoFit/>
          </a:bodyPr>
          <a:lstStyle/>
          <a:p>
            <a:r>
              <a:rPr lang="tr-TR" b="1" dirty="0" smtClean="0"/>
              <a:t>Şekil 3</a:t>
            </a:r>
            <a:r>
              <a:rPr lang="tr-TR" dirty="0" smtClean="0"/>
              <a:t>. </a:t>
            </a:r>
            <a:r>
              <a:rPr lang="tr-TR" b="1" dirty="0" smtClean="0"/>
              <a:t>A </a:t>
            </a:r>
            <a:r>
              <a:rPr lang="tr-TR" sz="1200" b="1" dirty="0" smtClean="0"/>
              <a:t>DEJ</a:t>
            </a:r>
            <a:r>
              <a:rPr lang="tr-TR" b="1" dirty="0" smtClean="0"/>
              <a:t>, V </a:t>
            </a:r>
            <a:r>
              <a:rPr lang="tr-TR" b="1" dirty="0" err="1" smtClean="0"/>
              <a:t>epi</a:t>
            </a:r>
            <a:r>
              <a:rPr lang="tr-TR" b="1" dirty="0" smtClean="0"/>
              <a:t>, V </a:t>
            </a:r>
            <a:r>
              <a:rPr lang="tr-TR" b="1" dirty="0" err="1" smtClean="0"/>
              <a:t>sc</a:t>
            </a:r>
            <a:r>
              <a:rPr lang="tr-TR" b="1" dirty="0" smtClean="0"/>
              <a:t> ve V total </a:t>
            </a:r>
            <a:r>
              <a:rPr lang="tr-TR" dirty="0" err="1"/>
              <a:t>s</a:t>
            </a:r>
            <a:r>
              <a:rPr lang="tr-TR" dirty="0" err="1" smtClean="0"/>
              <a:t>tereolojik</a:t>
            </a:r>
            <a:r>
              <a:rPr lang="tr-TR" dirty="0" smtClean="0"/>
              <a:t> </a:t>
            </a:r>
            <a:r>
              <a:rPr lang="tr-TR" dirty="0"/>
              <a:t>ölçümleri </a:t>
            </a:r>
            <a:r>
              <a:rPr lang="tr-TR" b="1" dirty="0" smtClean="0"/>
              <a:t>. </a:t>
            </a:r>
            <a:r>
              <a:rPr lang="tr-TR" dirty="0"/>
              <a:t>B</a:t>
            </a:r>
            <a:r>
              <a:rPr lang="tr-TR" dirty="0" smtClean="0"/>
              <a:t>u değerler </a:t>
            </a:r>
            <a:r>
              <a:rPr lang="tr-TR" dirty="0"/>
              <a:t>yatay düzlemde </a:t>
            </a:r>
            <a:r>
              <a:rPr lang="tr-TR" dirty="0" smtClean="0"/>
              <a:t>dokulara ait sembollerle </a:t>
            </a:r>
            <a:r>
              <a:rPr lang="tr-TR" dirty="0"/>
              <a:t>gösterilmiştir. </a:t>
            </a:r>
            <a:r>
              <a:rPr lang="tr-TR" dirty="0" smtClean="0"/>
              <a:t>Burada tek tek alınan biyopsilerin hacimleri  verilmiştir.</a:t>
            </a:r>
            <a:endParaRPr lang="tr-TR" dirty="0"/>
          </a:p>
        </p:txBody>
      </p:sp>
    </p:spTree>
    <p:extLst>
      <p:ext uri="{BB962C8B-B14F-4D97-AF65-F5344CB8AC3E}">
        <p14:creationId xmlns:p14="http://schemas.microsoft.com/office/powerpoint/2010/main" val="4045691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62708"/>
            <a:ext cx="10515600" cy="6015513"/>
          </a:xfrm>
        </p:spPr>
        <p:txBody>
          <a:bodyPr>
            <a:normAutofit/>
          </a:bodyPr>
          <a:lstStyle/>
          <a:p>
            <a:pPr algn="just"/>
            <a:r>
              <a:rPr lang="tr-TR" dirty="0" smtClean="0"/>
              <a:t>Çizgi gibi bir </a:t>
            </a:r>
            <a:r>
              <a:rPr lang="tr-TR" dirty="0"/>
              <a:t>boyutlu sondalarla </a:t>
            </a:r>
            <a:r>
              <a:rPr lang="tr-TR" dirty="0" err="1" smtClean="0"/>
              <a:t>çalırken</a:t>
            </a:r>
            <a:r>
              <a:rPr lang="tr-TR" dirty="0" smtClean="0"/>
              <a:t>,  </a:t>
            </a:r>
            <a:r>
              <a:rPr lang="tr-TR" dirty="0" smtClean="0"/>
              <a:t>bunun </a:t>
            </a:r>
            <a:r>
              <a:rPr lang="tr-TR" dirty="0"/>
              <a:t>aksine nokta </a:t>
            </a:r>
            <a:r>
              <a:rPr lang="tr-TR" dirty="0" err="1"/>
              <a:t>probları</a:t>
            </a:r>
            <a:r>
              <a:rPr lang="tr-TR" dirty="0"/>
              <a:t> ile örnekleme </a:t>
            </a:r>
            <a:r>
              <a:rPr lang="tr-TR" dirty="0" err="1" smtClean="0"/>
              <a:t>yapıldığında</a:t>
            </a:r>
            <a:r>
              <a:rPr lang="tr-TR" dirty="0" err="1" smtClean="0"/>
              <a:t>,prob</a:t>
            </a:r>
            <a:r>
              <a:rPr lang="tr-TR" dirty="0" smtClean="0"/>
              <a:t>-numune </a:t>
            </a:r>
            <a:r>
              <a:rPr lang="tr-TR" dirty="0"/>
              <a:t>etkileşimi bunun kadar basit değildir. </a:t>
            </a:r>
            <a:r>
              <a:rPr lang="tr-TR" dirty="0" smtClean="0"/>
              <a:t>Bu </a:t>
            </a:r>
            <a:r>
              <a:rPr lang="tr-TR" dirty="0"/>
              <a:t>durumda deri biyopsilerinde, dikey düzgün rasgele deri kesitleri almak en iyi kullanılan  yöntemdir.  </a:t>
            </a:r>
            <a:endParaRPr lang="tr-TR" dirty="0" smtClean="0"/>
          </a:p>
          <a:p>
            <a:pPr algn="just"/>
            <a:r>
              <a:rPr lang="tr-TR" dirty="0" smtClean="0"/>
              <a:t>Dikey </a:t>
            </a:r>
            <a:r>
              <a:rPr lang="tr-TR" dirty="0"/>
              <a:t>eksenin epidermisin yüzeyine dik bir yönde olmasına dikkat edilmelidir. </a:t>
            </a:r>
            <a:endParaRPr lang="tr-TR" dirty="0" smtClean="0"/>
          </a:p>
          <a:p>
            <a:pPr algn="just"/>
            <a:r>
              <a:rPr lang="tr-TR" dirty="0" smtClean="0"/>
              <a:t>D</a:t>
            </a:r>
            <a:r>
              <a:rPr lang="tr-TR" dirty="0" smtClean="0"/>
              <a:t>elgeç</a:t>
            </a:r>
            <a:r>
              <a:rPr lang="tr-TR" dirty="0" smtClean="0"/>
              <a:t> biyopsisinin kesit </a:t>
            </a:r>
            <a:r>
              <a:rPr lang="tr-TR" dirty="0"/>
              <a:t>alma </a:t>
            </a:r>
            <a:r>
              <a:rPr lang="tr-TR" dirty="0" smtClean="0"/>
              <a:t>öncesinde numunenin </a:t>
            </a:r>
            <a:r>
              <a:rPr lang="tr-TR" dirty="0"/>
              <a:t>ve her bölümün  </a:t>
            </a:r>
            <a:r>
              <a:rPr lang="tr-TR" dirty="0"/>
              <a:t>dikey ekseni çevresinde rastgele döndürülmesi gerekir. </a:t>
            </a:r>
          </a:p>
          <a:p>
            <a:pPr algn="just"/>
            <a:r>
              <a:rPr lang="tr-TR" dirty="0"/>
              <a:t>Kesitlerin dikey düzgün rastgele alınmasıyla araştırmacı şekilden bağımsız olarak herhangi bir sınır veya yapının yüzey </a:t>
            </a:r>
            <a:r>
              <a:rPr lang="tr-TR" dirty="0" smtClean="0"/>
              <a:t>alanını </a:t>
            </a:r>
            <a:r>
              <a:rPr lang="tr-TR" dirty="0"/>
              <a:t>ya bilgisayar tarafından üretilen sinüs ağırlıklı kesitler üzerinde düz çizgilerle veya </a:t>
            </a:r>
            <a:r>
              <a:rPr lang="tr-TR" dirty="0" err="1"/>
              <a:t>sikloid</a:t>
            </a:r>
            <a:r>
              <a:rPr lang="tr-TR" dirty="0"/>
              <a:t> (sinüs ağırlıklı eğriler) kullanarak </a:t>
            </a:r>
            <a:r>
              <a:rPr lang="tr-TR" dirty="0" smtClean="0"/>
              <a:t>3 denklem kullanarak  </a:t>
            </a:r>
            <a:r>
              <a:rPr lang="tr-TR" dirty="0"/>
              <a:t>hesaplayabilir.</a:t>
            </a:r>
          </a:p>
        </p:txBody>
      </p:sp>
    </p:spTree>
    <p:extLst>
      <p:ext uri="{BB962C8B-B14F-4D97-AF65-F5344CB8AC3E}">
        <p14:creationId xmlns:p14="http://schemas.microsoft.com/office/powerpoint/2010/main" val="1374710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İçerik Yer Tutucusu 2"/>
              <p:cNvSpPr>
                <a:spLocks noGrp="1"/>
              </p:cNvSpPr>
              <p:nvPr>
                <p:ph idx="1"/>
              </p:nvPr>
            </p:nvSpPr>
            <p:spPr>
              <a:xfrm>
                <a:off x="253218" y="239150"/>
                <a:ext cx="11437034" cy="5570806"/>
              </a:xfrm>
            </p:spPr>
            <p:txBody>
              <a:bodyPr>
                <a:normAutofit fontScale="92500"/>
              </a:bodyPr>
              <a:lstStyle/>
              <a:p>
                <a:pPr marL="0" indent="0" algn="just">
                  <a:buNone/>
                </a:pPr>
                <a:r>
                  <a:rPr lang="tr-TR" dirty="0" smtClean="0"/>
                  <a:t>Sinüs (</a:t>
                </a:r>
                <a:r>
                  <a:rPr lang="el-GR" dirty="0" smtClean="0"/>
                  <a:t>φ</a:t>
                </a:r>
                <a:r>
                  <a:rPr lang="tr-TR" dirty="0" smtClean="0"/>
                  <a:t>)</a:t>
                </a:r>
                <a:r>
                  <a:rPr lang="tr-TR" dirty="0" smtClean="0"/>
                  <a:t> yoğunluğa sahip </a:t>
                </a:r>
                <a:r>
                  <a:rPr lang="tr-TR" dirty="0"/>
                  <a:t>düz çizgiler, sinüs olasılık </a:t>
                </a:r>
                <a:r>
                  <a:rPr lang="tr-TR" dirty="0" smtClean="0"/>
                  <a:t> </a:t>
                </a:r>
                <a:r>
                  <a:rPr lang="tr-TR" dirty="0"/>
                  <a:t>fonksiyonuna sahip dikey </a:t>
                </a:r>
                <a:r>
                  <a:rPr lang="tr-TR" dirty="0" err="1" smtClean="0"/>
                  <a:t>eksen’e</a:t>
                </a:r>
                <a:r>
                  <a:rPr lang="tr-TR" dirty="0" smtClean="0"/>
                  <a:t> bir </a:t>
                </a:r>
                <a:r>
                  <a:rPr lang="tr-TR" dirty="0"/>
                  <a:t>açıyla  (</a:t>
                </a:r>
                <a:r>
                  <a:rPr lang="el-GR" dirty="0"/>
                  <a:t>φ</a:t>
                </a:r>
                <a:r>
                  <a:rPr lang="tr-TR" dirty="0"/>
                  <a:t>) </a:t>
                </a:r>
                <a:r>
                  <a:rPr lang="tr-TR" dirty="0" smtClean="0"/>
                  <a:t>sadece bilgisayar </a:t>
                </a:r>
                <a:r>
                  <a:rPr lang="tr-TR" dirty="0"/>
                  <a:t>tarafından </a:t>
                </a:r>
                <a:r>
                  <a:rPr lang="tr-TR" dirty="0" smtClean="0"/>
                  <a:t>oluşturulmuş </a:t>
                </a:r>
                <a:r>
                  <a:rPr lang="tr-TR" dirty="0" smtClean="0"/>
                  <a:t>düz </a:t>
                </a:r>
                <a:r>
                  <a:rPr lang="tr-TR" dirty="0"/>
                  <a:t>çizgilerdir. Pratikte dikey eksene         'ye yakın bir açıyla  bilgisayarın daha fazla çizgi ürettiği anlamına gelmektedir. Düz hatlı sondaların, 3 boyutlu uzayda gerçek bir </a:t>
                </a:r>
                <a:r>
                  <a:rPr lang="tr-TR" dirty="0" err="1"/>
                  <a:t>izotropik</a:t>
                </a:r>
                <a:r>
                  <a:rPr lang="tr-TR" dirty="0"/>
                  <a:t> oryantasyona sahip olması için  sinüs ağırlıklı olması gerekir. </a:t>
                </a:r>
                <a:endParaRPr lang="tr-TR" dirty="0" smtClean="0"/>
              </a:p>
              <a:p>
                <a:pPr marL="0" indent="0" algn="just">
                  <a:buNone/>
                </a:pPr>
                <a:r>
                  <a:rPr lang="tr-TR" dirty="0" smtClean="0"/>
                  <a:t>Yani </a:t>
                </a:r>
                <a:r>
                  <a:rPr lang="tr-TR" dirty="0"/>
                  <a:t>3 boyutlu alanda bulunan hat </a:t>
                </a:r>
                <a:r>
                  <a:rPr lang="tr-TR" dirty="0" err="1"/>
                  <a:t>problarındaki</a:t>
                </a:r>
                <a:r>
                  <a:rPr lang="tr-TR" dirty="0"/>
                  <a:t> tüm yönelimler eşit olasılıkla meydana gelir.</a:t>
                </a:r>
              </a:p>
              <a:p>
                <a:pPr marL="0" indent="0" algn="just">
                  <a:buNone/>
                </a:pPr>
                <a:r>
                  <a:rPr lang="tr-TR" b="1" dirty="0"/>
                  <a:t>Epidermisin Kalınlığının Ölçülmesi</a:t>
                </a:r>
              </a:p>
              <a:p>
                <a:pPr marL="0" indent="0" algn="just">
                  <a:buNone/>
                </a:pPr>
                <a:r>
                  <a:rPr lang="tr-TR" dirty="0"/>
                  <a:t>Silindir şeklindeki delgeç biyopsisinin 2 </a:t>
                </a:r>
                <a:r>
                  <a:rPr lang="tr-TR" dirty="0" err="1"/>
                  <a:t>mm'lik</a:t>
                </a:r>
                <a:r>
                  <a:rPr lang="tr-TR" dirty="0"/>
                  <a:t> bir yarıçapa sahip olduğu </a:t>
                </a:r>
                <a:r>
                  <a:rPr lang="tr-TR" dirty="0" smtClean="0"/>
                  <a:t>varsayılırsa;</a:t>
                </a:r>
                <a:endParaRPr lang="tr-TR" dirty="0"/>
              </a:p>
              <a:p>
                <a:pPr marL="0" indent="0" algn="just">
                  <a:buNone/>
                </a:pPr>
                <a:r>
                  <a:rPr lang="tr-TR" b="1" dirty="0"/>
                  <a:t> V </a:t>
                </a:r>
                <a:r>
                  <a:rPr lang="tr-TR" b="1" dirty="0" err="1"/>
                  <a:t>epi</a:t>
                </a:r>
                <a:r>
                  <a:rPr lang="tr-TR" b="1" dirty="0"/>
                  <a:t> ; </a:t>
                </a:r>
                <a:r>
                  <a:rPr lang="tr-TR" dirty="0"/>
                  <a:t>Epidermisin kalınlığı (MT -</a:t>
                </a:r>
                <a:r>
                  <a:rPr lang="tr-TR" dirty="0" err="1"/>
                  <a:t>mean</a:t>
                </a:r>
                <a:r>
                  <a:rPr lang="tr-TR" dirty="0"/>
                  <a:t> </a:t>
                </a:r>
                <a:r>
                  <a:rPr lang="tr-TR" dirty="0" err="1"/>
                  <a:t>thickness</a:t>
                </a:r>
                <a:r>
                  <a:rPr lang="tr-TR" dirty="0"/>
                  <a:t>), </a:t>
                </a:r>
              </a:p>
              <a:p>
                <a:pPr marL="0" indent="0" algn="just">
                  <a:buNone/>
                </a:pPr>
                <a:r>
                  <a:rPr lang="tr-TR" dirty="0"/>
                  <a:t>bir silindirin hacmini tanımlayan denklemden</a:t>
                </a:r>
              </a:p>
              <a:p>
                <a:pPr marL="0" indent="0" algn="just">
                  <a:buNone/>
                </a:pPr>
                <a:r>
                  <a:rPr lang="tr-TR" b="1" dirty="0"/>
                  <a:t>V </a:t>
                </a:r>
                <a:r>
                  <a:rPr lang="tr-TR" sz="1800" b="1" dirty="0"/>
                  <a:t>silindir</a:t>
                </a:r>
                <a:r>
                  <a:rPr lang="tr-TR" b="1" dirty="0"/>
                  <a:t> = V </a:t>
                </a:r>
                <a:r>
                  <a:rPr lang="tr-TR" sz="2000" b="1" dirty="0" err="1"/>
                  <a:t>epi</a:t>
                </a:r>
                <a:r>
                  <a:rPr lang="tr-TR" sz="2000" b="1" dirty="0"/>
                  <a:t> </a:t>
                </a:r>
                <a14:m>
                  <m:oMath xmlns:m="http://schemas.openxmlformats.org/officeDocument/2006/math">
                    <m:r>
                      <a:rPr lang="tr-TR" i="1" smtClean="0">
                        <a:latin typeface="Cambria Math" panose="02040503050406030204" pitchFamily="18" charset="0"/>
                      </a:rPr>
                      <m:t>=</m:t>
                    </m:r>
                    <m:r>
                      <a:rPr lang="el-GR" b="1" i="1" smtClean="0">
                        <a:latin typeface="Cambria Math" panose="02040503050406030204" pitchFamily="18" charset="0"/>
                      </a:rPr>
                      <m:t>𝝅</m:t>
                    </m:r>
                    <m:sSup>
                      <m:sSupPr>
                        <m:ctrlPr>
                          <a:rPr lang="tr-TR" b="1" i="1" smtClean="0">
                            <a:latin typeface="Cambria Math" panose="02040503050406030204" pitchFamily="18" charset="0"/>
                          </a:rPr>
                        </m:ctrlPr>
                      </m:sSupPr>
                      <m:e>
                        <m:r>
                          <a:rPr lang="tr-TR" b="1" i="1" smtClean="0">
                            <a:latin typeface="Cambria Math" panose="02040503050406030204" pitchFamily="18" charset="0"/>
                          </a:rPr>
                          <m:t>𝒓</m:t>
                        </m:r>
                      </m:e>
                      <m:sup>
                        <m:r>
                          <a:rPr lang="tr-TR" b="1" i="1" smtClean="0">
                            <a:latin typeface="Cambria Math" panose="02040503050406030204" pitchFamily="18" charset="0"/>
                          </a:rPr>
                          <m:t>𝟐</m:t>
                        </m:r>
                      </m:sup>
                    </m:sSup>
                  </m:oMath>
                </a14:m>
                <a:r>
                  <a:rPr lang="tr-TR" b="1" dirty="0"/>
                  <a:t> x h </a:t>
                </a:r>
                <a:r>
                  <a:rPr lang="tr-TR" dirty="0"/>
                  <a:t>.  </a:t>
                </a:r>
                <a:r>
                  <a:rPr lang="tr-TR" b="1" dirty="0"/>
                  <a:t>h</a:t>
                </a:r>
                <a:r>
                  <a:rPr lang="tr-TR" dirty="0"/>
                  <a:t> burada </a:t>
                </a:r>
                <a:r>
                  <a:rPr lang="tr-TR" b="1" dirty="0"/>
                  <a:t>MT</a:t>
                </a:r>
                <a:r>
                  <a:rPr lang="tr-TR" sz="1700" b="1" dirty="0"/>
                  <a:t> </a:t>
                </a:r>
                <a:r>
                  <a:rPr lang="tr-TR" sz="1700" b="1" dirty="0" err="1"/>
                  <a:t>epi</a:t>
                </a:r>
                <a:r>
                  <a:rPr lang="tr-TR" dirty="0"/>
                  <a:t> temsil eder. Sonuç olarak aşağıdaki formül ortaya çıkar. </a:t>
                </a:r>
              </a:p>
              <a:p>
                <a:pPr marL="0" indent="0" algn="just">
                  <a:buNone/>
                </a:pPr>
                <a:endParaRPr lang="tr-TR" dirty="0"/>
              </a:p>
              <a:p>
                <a:pPr marL="0" indent="0" algn="just">
                  <a:buNone/>
                </a:pPr>
                <a:endParaRPr lang="tr-TR" dirty="0"/>
              </a:p>
              <a:p>
                <a:pPr marL="0" indent="0" algn="just">
                  <a:buNone/>
                </a:pPr>
                <a:endParaRPr lang="tr-TR" dirty="0"/>
              </a:p>
              <a:p>
                <a:pPr marL="0" indent="0" algn="just">
                  <a:buNone/>
                </a:pPr>
                <a:endParaRPr lang="tr-TR" dirty="0"/>
              </a:p>
            </p:txBody>
          </p:sp>
        </mc:Choice>
        <mc:Fallback>
          <p:sp>
            <p:nvSpPr>
              <p:cNvPr id="3" name="İçerik Yer Tutucusu 2"/>
              <p:cNvSpPr>
                <a:spLocks noGrp="1" noRot="1" noChangeAspect="1" noMove="1" noResize="1" noEditPoints="1" noAdjustHandles="1" noChangeArrowheads="1" noChangeShapeType="1" noTextEdit="1"/>
              </p:cNvSpPr>
              <p:nvPr>
                <p:ph idx="1"/>
              </p:nvPr>
            </p:nvSpPr>
            <p:spPr>
              <a:xfrm>
                <a:off x="253218" y="239150"/>
                <a:ext cx="11437034" cy="5570806"/>
              </a:xfrm>
              <a:blipFill rotWithShape="0">
                <a:blip r:embed="rId2"/>
                <a:stretch>
                  <a:fillRect l="-959" t="-1641" r="-959" b="-1641"/>
                </a:stretch>
              </a:blipFill>
            </p:spPr>
            <p:txBody>
              <a:bodyPr/>
              <a:lstStyle/>
              <a:p>
                <a:r>
                  <a:rPr lang="tr-TR">
                    <a:noFill/>
                  </a:rPr>
                  <a:t> </a:t>
                </a:r>
              </a:p>
            </p:txBody>
          </p:sp>
        </mc:Fallback>
      </mc:AlternateContent>
      <p:pic>
        <p:nvPicPr>
          <p:cNvPr id="4" name="Resim 3"/>
          <p:cNvPicPr>
            <a:picLocks noChangeAspect="1"/>
          </p:cNvPicPr>
          <p:nvPr/>
        </p:nvPicPr>
        <p:blipFill>
          <a:blip r:embed="rId3"/>
          <a:stretch>
            <a:fillRect/>
          </a:stretch>
        </p:blipFill>
        <p:spPr>
          <a:xfrm>
            <a:off x="3691790" y="915449"/>
            <a:ext cx="604910" cy="367441"/>
          </a:xfrm>
          <a:prstGeom prst="rect">
            <a:avLst/>
          </a:prstGeom>
        </p:spPr>
      </p:pic>
      <p:pic>
        <p:nvPicPr>
          <p:cNvPr id="5" name="Resim 4"/>
          <p:cNvPicPr>
            <a:picLocks noChangeAspect="1"/>
          </p:cNvPicPr>
          <p:nvPr/>
        </p:nvPicPr>
        <p:blipFill>
          <a:blip r:embed="rId4"/>
          <a:stretch>
            <a:fillRect/>
          </a:stretch>
        </p:blipFill>
        <p:spPr>
          <a:xfrm>
            <a:off x="3261815" y="5390866"/>
            <a:ext cx="2838734" cy="1345879"/>
          </a:xfrm>
          <a:prstGeom prst="rect">
            <a:avLst/>
          </a:prstGeom>
        </p:spPr>
      </p:pic>
    </p:spTree>
    <p:extLst>
      <p:ext uri="{BB962C8B-B14F-4D97-AF65-F5344CB8AC3E}">
        <p14:creationId xmlns:p14="http://schemas.microsoft.com/office/powerpoint/2010/main" val="4069616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0528" y="126362"/>
            <a:ext cx="10515600" cy="4351338"/>
          </a:xfrm>
        </p:spPr>
        <p:txBody>
          <a:bodyPr/>
          <a:lstStyle/>
          <a:p>
            <a:pPr marL="0" indent="0" algn="ctr">
              <a:buNone/>
            </a:pPr>
            <a:r>
              <a:rPr lang="tr-TR" b="1" dirty="0" smtClean="0"/>
              <a:t>BULGULAR</a:t>
            </a:r>
          </a:p>
          <a:p>
            <a:pPr marL="0" indent="0">
              <a:buNone/>
            </a:pPr>
            <a:endParaRPr lang="tr-TR" dirty="0"/>
          </a:p>
        </p:txBody>
      </p:sp>
      <p:pic>
        <p:nvPicPr>
          <p:cNvPr id="4" name="Resim 3"/>
          <p:cNvPicPr>
            <a:picLocks noChangeAspect="1"/>
          </p:cNvPicPr>
          <p:nvPr/>
        </p:nvPicPr>
        <p:blipFill>
          <a:blip r:embed="rId2"/>
          <a:stretch>
            <a:fillRect/>
          </a:stretch>
        </p:blipFill>
        <p:spPr>
          <a:xfrm>
            <a:off x="1257832" y="841722"/>
            <a:ext cx="9223648" cy="5135998"/>
          </a:xfrm>
          <a:prstGeom prst="rect">
            <a:avLst/>
          </a:prstGeom>
        </p:spPr>
      </p:pic>
    </p:spTree>
    <p:extLst>
      <p:ext uri="{BB962C8B-B14F-4D97-AF65-F5344CB8AC3E}">
        <p14:creationId xmlns:p14="http://schemas.microsoft.com/office/powerpoint/2010/main" val="3897025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980050" y="466829"/>
            <a:ext cx="9801681" cy="5688311"/>
          </a:xfrm>
          <a:prstGeom prst="rect">
            <a:avLst/>
          </a:prstGeom>
        </p:spPr>
      </p:pic>
    </p:spTree>
    <p:extLst>
      <p:ext uri="{BB962C8B-B14F-4D97-AF65-F5344CB8AC3E}">
        <p14:creationId xmlns:p14="http://schemas.microsoft.com/office/powerpoint/2010/main" val="3478646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696036" y="203431"/>
            <a:ext cx="10577015" cy="3508759"/>
          </a:xfrm>
          <a:prstGeom prst="rect">
            <a:avLst/>
          </a:prstGeom>
        </p:spPr>
      </p:pic>
    </p:spTree>
    <p:extLst>
      <p:ext uri="{BB962C8B-B14F-4D97-AF65-F5344CB8AC3E}">
        <p14:creationId xmlns:p14="http://schemas.microsoft.com/office/powerpoint/2010/main" val="1438969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019331"/>
            <a:ext cx="10515600" cy="5456420"/>
          </a:xfrm>
        </p:spPr>
        <p:txBody>
          <a:bodyPr>
            <a:normAutofit lnSpcReduction="10000"/>
          </a:bodyPr>
          <a:lstStyle/>
          <a:p>
            <a:pPr marL="0" indent="0" algn="ctr">
              <a:buNone/>
            </a:pPr>
            <a:r>
              <a:rPr lang="tr-TR" sz="6000" dirty="0"/>
              <a:t>Ve SON </a:t>
            </a:r>
            <a:r>
              <a:rPr lang="tr-TR" sz="6000" dirty="0">
                <a:sym typeface="Wingdings" panose="05000000000000000000" pitchFamily="2" charset="2"/>
              </a:rPr>
              <a:t></a:t>
            </a:r>
          </a:p>
          <a:p>
            <a:pPr marL="0" indent="0">
              <a:buNone/>
            </a:pPr>
            <a:endParaRPr lang="tr-TR" dirty="0">
              <a:sym typeface="Wingdings" panose="05000000000000000000" pitchFamily="2" charset="2"/>
            </a:endParaRPr>
          </a:p>
          <a:p>
            <a:pPr marL="0" indent="0">
              <a:buNone/>
            </a:pPr>
            <a:endParaRPr lang="tr-TR" sz="4400" i="1" dirty="0">
              <a:effectLst>
                <a:outerShdw blurRad="38100" dist="38100" dir="2700000" algn="tl">
                  <a:srgbClr val="000000">
                    <a:alpha val="43137"/>
                  </a:srgbClr>
                </a:outerShdw>
              </a:effectLst>
              <a:sym typeface="Wingdings" panose="05000000000000000000" pitchFamily="2" charset="2"/>
            </a:endParaRPr>
          </a:p>
          <a:p>
            <a:pPr marL="0" indent="0">
              <a:buNone/>
            </a:pPr>
            <a:endParaRPr lang="tr-TR" sz="4400" i="1" dirty="0">
              <a:effectLst>
                <a:outerShdw blurRad="38100" dist="38100" dir="2700000" algn="tl">
                  <a:srgbClr val="000000">
                    <a:alpha val="43137"/>
                  </a:srgbClr>
                </a:outerShdw>
              </a:effectLst>
              <a:sym typeface="Wingdings" panose="05000000000000000000" pitchFamily="2" charset="2"/>
            </a:endParaRPr>
          </a:p>
          <a:p>
            <a:pPr marL="0" indent="0">
              <a:buNone/>
            </a:pPr>
            <a:endParaRPr lang="tr-TR" sz="4400" i="1" dirty="0">
              <a:effectLst>
                <a:outerShdw blurRad="38100" dist="38100" dir="2700000" algn="tl">
                  <a:srgbClr val="000000">
                    <a:alpha val="43137"/>
                  </a:srgbClr>
                </a:outerShdw>
              </a:effectLst>
              <a:sym typeface="Wingdings" panose="05000000000000000000" pitchFamily="2" charset="2"/>
            </a:endParaRPr>
          </a:p>
          <a:p>
            <a:pPr marL="0" indent="0" algn="ctr">
              <a:buNone/>
            </a:pPr>
            <a:r>
              <a:rPr lang="tr-TR" sz="4400" i="1" dirty="0">
                <a:effectLst>
                  <a:outerShdw blurRad="38100" dist="38100" dir="2700000" algn="tl">
                    <a:srgbClr val="000000">
                      <a:alpha val="43137"/>
                    </a:srgbClr>
                  </a:outerShdw>
                </a:effectLst>
                <a:sym typeface="Wingdings" panose="05000000000000000000" pitchFamily="2" charset="2"/>
              </a:rPr>
              <a:t>                   </a:t>
            </a:r>
          </a:p>
          <a:p>
            <a:pPr marL="0" indent="0" algn="ctr">
              <a:buNone/>
            </a:pPr>
            <a:endParaRPr lang="tr-TR" sz="4400" i="1" dirty="0">
              <a:effectLst>
                <a:outerShdw blurRad="38100" dist="38100" dir="2700000" algn="tl">
                  <a:srgbClr val="000000">
                    <a:alpha val="43137"/>
                  </a:srgbClr>
                </a:outerShdw>
              </a:effectLst>
              <a:sym typeface="Wingdings" panose="05000000000000000000" pitchFamily="2" charset="2"/>
            </a:endParaRPr>
          </a:p>
          <a:p>
            <a:pPr marL="0" indent="0" algn="ctr">
              <a:buNone/>
            </a:pPr>
            <a:r>
              <a:rPr lang="tr-TR" sz="4400" i="1" dirty="0">
                <a:effectLst>
                  <a:outerShdw blurRad="38100" dist="38100" dir="2700000" algn="tl">
                    <a:srgbClr val="000000">
                      <a:alpha val="43137"/>
                    </a:srgbClr>
                  </a:outerShdw>
                </a:effectLst>
                <a:sym typeface="Wingdings" panose="05000000000000000000" pitchFamily="2" charset="2"/>
              </a:rPr>
              <a:t>  KATILIMINIZ İÇİN TEŞEKKÜRLER</a:t>
            </a:r>
            <a:endParaRPr lang="tr-TR" sz="4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31869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0616" y="393847"/>
            <a:ext cx="11760591" cy="6464153"/>
          </a:xfrm>
        </p:spPr>
        <p:txBody>
          <a:bodyPr>
            <a:normAutofit fontScale="85000" lnSpcReduction="20000"/>
          </a:bodyPr>
          <a:lstStyle/>
          <a:p>
            <a:pPr marL="0" indent="0">
              <a:buNone/>
            </a:pPr>
            <a:r>
              <a:rPr lang="tr-TR" b="1" dirty="0"/>
              <a:t>KAYNAKLAR</a:t>
            </a:r>
          </a:p>
          <a:p>
            <a:pPr marL="0" indent="0" algn="just">
              <a:buNone/>
            </a:pPr>
            <a:r>
              <a:rPr lang="tr-TR" sz="2100" dirty="0" err="1"/>
              <a:t>Anderson</a:t>
            </a:r>
            <a:r>
              <a:rPr lang="tr-TR" sz="2100" dirty="0"/>
              <a:t> RL, </a:t>
            </a:r>
            <a:r>
              <a:rPr lang="tr-TR" sz="2100" dirty="0" err="1"/>
              <a:t>Cassidy</a:t>
            </a:r>
            <a:r>
              <a:rPr lang="tr-TR" sz="2100" dirty="0"/>
              <a:t> JM: </a:t>
            </a:r>
            <a:r>
              <a:rPr lang="tr-TR" sz="2100" dirty="0" err="1"/>
              <a:t>Variation</a:t>
            </a:r>
            <a:r>
              <a:rPr lang="tr-TR" sz="2100" dirty="0"/>
              <a:t> in </a:t>
            </a:r>
            <a:r>
              <a:rPr lang="tr-TR" sz="2100" dirty="0" err="1"/>
              <a:t>physical</a:t>
            </a:r>
            <a:r>
              <a:rPr lang="tr-TR" sz="2100" dirty="0"/>
              <a:t> </a:t>
            </a:r>
            <a:r>
              <a:rPr lang="tr-TR" sz="2100" dirty="0" err="1"/>
              <a:t>dimensions</a:t>
            </a:r>
            <a:r>
              <a:rPr lang="tr-TR" sz="2100" dirty="0"/>
              <a:t> </a:t>
            </a:r>
            <a:r>
              <a:rPr lang="tr-TR" sz="2100" dirty="0" err="1"/>
              <a:t>and</a:t>
            </a:r>
            <a:r>
              <a:rPr lang="tr-TR" sz="2100" dirty="0"/>
              <a:t> </a:t>
            </a:r>
            <a:r>
              <a:rPr lang="tr-TR" sz="2100" dirty="0" err="1"/>
              <a:t>chemical</a:t>
            </a:r>
            <a:r>
              <a:rPr lang="tr-TR" sz="2100" dirty="0"/>
              <a:t> </a:t>
            </a:r>
            <a:r>
              <a:rPr lang="tr-TR" sz="2100" dirty="0" err="1"/>
              <a:t>composition</a:t>
            </a:r>
            <a:r>
              <a:rPr lang="tr-TR" sz="2100" dirty="0"/>
              <a:t> of </a:t>
            </a:r>
            <a:r>
              <a:rPr lang="tr-TR" sz="2100" dirty="0" err="1"/>
              <a:t>human</a:t>
            </a:r>
            <a:r>
              <a:rPr lang="tr-TR" sz="2100" dirty="0"/>
              <a:t> </a:t>
            </a:r>
            <a:r>
              <a:rPr lang="tr-TR" sz="2100" dirty="0" err="1"/>
              <a:t>stratum</a:t>
            </a:r>
            <a:r>
              <a:rPr lang="tr-TR" sz="2100" dirty="0"/>
              <a:t> </a:t>
            </a:r>
            <a:r>
              <a:rPr lang="tr-TR" sz="2100" dirty="0" err="1"/>
              <a:t>corneum</a:t>
            </a:r>
            <a:r>
              <a:rPr lang="tr-TR" sz="2100" dirty="0"/>
              <a:t>. J </a:t>
            </a:r>
            <a:r>
              <a:rPr lang="tr-TR" sz="2100" dirty="0" err="1"/>
              <a:t>Invest</a:t>
            </a:r>
            <a:r>
              <a:rPr lang="tr-TR" sz="2100" dirty="0"/>
              <a:t> </a:t>
            </a:r>
            <a:r>
              <a:rPr lang="tr-TR" sz="2100" dirty="0" err="1"/>
              <a:t>Dermatol</a:t>
            </a:r>
            <a:r>
              <a:rPr lang="tr-TR" sz="2100" dirty="0"/>
              <a:t> 1973; 61: 30–32.</a:t>
            </a:r>
          </a:p>
          <a:p>
            <a:pPr marL="0" indent="0" algn="just">
              <a:buNone/>
            </a:pPr>
            <a:r>
              <a:rPr lang="tr-TR" sz="2100" dirty="0" err="1"/>
              <a:t>Baddeley</a:t>
            </a:r>
            <a:r>
              <a:rPr lang="tr-TR" sz="2100" dirty="0"/>
              <a:t> AJ, </a:t>
            </a:r>
            <a:r>
              <a:rPr lang="tr-TR" sz="2100" dirty="0" err="1"/>
              <a:t>Gundersen</a:t>
            </a:r>
            <a:r>
              <a:rPr lang="tr-TR" sz="2100" dirty="0"/>
              <a:t> HJ, </a:t>
            </a:r>
            <a:r>
              <a:rPr lang="tr-TR" sz="2100" dirty="0" err="1"/>
              <a:t>Cruz-OriveLM</a:t>
            </a:r>
            <a:r>
              <a:rPr lang="tr-TR" sz="2100" dirty="0"/>
              <a:t>: </a:t>
            </a:r>
            <a:r>
              <a:rPr lang="tr-TR" sz="2100" dirty="0" err="1"/>
              <a:t>Estimation</a:t>
            </a:r>
            <a:r>
              <a:rPr lang="tr-TR" sz="2100" dirty="0"/>
              <a:t> of </a:t>
            </a:r>
            <a:r>
              <a:rPr lang="tr-TR" sz="2100" dirty="0" err="1"/>
              <a:t>surface</a:t>
            </a:r>
            <a:r>
              <a:rPr lang="tr-TR" sz="2100" dirty="0"/>
              <a:t> </a:t>
            </a:r>
            <a:r>
              <a:rPr lang="tr-TR" sz="2100" dirty="0" err="1"/>
              <a:t>area</a:t>
            </a:r>
            <a:r>
              <a:rPr lang="tr-TR" sz="2100" dirty="0"/>
              <a:t> </a:t>
            </a:r>
            <a:r>
              <a:rPr lang="tr-TR" sz="2100" dirty="0" err="1"/>
              <a:t>from</a:t>
            </a:r>
            <a:r>
              <a:rPr lang="tr-TR" sz="2100" dirty="0"/>
              <a:t> </a:t>
            </a:r>
            <a:r>
              <a:rPr lang="tr-TR" sz="2100" dirty="0" err="1"/>
              <a:t>vertical</a:t>
            </a:r>
            <a:r>
              <a:rPr lang="tr-TR" sz="2100" dirty="0"/>
              <a:t> </a:t>
            </a:r>
            <a:r>
              <a:rPr lang="tr-TR" sz="2100" dirty="0" err="1"/>
              <a:t>sections</a:t>
            </a:r>
            <a:r>
              <a:rPr lang="tr-TR" sz="2100" dirty="0"/>
              <a:t>. J </a:t>
            </a:r>
            <a:r>
              <a:rPr lang="tr-TR" sz="2100" dirty="0" err="1"/>
              <a:t>Microsc</a:t>
            </a:r>
            <a:r>
              <a:rPr lang="tr-TR" sz="2100" dirty="0"/>
              <a:t> 1986; 142: 259–276.</a:t>
            </a:r>
          </a:p>
          <a:p>
            <a:pPr marL="0" indent="0" algn="just">
              <a:buNone/>
            </a:pPr>
            <a:r>
              <a:rPr lang="tr-TR" sz="2100" dirty="0" err="1"/>
              <a:t>Freeman</a:t>
            </a:r>
            <a:r>
              <a:rPr lang="tr-TR" sz="2100" dirty="0"/>
              <a:t> RG, </a:t>
            </a:r>
            <a:r>
              <a:rPr lang="tr-TR" sz="2100" dirty="0" err="1"/>
              <a:t>Cockerell</a:t>
            </a:r>
            <a:r>
              <a:rPr lang="tr-TR" sz="2100" dirty="0"/>
              <a:t> EG, Armstrong J, </a:t>
            </a:r>
            <a:r>
              <a:rPr lang="tr-TR" sz="2100" dirty="0" err="1"/>
              <a:t>Knox</a:t>
            </a:r>
            <a:r>
              <a:rPr lang="tr-TR" sz="2100" dirty="0"/>
              <a:t> JM: </a:t>
            </a:r>
            <a:r>
              <a:rPr lang="tr-TR" sz="2100" dirty="0" err="1"/>
              <a:t>Sunlight</a:t>
            </a:r>
            <a:r>
              <a:rPr lang="tr-TR" sz="2100" dirty="0"/>
              <a:t> as a </a:t>
            </a:r>
            <a:r>
              <a:rPr lang="tr-TR" sz="2100" dirty="0" err="1"/>
              <a:t>factor</a:t>
            </a:r>
            <a:r>
              <a:rPr lang="tr-TR" sz="2100" dirty="0"/>
              <a:t> </a:t>
            </a:r>
            <a:r>
              <a:rPr lang="tr-TR" sz="2100" dirty="0" err="1"/>
              <a:t>influencing</a:t>
            </a:r>
            <a:r>
              <a:rPr lang="tr-TR" sz="2100" dirty="0"/>
              <a:t> </a:t>
            </a:r>
            <a:r>
              <a:rPr lang="tr-TR" sz="2100" dirty="0" err="1"/>
              <a:t>the</a:t>
            </a:r>
            <a:r>
              <a:rPr lang="tr-TR" sz="2100" dirty="0"/>
              <a:t>  </a:t>
            </a:r>
            <a:r>
              <a:rPr lang="tr-TR" sz="2100" dirty="0" err="1"/>
              <a:t>thickness</a:t>
            </a:r>
            <a:r>
              <a:rPr lang="tr-TR" sz="2100" dirty="0"/>
              <a:t> of </a:t>
            </a:r>
            <a:r>
              <a:rPr lang="tr-TR" sz="2100" dirty="0" err="1"/>
              <a:t>epidermis</a:t>
            </a:r>
            <a:r>
              <a:rPr lang="tr-TR" sz="2100" dirty="0"/>
              <a:t>. J </a:t>
            </a:r>
            <a:r>
              <a:rPr lang="tr-TR" sz="2100" dirty="0" err="1"/>
              <a:t>Invest</a:t>
            </a:r>
            <a:r>
              <a:rPr lang="tr-TR" sz="2100" dirty="0"/>
              <a:t> </a:t>
            </a:r>
            <a:r>
              <a:rPr lang="tr-TR" sz="2100" dirty="0" err="1"/>
              <a:t>Dermatol</a:t>
            </a:r>
            <a:r>
              <a:rPr lang="tr-TR" sz="2100" dirty="0"/>
              <a:t> 1962; 39: 295–298.</a:t>
            </a:r>
          </a:p>
          <a:p>
            <a:pPr marL="0" indent="0" algn="just">
              <a:buNone/>
            </a:pPr>
            <a:r>
              <a:rPr lang="it-IT" sz="2100" dirty="0"/>
              <a:t>Garcia-Finana M: Confidence intervals in</a:t>
            </a:r>
            <a:r>
              <a:rPr lang="tr-TR" sz="2100" dirty="0"/>
              <a:t> </a:t>
            </a:r>
            <a:r>
              <a:rPr lang="it-IT" sz="2100" dirty="0"/>
              <a:t>Cavalieri sampling. J Microsc 2006; 222: 146–</a:t>
            </a:r>
            <a:r>
              <a:rPr lang="tr-TR" sz="2100" dirty="0"/>
              <a:t> </a:t>
            </a:r>
            <a:r>
              <a:rPr lang="it-IT" sz="2100" dirty="0"/>
              <a:t>157.</a:t>
            </a:r>
            <a:endParaRPr lang="tr-TR" sz="2100" dirty="0"/>
          </a:p>
          <a:p>
            <a:pPr marL="0" indent="0" algn="just">
              <a:buNone/>
            </a:pPr>
            <a:r>
              <a:rPr lang="tr-TR" sz="2100" dirty="0" err="1"/>
              <a:t>Gundersen</a:t>
            </a:r>
            <a:r>
              <a:rPr lang="tr-TR" sz="2100" dirty="0"/>
              <a:t> HJ, </a:t>
            </a:r>
            <a:r>
              <a:rPr lang="tr-TR" sz="2100" dirty="0" err="1"/>
              <a:t>Bendtsen</a:t>
            </a:r>
            <a:r>
              <a:rPr lang="tr-TR" sz="2100" dirty="0"/>
              <a:t> TF, </a:t>
            </a:r>
            <a:r>
              <a:rPr lang="tr-TR" sz="2100" dirty="0" err="1"/>
              <a:t>Korbo</a:t>
            </a:r>
            <a:r>
              <a:rPr lang="tr-TR" sz="2100" dirty="0"/>
              <a:t> L, </a:t>
            </a:r>
            <a:r>
              <a:rPr lang="tr-TR" sz="2100" dirty="0" err="1"/>
              <a:t>Marcussen</a:t>
            </a:r>
            <a:r>
              <a:rPr lang="tr-TR" sz="2100" dirty="0"/>
              <a:t> N, </a:t>
            </a:r>
            <a:r>
              <a:rPr lang="tr-TR" sz="2100" dirty="0" err="1"/>
              <a:t>Moller</a:t>
            </a:r>
            <a:r>
              <a:rPr lang="tr-TR" sz="2100" dirty="0"/>
              <a:t> A, </a:t>
            </a:r>
            <a:r>
              <a:rPr lang="tr-TR" sz="2100" dirty="0" err="1"/>
              <a:t>Nielsen</a:t>
            </a:r>
            <a:r>
              <a:rPr lang="tr-TR" sz="2100" dirty="0"/>
              <a:t> K, </a:t>
            </a:r>
            <a:r>
              <a:rPr lang="tr-TR" sz="2100" dirty="0" err="1"/>
              <a:t>Nyengaard</a:t>
            </a:r>
            <a:r>
              <a:rPr lang="tr-TR" sz="2100" dirty="0"/>
              <a:t> JR, </a:t>
            </a:r>
            <a:r>
              <a:rPr lang="tr-TR" sz="2100" dirty="0" err="1"/>
              <a:t>Pakkenberg</a:t>
            </a:r>
            <a:r>
              <a:rPr lang="tr-TR" sz="2100" dirty="0"/>
              <a:t> B, </a:t>
            </a:r>
            <a:r>
              <a:rPr lang="tr-TR" sz="2100" dirty="0" err="1"/>
              <a:t>Sorensen</a:t>
            </a:r>
            <a:r>
              <a:rPr lang="tr-TR" sz="2100" dirty="0"/>
              <a:t> FB, </a:t>
            </a:r>
            <a:r>
              <a:rPr lang="tr-TR" sz="2100" dirty="0" err="1"/>
              <a:t>Vesterby</a:t>
            </a:r>
            <a:r>
              <a:rPr lang="tr-TR" sz="2100" dirty="0"/>
              <a:t> A: </a:t>
            </a:r>
            <a:r>
              <a:rPr lang="tr-TR" sz="2100" dirty="0" err="1"/>
              <a:t>Some</a:t>
            </a:r>
            <a:r>
              <a:rPr lang="tr-TR" sz="2100" dirty="0"/>
              <a:t> </a:t>
            </a:r>
            <a:r>
              <a:rPr lang="tr-TR" sz="2100" dirty="0" err="1"/>
              <a:t>new</a:t>
            </a:r>
            <a:r>
              <a:rPr lang="tr-TR" sz="2100" dirty="0"/>
              <a:t>, </a:t>
            </a:r>
            <a:r>
              <a:rPr lang="tr-TR" sz="2100" dirty="0" err="1"/>
              <a:t>simple</a:t>
            </a:r>
            <a:r>
              <a:rPr lang="tr-TR" sz="2100" dirty="0"/>
              <a:t> </a:t>
            </a:r>
            <a:r>
              <a:rPr lang="tr-TR" sz="2100" dirty="0" err="1"/>
              <a:t>and</a:t>
            </a:r>
            <a:r>
              <a:rPr lang="tr-TR" sz="2100" dirty="0"/>
              <a:t> </a:t>
            </a:r>
            <a:r>
              <a:rPr lang="tr-TR" sz="2100" dirty="0" err="1"/>
              <a:t>efficient</a:t>
            </a:r>
            <a:r>
              <a:rPr lang="tr-TR" sz="2100" dirty="0"/>
              <a:t> </a:t>
            </a:r>
            <a:r>
              <a:rPr lang="tr-TR" sz="2100" dirty="0" err="1"/>
              <a:t>stereological</a:t>
            </a:r>
            <a:r>
              <a:rPr lang="tr-TR" sz="2100" dirty="0"/>
              <a:t> </a:t>
            </a:r>
            <a:r>
              <a:rPr lang="tr-TR" sz="2100" dirty="0" err="1"/>
              <a:t>methods</a:t>
            </a:r>
            <a:r>
              <a:rPr lang="tr-TR" sz="2100" dirty="0"/>
              <a:t> </a:t>
            </a:r>
            <a:r>
              <a:rPr lang="tr-TR" sz="2100" dirty="0" err="1"/>
              <a:t>and</a:t>
            </a:r>
            <a:r>
              <a:rPr lang="tr-TR" sz="2100" dirty="0"/>
              <a:t> </a:t>
            </a:r>
            <a:r>
              <a:rPr lang="tr-TR" sz="2100" dirty="0" err="1"/>
              <a:t>their</a:t>
            </a:r>
            <a:r>
              <a:rPr lang="tr-TR" sz="2100" dirty="0"/>
              <a:t> </a:t>
            </a:r>
            <a:r>
              <a:rPr lang="tr-TR" sz="2100" dirty="0" err="1"/>
              <a:t>use</a:t>
            </a:r>
            <a:r>
              <a:rPr lang="tr-TR" sz="2100" dirty="0"/>
              <a:t> in </a:t>
            </a:r>
            <a:r>
              <a:rPr lang="tr-TR" sz="2100" dirty="0" err="1"/>
              <a:t>pathological</a:t>
            </a:r>
            <a:r>
              <a:rPr lang="tr-TR" sz="2100" dirty="0"/>
              <a:t> </a:t>
            </a:r>
            <a:r>
              <a:rPr lang="tr-TR" sz="2100" dirty="0" err="1"/>
              <a:t>research</a:t>
            </a:r>
            <a:r>
              <a:rPr lang="tr-TR" sz="2100" dirty="0"/>
              <a:t> </a:t>
            </a:r>
            <a:r>
              <a:rPr lang="tr-TR" sz="2100" dirty="0" err="1"/>
              <a:t>and</a:t>
            </a:r>
            <a:r>
              <a:rPr lang="tr-TR" sz="2100" dirty="0"/>
              <a:t> </a:t>
            </a:r>
            <a:r>
              <a:rPr lang="tr-TR" sz="2100" dirty="0" err="1"/>
              <a:t>diagnosis</a:t>
            </a:r>
            <a:r>
              <a:rPr lang="tr-TR" sz="2100" dirty="0"/>
              <a:t>. APMIS 1988; 96: 379– 394.</a:t>
            </a:r>
          </a:p>
          <a:p>
            <a:pPr marL="0" indent="0" algn="just">
              <a:buNone/>
            </a:pPr>
            <a:r>
              <a:rPr lang="en-US" sz="2100" dirty="0" err="1"/>
              <a:t>Gundersen</a:t>
            </a:r>
            <a:r>
              <a:rPr lang="en-US" sz="2100" dirty="0"/>
              <a:t> HJ, Jensen EB: The efficiency of</a:t>
            </a:r>
            <a:r>
              <a:rPr lang="tr-TR" sz="2100" dirty="0"/>
              <a:t> </a:t>
            </a:r>
            <a:r>
              <a:rPr lang="en-US" sz="2100" dirty="0"/>
              <a:t>systematic sampling in stereology and its</a:t>
            </a:r>
            <a:r>
              <a:rPr lang="tr-TR" sz="2100" dirty="0"/>
              <a:t> </a:t>
            </a:r>
            <a:r>
              <a:rPr lang="en-US" sz="2100" dirty="0"/>
              <a:t>prediction. J </a:t>
            </a:r>
            <a:r>
              <a:rPr lang="en-US" sz="2100" dirty="0" err="1"/>
              <a:t>Microsc</a:t>
            </a:r>
            <a:r>
              <a:rPr lang="en-US" sz="2100" dirty="0"/>
              <a:t> 1987; 147: 229–263.</a:t>
            </a:r>
            <a:endParaRPr lang="tr-TR" sz="2100" dirty="0"/>
          </a:p>
          <a:p>
            <a:pPr marL="0" indent="0" algn="just">
              <a:buNone/>
            </a:pPr>
            <a:r>
              <a:rPr lang="tr-TR" sz="2100" dirty="0" err="1"/>
              <a:t>Holbrook</a:t>
            </a:r>
            <a:r>
              <a:rPr lang="tr-TR" sz="2100" dirty="0"/>
              <a:t> KA, </a:t>
            </a:r>
            <a:r>
              <a:rPr lang="tr-TR" sz="2100" dirty="0" err="1"/>
              <a:t>Odland</a:t>
            </a:r>
            <a:r>
              <a:rPr lang="tr-TR" sz="2100" dirty="0"/>
              <a:t> GF: </a:t>
            </a:r>
            <a:r>
              <a:rPr lang="tr-TR" sz="2100" dirty="0" err="1"/>
              <a:t>Regional</a:t>
            </a:r>
            <a:r>
              <a:rPr lang="tr-TR" sz="2100" dirty="0"/>
              <a:t> </a:t>
            </a:r>
            <a:r>
              <a:rPr lang="tr-TR" sz="2100" dirty="0" err="1"/>
              <a:t>differences</a:t>
            </a:r>
            <a:r>
              <a:rPr lang="tr-TR" sz="2100" dirty="0"/>
              <a:t> in </a:t>
            </a:r>
            <a:r>
              <a:rPr lang="tr-TR" sz="2100" dirty="0" err="1"/>
              <a:t>the</a:t>
            </a:r>
            <a:r>
              <a:rPr lang="tr-TR" sz="2100" dirty="0"/>
              <a:t> </a:t>
            </a:r>
            <a:r>
              <a:rPr lang="tr-TR" sz="2100" dirty="0" err="1"/>
              <a:t>thickness</a:t>
            </a:r>
            <a:r>
              <a:rPr lang="tr-TR" sz="2100" dirty="0"/>
              <a:t> (</a:t>
            </a:r>
            <a:r>
              <a:rPr lang="tr-TR" sz="2100" dirty="0" err="1"/>
              <a:t>cell</a:t>
            </a:r>
            <a:r>
              <a:rPr lang="tr-TR" sz="2100" dirty="0"/>
              <a:t> </a:t>
            </a:r>
            <a:r>
              <a:rPr lang="tr-TR" sz="2100" dirty="0" err="1"/>
              <a:t>layers</a:t>
            </a:r>
            <a:r>
              <a:rPr lang="tr-TR" sz="2100" dirty="0"/>
              <a:t>) of </a:t>
            </a:r>
            <a:r>
              <a:rPr lang="tr-TR" sz="2100" dirty="0" err="1"/>
              <a:t>the</a:t>
            </a:r>
            <a:r>
              <a:rPr lang="tr-TR" sz="2100" dirty="0"/>
              <a:t> </a:t>
            </a:r>
            <a:r>
              <a:rPr lang="tr-TR" sz="2100" dirty="0" err="1"/>
              <a:t>human</a:t>
            </a:r>
            <a:r>
              <a:rPr lang="tr-TR" sz="2100" dirty="0"/>
              <a:t> </a:t>
            </a:r>
            <a:r>
              <a:rPr lang="tr-TR" sz="2100" dirty="0" err="1"/>
              <a:t>stratum</a:t>
            </a:r>
            <a:r>
              <a:rPr lang="tr-TR" sz="2100" dirty="0"/>
              <a:t> </a:t>
            </a:r>
            <a:r>
              <a:rPr lang="tr-TR" sz="2100" dirty="0" err="1"/>
              <a:t>corneum</a:t>
            </a:r>
            <a:r>
              <a:rPr lang="tr-TR" sz="2100" dirty="0"/>
              <a:t>: an </a:t>
            </a:r>
            <a:r>
              <a:rPr lang="tr-TR" sz="2100" dirty="0" err="1"/>
              <a:t>ultrastructural</a:t>
            </a:r>
            <a:r>
              <a:rPr lang="tr-TR" sz="2100" dirty="0"/>
              <a:t> </a:t>
            </a:r>
            <a:r>
              <a:rPr lang="tr-TR" sz="2100" dirty="0" err="1"/>
              <a:t>analysis</a:t>
            </a:r>
            <a:r>
              <a:rPr lang="tr-TR" sz="2100" dirty="0"/>
              <a:t>. J </a:t>
            </a:r>
            <a:r>
              <a:rPr lang="tr-TR" sz="2100" dirty="0" err="1"/>
              <a:t>Invest</a:t>
            </a:r>
            <a:r>
              <a:rPr lang="tr-TR" sz="2100" dirty="0"/>
              <a:t> </a:t>
            </a:r>
            <a:r>
              <a:rPr lang="tr-TR" sz="2100" dirty="0" err="1"/>
              <a:t>Dermatol</a:t>
            </a:r>
            <a:r>
              <a:rPr lang="tr-TR" sz="2100" dirty="0"/>
              <a:t> 1974; 62: 415–422.</a:t>
            </a:r>
          </a:p>
          <a:p>
            <a:pPr marL="0" indent="0" algn="just">
              <a:buNone/>
            </a:pPr>
            <a:r>
              <a:rPr lang="tr-TR" sz="2100" dirty="0"/>
              <a:t>H</a:t>
            </a:r>
            <a:r>
              <a:rPr lang="en-US" sz="2100" dirty="0" err="1"/>
              <a:t>oward</a:t>
            </a:r>
            <a:r>
              <a:rPr lang="en-US" sz="2100" dirty="0"/>
              <a:t> CV, Reed MG: Unbiased Stereology,</a:t>
            </a:r>
            <a:r>
              <a:rPr lang="tr-TR" sz="2100" dirty="0"/>
              <a:t> </a:t>
            </a:r>
            <a:r>
              <a:rPr lang="en-US" sz="2100" dirty="0" err="1"/>
              <a:t>ed</a:t>
            </a:r>
            <a:r>
              <a:rPr lang="en-US" sz="2100" dirty="0"/>
              <a:t> 2. Abingdon, Taylor &amp; Francis, 2005.</a:t>
            </a:r>
            <a:endParaRPr lang="tr-TR" sz="2100" dirty="0"/>
          </a:p>
          <a:p>
            <a:pPr marL="0" indent="0" algn="just">
              <a:buNone/>
            </a:pPr>
            <a:r>
              <a:rPr lang="tr-TR" sz="2100" dirty="0"/>
              <a:t>Kamp S, </a:t>
            </a:r>
            <a:r>
              <a:rPr lang="tr-TR" sz="2100" dirty="0" err="1"/>
              <a:t>Jemec</a:t>
            </a:r>
            <a:r>
              <a:rPr lang="tr-TR" sz="2100" dirty="0"/>
              <a:t> GB, </a:t>
            </a:r>
            <a:r>
              <a:rPr lang="tr-TR" sz="2100" dirty="0" err="1"/>
              <a:t>Kemp</a:t>
            </a:r>
            <a:r>
              <a:rPr lang="tr-TR" sz="2100" dirty="0"/>
              <a:t> K, </a:t>
            </a:r>
            <a:r>
              <a:rPr lang="tr-TR" sz="2100" dirty="0" err="1"/>
              <a:t>Kjeldsen</a:t>
            </a:r>
            <a:r>
              <a:rPr lang="tr-TR" sz="2100" dirty="0"/>
              <a:t> CR, </a:t>
            </a:r>
            <a:r>
              <a:rPr lang="tr-TR" sz="2100" dirty="0" err="1"/>
              <a:t>Stenderup</a:t>
            </a:r>
            <a:r>
              <a:rPr lang="tr-TR" sz="2100" dirty="0"/>
              <a:t> K, </a:t>
            </a:r>
            <a:r>
              <a:rPr lang="tr-TR" sz="2100" dirty="0" err="1"/>
              <a:t>Pakkenberg</a:t>
            </a:r>
            <a:r>
              <a:rPr lang="tr-TR" sz="2100" dirty="0"/>
              <a:t> B, Dam TN: Application of </a:t>
            </a:r>
            <a:r>
              <a:rPr lang="tr-TR" sz="2100" dirty="0" err="1"/>
              <a:t>stereology</a:t>
            </a:r>
            <a:r>
              <a:rPr lang="tr-TR" sz="2100" dirty="0"/>
              <a:t> </a:t>
            </a:r>
            <a:r>
              <a:rPr lang="tr-TR" sz="2100" dirty="0" err="1"/>
              <a:t>to</a:t>
            </a:r>
            <a:r>
              <a:rPr lang="tr-TR" sz="2100" dirty="0"/>
              <a:t> </a:t>
            </a:r>
            <a:r>
              <a:rPr lang="tr-TR" sz="2100" dirty="0" err="1"/>
              <a:t>dermatological</a:t>
            </a:r>
            <a:r>
              <a:rPr lang="tr-TR" sz="2100" dirty="0"/>
              <a:t> </a:t>
            </a:r>
            <a:r>
              <a:rPr lang="tr-TR" sz="2100" dirty="0" err="1"/>
              <a:t>research</a:t>
            </a:r>
            <a:r>
              <a:rPr lang="tr-TR" sz="2100" dirty="0"/>
              <a:t>. </a:t>
            </a:r>
            <a:r>
              <a:rPr lang="tr-TR" sz="2100" dirty="0" err="1"/>
              <a:t>Exp</a:t>
            </a:r>
            <a:r>
              <a:rPr lang="tr-TR" sz="2100" dirty="0"/>
              <a:t> </a:t>
            </a:r>
            <a:r>
              <a:rPr lang="tr-TR" sz="2100" dirty="0" err="1"/>
              <a:t>Dermatol</a:t>
            </a:r>
            <a:r>
              <a:rPr lang="tr-TR" sz="2100" dirty="0"/>
              <a:t> 2009; 18: 1001–1009.</a:t>
            </a:r>
          </a:p>
          <a:p>
            <a:pPr marL="0" indent="0" algn="just">
              <a:buNone/>
            </a:pPr>
            <a:r>
              <a:rPr lang="en-US" sz="2100" dirty="0"/>
              <a:t>Mouton PR: Principles and Practices of Unbiased</a:t>
            </a:r>
            <a:r>
              <a:rPr lang="tr-TR" sz="2100" dirty="0"/>
              <a:t> </a:t>
            </a:r>
            <a:r>
              <a:rPr lang="en-US" sz="2100" dirty="0"/>
              <a:t>Stereology, </a:t>
            </a:r>
            <a:r>
              <a:rPr lang="en-US" sz="2100" dirty="0" err="1"/>
              <a:t>ed</a:t>
            </a:r>
            <a:r>
              <a:rPr lang="en-US" sz="2100" dirty="0"/>
              <a:t> 1. Baltimore, Johns</a:t>
            </a:r>
            <a:r>
              <a:rPr lang="tr-TR" sz="2100" dirty="0"/>
              <a:t> </a:t>
            </a:r>
            <a:r>
              <a:rPr lang="en-US" sz="2100" dirty="0"/>
              <a:t>Hopkins University Press, 2002.</a:t>
            </a:r>
            <a:r>
              <a:rPr lang="tr-TR" sz="2100" dirty="0"/>
              <a:t> </a:t>
            </a:r>
          </a:p>
          <a:p>
            <a:pPr marL="0" indent="0" algn="just">
              <a:buNone/>
            </a:pPr>
            <a:r>
              <a:rPr lang="tr-TR" sz="2100" dirty="0" err="1"/>
              <a:t>Southwood</a:t>
            </a:r>
            <a:r>
              <a:rPr lang="tr-TR" sz="2100" dirty="0"/>
              <a:t> WF: </a:t>
            </a:r>
            <a:r>
              <a:rPr lang="tr-TR" sz="2100" dirty="0" err="1"/>
              <a:t>The</a:t>
            </a:r>
            <a:r>
              <a:rPr lang="tr-TR" sz="2100" dirty="0"/>
              <a:t> </a:t>
            </a:r>
            <a:r>
              <a:rPr lang="tr-TR" sz="2100" dirty="0" err="1"/>
              <a:t>thickness</a:t>
            </a:r>
            <a:r>
              <a:rPr lang="tr-TR" sz="2100" dirty="0"/>
              <a:t> of </a:t>
            </a:r>
            <a:r>
              <a:rPr lang="tr-TR" sz="2100" dirty="0" err="1"/>
              <a:t>the</a:t>
            </a:r>
            <a:r>
              <a:rPr lang="tr-TR" sz="2100" dirty="0"/>
              <a:t> skin. </a:t>
            </a:r>
            <a:r>
              <a:rPr lang="tr-TR" sz="2100" dirty="0" err="1"/>
              <a:t>Plast</a:t>
            </a:r>
            <a:r>
              <a:rPr lang="tr-TR" sz="2100" dirty="0"/>
              <a:t> </a:t>
            </a:r>
            <a:r>
              <a:rPr lang="tr-TR" sz="2100" dirty="0" err="1"/>
              <a:t>Reconstr</a:t>
            </a:r>
            <a:r>
              <a:rPr lang="tr-TR" sz="2100" dirty="0"/>
              <a:t> </a:t>
            </a:r>
            <a:r>
              <a:rPr lang="tr-TR" sz="2100" dirty="0" err="1"/>
              <a:t>Surg</a:t>
            </a:r>
            <a:r>
              <a:rPr lang="tr-TR" sz="2100" dirty="0"/>
              <a:t> (1946) 1955; 15: 423–429.</a:t>
            </a:r>
          </a:p>
          <a:p>
            <a:pPr marL="0" indent="0" algn="just">
              <a:buNone/>
            </a:pPr>
            <a:r>
              <a:rPr lang="tr-TR" sz="2100" dirty="0" err="1"/>
              <a:t>Weigand</a:t>
            </a:r>
            <a:r>
              <a:rPr lang="tr-TR" sz="2100" dirty="0"/>
              <a:t> DA, </a:t>
            </a:r>
            <a:r>
              <a:rPr lang="tr-TR" sz="2100" dirty="0" err="1"/>
              <a:t>Haygood</a:t>
            </a:r>
            <a:r>
              <a:rPr lang="tr-TR" sz="2100" dirty="0"/>
              <a:t> C, </a:t>
            </a:r>
            <a:r>
              <a:rPr lang="tr-TR" sz="2100" dirty="0" err="1"/>
              <a:t>Gaylor</a:t>
            </a:r>
            <a:r>
              <a:rPr lang="tr-TR" sz="2100" dirty="0"/>
              <a:t> JR: Cell </a:t>
            </a:r>
            <a:r>
              <a:rPr lang="tr-TR" sz="2100" dirty="0" err="1"/>
              <a:t>layers</a:t>
            </a:r>
            <a:r>
              <a:rPr lang="tr-TR" sz="2100" dirty="0"/>
              <a:t> </a:t>
            </a:r>
            <a:r>
              <a:rPr lang="tr-TR" sz="2100" dirty="0" err="1"/>
              <a:t>and</a:t>
            </a:r>
            <a:r>
              <a:rPr lang="tr-TR" sz="2100" dirty="0"/>
              <a:t> </a:t>
            </a:r>
            <a:r>
              <a:rPr lang="tr-TR" sz="2100" dirty="0" err="1"/>
              <a:t>density</a:t>
            </a:r>
            <a:r>
              <a:rPr lang="tr-TR" sz="2100" dirty="0"/>
              <a:t> of </a:t>
            </a:r>
            <a:r>
              <a:rPr lang="tr-TR" sz="2100" dirty="0" err="1"/>
              <a:t>Negro</a:t>
            </a:r>
            <a:r>
              <a:rPr lang="tr-TR" sz="2100" dirty="0"/>
              <a:t> </a:t>
            </a:r>
            <a:r>
              <a:rPr lang="tr-TR" sz="2100" dirty="0" err="1"/>
              <a:t>and</a:t>
            </a:r>
            <a:r>
              <a:rPr lang="tr-TR" sz="2100" dirty="0"/>
              <a:t> </a:t>
            </a:r>
            <a:r>
              <a:rPr lang="tr-TR" sz="2100" dirty="0" err="1"/>
              <a:t>Caucasian</a:t>
            </a:r>
            <a:r>
              <a:rPr lang="tr-TR" sz="2100" dirty="0"/>
              <a:t> </a:t>
            </a:r>
            <a:r>
              <a:rPr lang="tr-TR" sz="2100" dirty="0" err="1"/>
              <a:t>stratum</a:t>
            </a:r>
            <a:r>
              <a:rPr lang="tr-TR" sz="2100" dirty="0"/>
              <a:t> </a:t>
            </a:r>
            <a:r>
              <a:rPr lang="tr-TR" sz="2100" dirty="0" err="1"/>
              <a:t>corneum</a:t>
            </a:r>
            <a:r>
              <a:rPr lang="tr-TR" sz="2100" dirty="0"/>
              <a:t>. J </a:t>
            </a:r>
            <a:r>
              <a:rPr lang="tr-TR" sz="2100" dirty="0" err="1"/>
              <a:t>Invest</a:t>
            </a:r>
            <a:r>
              <a:rPr lang="tr-TR" sz="2100" dirty="0"/>
              <a:t> </a:t>
            </a:r>
            <a:r>
              <a:rPr lang="tr-TR" sz="2100" dirty="0" err="1"/>
              <a:t>Dermatol</a:t>
            </a:r>
            <a:r>
              <a:rPr lang="tr-TR" sz="2100" dirty="0"/>
              <a:t> 1974; 62:</a:t>
            </a:r>
          </a:p>
          <a:p>
            <a:pPr marL="0" indent="0" algn="just">
              <a:buNone/>
            </a:pPr>
            <a:r>
              <a:rPr lang="tr-TR" sz="2100" dirty="0"/>
              <a:t>563–568.</a:t>
            </a:r>
          </a:p>
        </p:txBody>
      </p:sp>
    </p:spTree>
    <p:extLst>
      <p:ext uri="{BB962C8B-B14F-4D97-AF65-F5344CB8AC3E}">
        <p14:creationId xmlns:p14="http://schemas.microsoft.com/office/powerpoint/2010/main" val="1746499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187356" y="1211475"/>
            <a:ext cx="9717206" cy="5353097"/>
          </a:xfrm>
          <a:prstGeom prst="rect">
            <a:avLst/>
          </a:prstGeom>
        </p:spPr>
      </p:pic>
      <p:sp>
        <p:nvSpPr>
          <p:cNvPr id="5" name="Metin kutusu 4"/>
          <p:cNvSpPr txBox="1"/>
          <p:nvPr/>
        </p:nvSpPr>
        <p:spPr>
          <a:xfrm>
            <a:off x="1187356" y="518614"/>
            <a:ext cx="6073254" cy="461665"/>
          </a:xfrm>
          <a:prstGeom prst="rect">
            <a:avLst/>
          </a:prstGeom>
          <a:noFill/>
        </p:spPr>
        <p:txBody>
          <a:bodyPr wrap="square" rtlCol="0">
            <a:spAutoFit/>
          </a:bodyPr>
          <a:lstStyle/>
          <a:p>
            <a:r>
              <a:rPr lang="tr-TR" sz="2400" b="1" dirty="0" smtClean="0"/>
              <a:t>MAKALENİN ADI:</a:t>
            </a:r>
            <a:endParaRPr lang="tr-TR" sz="2400" b="1" dirty="0"/>
          </a:p>
        </p:txBody>
      </p:sp>
    </p:spTree>
    <p:extLst>
      <p:ext uri="{BB962C8B-B14F-4D97-AF65-F5344CB8AC3E}">
        <p14:creationId xmlns:p14="http://schemas.microsoft.com/office/powerpoint/2010/main" val="2001617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618978"/>
            <a:ext cx="10515600" cy="5557985"/>
          </a:xfrm>
        </p:spPr>
        <p:txBody>
          <a:bodyPr>
            <a:normAutofit/>
          </a:bodyPr>
          <a:lstStyle/>
          <a:p>
            <a:pPr marL="0" indent="0" algn="just">
              <a:buNone/>
            </a:pPr>
            <a:r>
              <a:rPr lang="tr-TR" b="1" dirty="0" smtClean="0"/>
              <a:t>GİRİŞ</a:t>
            </a:r>
          </a:p>
          <a:p>
            <a:pPr marL="0" indent="0" algn="just">
              <a:buNone/>
            </a:pPr>
            <a:r>
              <a:rPr lang="tr-TR" dirty="0" smtClean="0"/>
              <a:t>Sağlıklı </a:t>
            </a:r>
            <a:r>
              <a:rPr lang="tr-TR" dirty="0"/>
              <a:t>ciltlerin morfolojik çalışmaları, araştırmacılara ve </a:t>
            </a:r>
            <a:r>
              <a:rPr lang="tr-TR" dirty="0" err="1"/>
              <a:t>klinisyenlere</a:t>
            </a:r>
            <a:r>
              <a:rPr lang="tr-TR" dirty="0"/>
              <a:t>  normal ve patolojik bir durumda göz önünde bulundurulabilecek bir referans oluşturduğundan dermatolojik araştırmanın önemli bir parçasıdır. </a:t>
            </a:r>
            <a:r>
              <a:rPr lang="tr-TR" dirty="0" smtClean="0"/>
              <a:t>D</a:t>
            </a:r>
            <a:r>
              <a:rPr lang="tr-TR" dirty="0" smtClean="0"/>
              <a:t>erinin dışından </a:t>
            </a:r>
            <a:r>
              <a:rPr lang="tr-TR" dirty="0"/>
              <a:t>alt </a:t>
            </a:r>
            <a:r>
              <a:rPr lang="tr-TR" dirty="0"/>
              <a:t>katmanlarına </a:t>
            </a:r>
            <a:r>
              <a:rPr lang="tr-TR" dirty="0" err="1"/>
              <a:t>topikal</a:t>
            </a:r>
            <a:r>
              <a:rPr lang="tr-TR" dirty="0"/>
              <a:t> ajanların taşınması için bariyer olarak işlev görmesi sebebiyle, genelde cilt ve </a:t>
            </a:r>
            <a:r>
              <a:rPr lang="tr-TR" dirty="0" err="1"/>
              <a:t>stratum</a:t>
            </a:r>
            <a:r>
              <a:rPr lang="tr-TR" dirty="0"/>
              <a:t> </a:t>
            </a:r>
            <a:r>
              <a:rPr lang="tr-TR" dirty="0" err="1"/>
              <a:t>corneum</a:t>
            </a:r>
            <a:r>
              <a:rPr lang="tr-TR" dirty="0"/>
              <a:t> özellikle morfolojik çalışmaların konusudur.</a:t>
            </a:r>
          </a:p>
          <a:p>
            <a:pPr marL="0" indent="0" algn="just">
              <a:buNone/>
            </a:pPr>
            <a:endParaRPr lang="tr-TR" dirty="0"/>
          </a:p>
          <a:p>
            <a:pPr marL="0" indent="0" algn="just">
              <a:buNone/>
            </a:pPr>
            <a:r>
              <a:rPr lang="tr-TR" dirty="0"/>
              <a:t>Sağlıklı derideki </a:t>
            </a:r>
            <a:r>
              <a:rPr lang="tr-TR" dirty="0" err="1"/>
              <a:t>stratum</a:t>
            </a:r>
            <a:r>
              <a:rPr lang="tr-TR" dirty="0"/>
              <a:t> </a:t>
            </a:r>
            <a:r>
              <a:rPr lang="tr-TR" dirty="0" err="1"/>
              <a:t>corneum'un</a:t>
            </a:r>
            <a:r>
              <a:rPr lang="tr-TR" dirty="0"/>
              <a:t> kalınlığının ve katlarının sayısının sadece vücut yeri ile değil, aynı zamanda yaş, cinsiyet, ırk vb. biyolojik faktörler, ultraviyole radyasyonu, mekanik stres ve  sigara gibi fiziksel faktörlerin etkisinde kalarak değiştiği iyi bilinmektedir.</a:t>
            </a:r>
          </a:p>
        </p:txBody>
      </p:sp>
    </p:spTree>
    <p:extLst>
      <p:ext uri="{BB962C8B-B14F-4D97-AF65-F5344CB8AC3E}">
        <p14:creationId xmlns:p14="http://schemas.microsoft.com/office/powerpoint/2010/main" val="2941535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76775"/>
            <a:ext cx="10515600" cy="5600188"/>
          </a:xfrm>
        </p:spPr>
        <p:txBody>
          <a:bodyPr>
            <a:normAutofit/>
          </a:bodyPr>
          <a:lstStyle/>
          <a:p>
            <a:pPr marL="0" indent="0" algn="just">
              <a:buNone/>
            </a:pPr>
            <a:r>
              <a:rPr lang="tr-TR" dirty="0"/>
              <a:t>Sağlıklı bir cildin kalınlığı için referans değerlerin oluşturulması göründüğü kadar kolay değildir. Doku takibine dayanan </a:t>
            </a:r>
            <a:r>
              <a:rPr lang="tr-TR" dirty="0" err="1"/>
              <a:t>ex</a:t>
            </a:r>
            <a:r>
              <a:rPr lang="tr-TR" dirty="0"/>
              <a:t> </a:t>
            </a:r>
            <a:r>
              <a:rPr lang="tr-TR" dirty="0" err="1"/>
              <a:t>vivo</a:t>
            </a:r>
            <a:r>
              <a:rPr lang="tr-TR" dirty="0"/>
              <a:t> tekniklerin,  deri örneklerinde sınırsız görüntüleme derinliği ve yüksek çözünürlük gibi avantajı vardır.</a:t>
            </a:r>
          </a:p>
          <a:p>
            <a:pPr marL="0" indent="0" algn="just">
              <a:buNone/>
            </a:pPr>
            <a:r>
              <a:rPr lang="tr-TR" dirty="0"/>
              <a:t>Ancak standart ışık </a:t>
            </a:r>
            <a:r>
              <a:rPr lang="tr-TR" dirty="0" err="1"/>
              <a:t>mikroskopisi</a:t>
            </a:r>
            <a:r>
              <a:rPr lang="tr-TR" dirty="0"/>
              <a:t> için biyopsiyi takiben dokunun daralması, </a:t>
            </a:r>
            <a:r>
              <a:rPr lang="tr-TR" dirty="0" smtClean="0"/>
              <a:t>doku takibi </a:t>
            </a:r>
            <a:r>
              <a:rPr lang="tr-TR" dirty="0"/>
              <a:t>işleminde </a:t>
            </a:r>
            <a:r>
              <a:rPr lang="tr-TR" dirty="0" err="1"/>
              <a:t>dehidrasyon</a:t>
            </a:r>
            <a:r>
              <a:rPr lang="tr-TR" dirty="0"/>
              <a:t> ve  </a:t>
            </a:r>
            <a:r>
              <a:rPr lang="tr-TR" dirty="0" err="1"/>
              <a:t>infitrasyon</a:t>
            </a:r>
            <a:r>
              <a:rPr lang="tr-TR" dirty="0"/>
              <a:t> sürecinde, parafin ile birlikte alınan kesitlerde doku numunelerinin % 50'lik kısmı deforme olur. </a:t>
            </a:r>
          </a:p>
          <a:p>
            <a:pPr marL="0" indent="0" algn="just">
              <a:buNone/>
            </a:pPr>
            <a:endParaRPr lang="tr-TR" dirty="0"/>
          </a:p>
          <a:p>
            <a:pPr marL="0" indent="0" algn="just">
              <a:buNone/>
            </a:pPr>
            <a:r>
              <a:rPr lang="tr-TR" dirty="0"/>
              <a:t>Bu çalışmada </a:t>
            </a:r>
            <a:r>
              <a:rPr lang="tr-TR" dirty="0" err="1"/>
              <a:t>stereolojik</a:t>
            </a:r>
            <a:r>
              <a:rPr lang="tr-TR" dirty="0"/>
              <a:t> </a:t>
            </a:r>
            <a:r>
              <a:rPr lang="tr-TR" dirty="0" smtClean="0"/>
              <a:t>yöntemler, literatüre göre sağlıklı </a:t>
            </a:r>
            <a:r>
              <a:rPr lang="tr-TR" dirty="0"/>
              <a:t>insan </a:t>
            </a:r>
            <a:r>
              <a:rPr lang="tr-TR" dirty="0" err="1"/>
              <a:t>epidermisinin</a:t>
            </a:r>
            <a:r>
              <a:rPr lang="tr-TR" dirty="0"/>
              <a:t>  hacminin belirlenmesinde ilk kez kullanılmıştır.</a:t>
            </a:r>
          </a:p>
        </p:txBody>
      </p:sp>
    </p:spTree>
    <p:extLst>
      <p:ext uri="{BB962C8B-B14F-4D97-AF65-F5344CB8AC3E}">
        <p14:creationId xmlns:p14="http://schemas.microsoft.com/office/powerpoint/2010/main" val="339576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83609" y="798709"/>
            <a:ext cx="10515600" cy="5937812"/>
          </a:xfrm>
        </p:spPr>
        <p:txBody>
          <a:bodyPr>
            <a:normAutofit/>
          </a:bodyPr>
          <a:lstStyle/>
          <a:p>
            <a:pPr marL="0" indent="0" algn="just">
              <a:buNone/>
            </a:pPr>
            <a:r>
              <a:rPr lang="tr-TR" dirty="0"/>
              <a:t>Çalışmada </a:t>
            </a:r>
            <a:r>
              <a:rPr lang="tr-TR" dirty="0" smtClean="0"/>
              <a:t>yeni insan </a:t>
            </a:r>
            <a:r>
              <a:rPr lang="tr-TR" dirty="0"/>
              <a:t>cesetlerinden dört farklı vücut bölgesinden alınan 4 mm delgeç </a:t>
            </a:r>
            <a:r>
              <a:rPr lang="tr-TR" dirty="0" smtClean="0"/>
              <a:t>biyopsi </a:t>
            </a:r>
            <a:r>
              <a:rPr lang="tr-TR" dirty="0"/>
              <a:t>kesitleri </a:t>
            </a:r>
            <a:r>
              <a:rPr lang="tr-TR" dirty="0" err="1"/>
              <a:t>hematoksilin-eozin</a:t>
            </a:r>
            <a:r>
              <a:rPr lang="tr-TR" dirty="0"/>
              <a:t> ile boyanarak,  hem </a:t>
            </a:r>
            <a:r>
              <a:rPr lang="tr-TR" dirty="0" err="1"/>
              <a:t>stratum</a:t>
            </a:r>
            <a:r>
              <a:rPr lang="tr-TR" dirty="0"/>
              <a:t> </a:t>
            </a:r>
            <a:r>
              <a:rPr lang="tr-TR" dirty="0" err="1"/>
              <a:t>corneum</a:t>
            </a:r>
            <a:r>
              <a:rPr lang="tr-TR" dirty="0"/>
              <a:t> (V</a:t>
            </a:r>
            <a:r>
              <a:rPr lang="tr-TR" sz="1800" dirty="0"/>
              <a:t>SC</a:t>
            </a:r>
            <a:r>
              <a:rPr lang="tr-TR" dirty="0"/>
              <a:t>) hacmi hem de canlı epidermisin katmanları (V </a:t>
            </a:r>
            <a:r>
              <a:rPr lang="tr-TR" sz="2000" dirty="0" err="1"/>
              <a:t>epi</a:t>
            </a:r>
            <a:r>
              <a:rPr lang="tr-TR" dirty="0"/>
              <a:t>) ve </a:t>
            </a:r>
            <a:r>
              <a:rPr lang="tr-TR" dirty="0" err="1"/>
              <a:t>dermo-epidermal</a:t>
            </a:r>
            <a:r>
              <a:rPr lang="tr-TR" dirty="0"/>
              <a:t> kavşak (</a:t>
            </a:r>
            <a:r>
              <a:rPr lang="tr-TR" dirty="0" smtClean="0"/>
              <a:t>A</a:t>
            </a:r>
            <a:r>
              <a:rPr lang="tr-TR" sz="1600" dirty="0" smtClean="0"/>
              <a:t>DEJ </a:t>
            </a:r>
            <a:r>
              <a:rPr lang="tr-TR" dirty="0"/>
              <a:t>) </a:t>
            </a:r>
            <a:r>
              <a:rPr lang="tr-TR" dirty="0" err="1"/>
              <a:t>stereolojik</a:t>
            </a:r>
            <a:r>
              <a:rPr lang="tr-TR" dirty="0"/>
              <a:t> </a:t>
            </a:r>
            <a:r>
              <a:rPr lang="tr-TR" dirty="0" smtClean="0"/>
              <a:t>yöntemler</a:t>
            </a:r>
            <a:r>
              <a:rPr lang="tr-TR" dirty="0" smtClean="0"/>
              <a:t> </a:t>
            </a:r>
            <a:r>
              <a:rPr lang="tr-TR" dirty="0"/>
              <a:t>uygulanarak hesaplanmıştır</a:t>
            </a:r>
            <a:r>
              <a:rPr lang="tr-TR" dirty="0" smtClean="0"/>
              <a:t>.</a:t>
            </a:r>
          </a:p>
          <a:p>
            <a:pPr marL="0" indent="0" algn="just">
              <a:buNone/>
            </a:pPr>
            <a:r>
              <a:rPr lang="tr-TR" b="1" dirty="0" smtClean="0"/>
              <a:t>MATERYAL </a:t>
            </a:r>
            <a:r>
              <a:rPr lang="tr-TR" b="1" dirty="0"/>
              <a:t>VE </a:t>
            </a:r>
            <a:r>
              <a:rPr lang="tr-TR" b="1" dirty="0" smtClean="0"/>
              <a:t>METOT</a:t>
            </a:r>
          </a:p>
          <a:p>
            <a:pPr marL="0" indent="0" algn="just">
              <a:buNone/>
            </a:pPr>
            <a:r>
              <a:rPr lang="tr-TR" b="1" dirty="0" smtClean="0"/>
              <a:t>a) Kesitlerin Hazırlanışı</a:t>
            </a:r>
            <a:endParaRPr lang="tr-TR" b="1" dirty="0"/>
          </a:p>
          <a:p>
            <a:pPr algn="just"/>
            <a:r>
              <a:rPr lang="tr-TR" dirty="0" smtClean="0"/>
              <a:t>4 farklı </a:t>
            </a:r>
            <a:r>
              <a:rPr lang="tr-TR" dirty="0"/>
              <a:t>önceden belirlenmiş </a:t>
            </a:r>
            <a:r>
              <a:rPr lang="tr-TR" dirty="0" err="1" smtClean="0"/>
              <a:t>bölge;yüz</a:t>
            </a:r>
            <a:r>
              <a:rPr lang="tr-TR" dirty="0" smtClean="0"/>
              <a:t> (</a:t>
            </a:r>
            <a:r>
              <a:rPr lang="tr-TR" dirty="0" err="1" smtClean="0"/>
              <a:t>çenealtı</a:t>
            </a:r>
            <a:r>
              <a:rPr lang="tr-TR" dirty="0" smtClean="0"/>
              <a:t>)</a:t>
            </a:r>
            <a:r>
              <a:rPr lang="tr-TR" dirty="0" smtClean="0"/>
              <a:t>, </a:t>
            </a:r>
            <a:r>
              <a:rPr lang="tr-TR" dirty="0"/>
              <a:t>bilek ve dirsek arasındaki  </a:t>
            </a:r>
            <a:r>
              <a:rPr lang="tr-TR" dirty="0" err="1"/>
              <a:t>ventral</a:t>
            </a:r>
            <a:r>
              <a:rPr lang="tr-TR" dirty="0"/>
              <a:t> yan kol, </a:t>
            </a:r>
            <a:r>
              <a:rPr lang="tr-TR" dirty="0" smtClean="0"/>
              <a:t>sırt ve </a:t>
            </a:r>
            <a:r>
              <a:rPr lang="tr-TR" dirty="0" err="1"/>
              <a:t>ayaktabanının</a:t>
            </a:r>
            <a:r>
              <a:rPr lang="tr-TR" dirty="0"/>
              <a:t> ortasıdır. </a:t>
            </a:r>
            <a:r>
              <a:rPr lang="tr-TR" dirty="0" err="1"/>
              <a:t>Çenealtı</a:t>
            </a:r>
            <a:r>
              <a:rPr lang="tr-TR" dirty="0"/>
              <a:t> etik hususlara bağlı kalınarak, yüzdeki </a:t>
            </a:r>
            <a:r>
              <a:rPr lang="tr-TR" dirty="0" err="1"/>
              <a:t>nekropsiler</a:t>
            </a:r>
            <a:r>
              <a:rPr lang="tr-TR" dirty="0"/>
              <a:t> için lokalizasyon olarak seçilmiştir. Tüm biyopsiler Kafkas orjinli cesetlerden alınmıştır.</a:t>
            </a:r>
          </a:p>
          <a:p>
            <a:pPr marL="0" indent="0" algn="just">
              <a:buNone/>
            </a:pPr>
            <a:endParaRPr lang="tr-TR" dirty="0"/>
          </a:p>
        </p:txBody>
      </p:sp>
    </p:spTree>
    <p:extLst>
      <p:ext uri="{BB962C8B-B14F-4D97-AF65-F5344CB8AC3E}">
        <p14:creationId xmlns:p14="http://schemas.microsoft.com/office/powerpoint/2010/main" val="27299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36674" y="1119116"/>
            <a:ext cx="10515600" cy="4071863"/>
          </a:xfrm>
        </p:spPr>
        <p:txBody>
          <a:bodyPr>
            <a:normAutofit/>
          </a:bodyPr>
          <a:lstStyle/>
          <a:p>
            <a:pPr algn="just"/>
            <a:r>
              <a:rPr lang="tr-TR" dirty="0"/>
              <a:t>Tüm biyopsiler, ölümden 48 saat sonra dermatolojik hastalık veya bozulmaya dair hiçbir belirti olmadan  alınmıştır. </a:t>
            </a:r>
            <a:endParaRPr lang="tr-TR" dirty="0" smtClean="0"/>
          </a:p>
          <a:p>
            <a:pPr algn="just"/>
            <a:r>
              <a:rPr lang="tr-TR" dirty="0" smtClean="0"/>
              <a:t>Hücrelerin </a:t>
            </a:r>
            <a:r>
              <a:rPr lang="tr-TR" dirty="0" err="1"/>
              <a:t>lizisi</a:t>
            </a:r>
            <a:r>
              <a:rPr lang="tr-TR" dirty="0"/>
              <a:t> sonucu  </a:t>
            </a:r>
            <a:r>
              <a:rPr lang="tr-TR" dirty="0" smtClean="0"/>
              <a:t>değişen </a:t>
            </a:r>
            <a:r>
              <a:rPr lang="tr-TR" dirty="0" smtClean="0"/>
              <a:t>alanların </a:t>
            </a:r>
            <a:r>
              <a:rPr lang="tr-TR" dirty="0"/>
              <a:t>dışındaki bölgelerden 4 </a:t>
            </a:r>
            <a:r>
              <a:rPr lang="tr-TR" dirty="0" err="1"/>
              <a:t>mm'lik</a:t>
            </a:r>
            <a:r>
              <a:rPr lang="tr-TR" dirty="0"/>
              <a:t> delgeç biyopsileri dikey olarak alınıp,  % 4 formaldehit çözeltisinde en az 48 saat bekletildikten sonra parafin </a:t>
            </a:r>
            <a:r>
              <a:rPr lang="tr-TR" dirty="0" smtClean="0"/>
              <a:t>bloklar içine  </a:t>
            </a:r>
            <a:r>
              <a:rPr lang="tr-TR" dirty="0"/>
              <a:t>gömülmüştür. </a:t>
            </a:r>
            <a:endParaRPr lang="tr-TR" dirty="0" smtClean="0"/>
          </a:p>
          <a:p>
            <a:pPr algn="just"/>
            <a:r>
              <a:rPr lang="tr-TR" dirty="0" smtClean="0"/>
              <a:t>B</a:t>
            </a:r>
            <a:r>
              <a:rPr lang="tr-TR" dirty="0" smtClean="0"/>
              <a:t>loklar </a:t>
            </a:r>
            <a:r>
              <a:rPr lang="tr-TR" dirty="0" err="1" smtClean="0"/>
              <a:t>mikrotomda</a:t>
            </a:r>
            <a:r>
              <a:rPr lang="tr-TR" dirty="0" smtClean="0"/>
              <a:t> </a:t>
            </a:r>
            <a:r>
              <a:rPr lang="tr-TR" dirty="0"/>
              <a:t>5</a:t>
            </a:r>
            <a:r>
              <a:rPr lang="el-GR" dirty="0"/>
              <a:t>µ</a:t>
            </a:r>
            <a:r>
              <a:rPr lang="tr-TR" dirty="0"/>
              <a:t>m kalınlıkta kesit alındıktan sonra </a:t>
            </a:r>
            <a:r>
              <a:rPr lang="tr-TR" dirty="0" err="1"/>
              <a:t>hematoksilen-eozin</a:t>
            </a:r>
            <a:r>
              <a:rPr lang="tr-TR" dirty="0"/>
              <a:t> ile boyanmıştır.</a:t>
            </a:r>
          </a:p>
          <a:p>
            <a:pPr marL="0" indent="0" algn="just">
              <a:buNone/>
            </a:pPr>
            <a:endParaRPr lang="tr-TR" b="1" dirty="0"/>
          </a:p>
        </p:txBody>
      </p:sp>
    </p:spTree>
    <p:extLst>
      <p:ext uri="{BB962C8B-B14F-4D97-AF65-F5344CB8AC3E}">
        <p14:creationId xmlns:p14="http://schemas.microsoft.com/office/powerpoint/2010/main" val="8683276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5628757" y="595044"/>
            <a:ext cx="6463159" cy="5123368"/>
          </a:xfrm>
          <a:prstGeom prst="rect">
            <a:avLst/>
          </a:prstGeom>
        </p:spPr>
      </p:pic>
      <p:sp>
        <p:nvSpPr>
          <p:cNvPr id="5" name="Metin kutusu 4"/>
          <p:cNvSpPr txBox="1"/>
          <p:nvPr/>
        </p:nvSpPr>
        <p:spPr>
          <a:xfrm>
            <a:off x="240831" y="595043"/>
            <a:ext cx="5387926" cy="4893647"/>
          </a:xfrm>
          <a:prstGeom prst="rect">
            <a:avLst/>
          </a:prstGeom>
          <a:noFill/>
        </p:spPr>
        <p:txBody>
          <a:bodyPr wrap="square" rtlCol="0">
            <a:spAutoFit/>
          </a:bodyPr>
          <a:lstStyle/>
          <a:p>
            <a:r>
              <a:rPr lang="tr-TR" sz="2400" b="1" dirty="0" smtClean="0"/>
              <a:t> b) </a:t>
            </a:r>
            <a:r>
              <a:rPr lang="tr-TR" sz="2400" b="1" dirty="0" err="1" smtClean="0"/>
              <a:t>Stereoloji</a:t>
            </a:r>
            <a:endParaRPr lang="tr-TR" sz="2400" b="1" dirty="0" smtClean="0"/>
          </a:p>
          <a:p>
            <a:pPr marL="342900" indent="-342900" algn="just">
              <a:buFont typeface="Arial" panose="020B0604020202020204" pitchFamily="34" charset="0"/>
              <a:buChar char="•"/>
            </a:pPr>
            <a:r>
              <a:rPr lang="tr-TR" sz="2400" dirty="0" err="1" smtClean="0"/>
              <a:t>Hematoksilin-eosin</a:t>
            </a:r>
            <a:r>
              <a:rPr lang="tr-TR" sz="2400" dirty="0" smtClean="0"/>
              <a:t>  </a:t>
            </a:r>
            <a:r>
              <a:rPr lang="tr-TR" sz="2400" dirty="0"/>
              <a:t>ile boyanmış doku kesitlerinin </a:t>
            </a:r>
            <a:r>
              <a:rPr lang="tr-TR" sz="2400" dirty="0" smtClean="0"/>
              <a:t>üzerine uygun bir </a:t>
            </a:r>
            <a:r>
              <a:rPr lang="tr-TR" sz="2400" dirty="0"/>
              <a:t>nokta </a:t>
            </a:r>
            <a:r>
              <a:rPr lang="tr-TR" sz="2400" dirty="0" err="1"/>
              <a:t>grid</a:t>
            </a:r>
            <a:r>
              <a:rPr lang="tr-TR" sz="2400" dirty="0"/>
              <a:t> ile </a:t>
            </a:r>
            <a:r>
              <a:rPr lang="tr-TR" sz="2400" dirty="0"/>
              <a:t>tüm </a:t>
            </a:r>
            <a:r>
              <a:rPr lang="tr-TR" sz="2400" dirty="0" smtClean="0"/>
              <a:t>kesitlere denk gelen noktalar sayılarak  </a:t>
            </a:r>
            <a:r>
              <a:rPr lang="tr-TR" sz="2400" dirty="0"/>
              <a:t>epidermisin </a:t>
            </a:r>
            <a:r>
              <a:rPr lang="tr-TR" sz="2400" dirty="0"/>
              <a:t>hacmi hesaplanabilir. </a:t>
            </a:r>
            <a:r>
              <a:rPr lang="tr-TR" sz="2400" dirty="0"/>
              <a:t> </a:t>
            </a:r>
            <a:r>
              <a:rPr lang="tr-TR" sz="2400" dirty="0" smtClean="0"/>
              <a:t>(Şekil1</a:t>
            </a:r>
            <a:r>
              <a:rPr lang="tr-TR" sz="2400" dirty="0"/>
              <a:t>). </a:t>
            </a:r>
            <a:endParaRPr lang="tr-TR" sz="2400" dirty="0" smtClean="0"/>
          </a:p>
          <a:p>
            <a:pPr marL="342900" indent="-342900" algn="just">
              <a:buFont typeface="Arial" panose="020B0604020202020204" pitchFamily="34" charset="0"/>
              <a:buChar char="•"/>
            </a:pPr>
            <a:r>
              <a:rPr lang="tr-TR" sz="2400" dirty="0" smtClean="0"/>
              <a:t>Her </a:t>
            </a:r>
            <a:r>
              <a:rPr lang="tr-TR" sz="2400" dirty="0"/>
              <a:t>noktanın alanı  önceden alanı belirlenmiş  noktanın alanı (A/P) ile ifade edilir. Epidermisin alanını  (</a:t>
            </a:r>
            <a:r>
              <a:rPr lang="tr-TR" sz="2400" dirty="0" err="1"/>
              <a:t>Ai</a:t>
            </a:r>
            <a:r>
              <a:rPr lang="tr-TR" sz="2400" dirty="0"/>
              <a:t>), alanda sayılan noktaların sayısı  P</a:t>
            </a:r>
            <a:r>
              <a:rPr lang="tr-TR" sz="1400" dirty="0"/>
              <a:t>A , </a:t>
            </a:r>
            <a:r>
              <a:rPr lang="tr-TR" sz="2400" dirty="0"/>
              <a:t>A/P'nin sayı ile çarpımı ile bulunur. </a:t>
            </a:r>
          </a:p>
          <a:p>
            <a:pPr algn="just"/>
            <a:endParaRPr lang="tr-TR" sz="2400" dirty="0"/>
          </a:p>
          <a:p>
            <a:pPr algn="just"/>
            <a:endParaRPr lang="tr-TR" sz="2400" dirty="0"/>
          </a:p>
        </p:txBody>
      </p:sp>
      <p:pic>
        <p:nvPicPr>
          <p:cNvPr id="6" name="Resim 5"/>
          <p:cNvPicPr>
            <a:picLocks noChangeAspect="1"/>
          </p:cNvPicPr>
          <p:nvPr/>
        </p:nvPicPr>
        <p:blipFill>
          <a:blip r:embed="rId3"/>
          <a:stretch>
            <a:fillRect/>
          </a:stretch>
        </p:blipFill>
        <p:spPr>
          <a:xfrm>
            <a:off x="1583140" y="4888188"/>
            <a:ext cx="2123487" cy="1389782"/>
          </a:xfrm>
          <a:prstGeom prst="rect">
            <a:avLst/>
          </a:prstGeom>
        </p:spPr>
      </p:pic>
      <p:sp>
        <p:nvSpPr>
          <p:cNvPr id="2" name="Metin kutusu 1"/>
          <p:cNvSpPr txBox="1"/>
          <p:nvPr/>
        </p:nvSpPr>
        <p:spPr>
          <a:xfrm>
            <a:off x="6523510" y="5908638"/>
            <a:ext cx="4844955" cy="369332"/>
          </a:xfrm>
          <a:prstGeom prst="rect">
            <a:avLst/>
          </a:prstGeom>
          <a:noFill/>
        </p:spPr>
        <p:txBody>
          <a:bodyPr wrap="square" rtlCol="0">
            <a:spAutoFit/>
          </a:bodyPr>
          <a:lstStyle/>
          <a:p>
            <a:r>
              <a:rPr lang="tr-TR" b="1" dirty="0" smtClean="0"/>
              <a:t>Şekil 1. </a:t>
            </a:r>
            <a:r>
              <a:rPr lang="tr-TR" b="1" dirty="0" err="1" smtClean="0"/>
              <a:t>Cavalieri</a:t>
            </a:r>
            <a:r>
              <a:rPr lang="tr-TR" b="1" dirty="0" smtClean="0"/>
              <a:t> prensibi ile hacim hesaplanması</a:t>
            </a:r>
            <a:endParaRPr lang="tr-TR" b="1" dirty="0"/>
          </a:p>
        </p:txBody>
      </p:sp>
    </p:spTree>
    <p:extLst>
      <p:ext uri="{BB962C8B-B14F-4D97-AF65-F5344CB8AC3E}">
        <p14:creationId xmlns:p14="http://schemas.microsoft.com/office/powerpoint/2010/main" val="4000482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4528011" y="493162"/>
            <a:ext cx="7551448" cy="5348080"/>
          </a:xfrm>
          <a:prstGeom prst="rect">
            <a:avLst/>
          </a:prstGeom>
        </p:spPr>
      </p:pic>
      <p:sp>
        <p:nvSpPr>
          <p:cNvPr id="5" name="Metin kutusu 4"/>
          <p:cNvSpPr txBox="1"/>
          <p:nvPr/>
        </p:nvSpPr>
        <p:spPr>
          <a:xfrm>
            <a:off x="308373" y="356684"/>
            <a:ext cx="4219638" cy="7540526"/>
          </a:xfrm>
          <a:prstGeom prst="rect">
            <a:avLst/>
          </a:prstGeom>
          <a:noFill/>
        </p:spPr>
        <p:txBody>
          <a:bodyPr wrap="square" rtlCol="0">
            <a:spAutoFit/>
          </a:bodyPr>
          <a:lstStyle/>
          <a:p>
            <a:pPr algn="just"/>
            <a:r>
              <a:rPr lang="tr-TR" sz="2000" dirty="0"/>
              <a:t>Zımba biyopsisi ile  tüm doku kapsamlı bir şekilde paralel </a:t>
            </a:r>
            <a:r>
              <a:rPr lang="tr-TR" sz="2000" dirty="0" smtClean="0"/>
              <a:t>kesilmişse, uzaklık </a:t>
            </a:r>
            <a:r>
              <a:rPr lang="tr-TR" sz="2000" dirty="0"/>
              <a:t>ve aralık önceden </a:t>
            </a:r>
            <a:r>
              <a:rPr lang="tr-TR" sz="2000" dirty="0" smtClean="0"/>
              <a:t>belirlenmiş ise </a:t>
            </a:r>
            <a:r>
              <a:rPr lang="tr-TR" sz="2000" dirty="0"/>
              <a:t>bu mesafe</a:t>
            </a:r>
            <a:r>
              <a:rPr lang="tr-TR" sz="2000" b="1" dirty="0"/>
              <a:t> T </a:t>
            </a:r>
            <a:r>
              <a:rPr lang="tr-TR" sz="2000" dirty="0"/>
              <a:t>olarak ifade edilir. </a:t>
            </a:r>
            <a:endParaRPr lang="tr-TR" sz="2000" dirty="0" smtClean="0"/>
          </a:p>
          <a:p>
            <a:pPr algn="just"/>
            <a:r>
              <a:rPr lang="tr-TR" sz="2000" dirty="0" smtClean="0"/>
              <a:t>Delgeç </a:t>
            </a:r>
            <a:r>
              <a:rPr lang="tr-TR" sz="2000" dirty="0"/>
              <a:t>biyopsisinde bulunan epidermisin toplam hacmi, tahmini alanların toplamı ile kesitler arasındaki  mesafenin </a:t>
            </a:r>
            <a:r>
              <a:rPr lang="tr-TR" sz="2000" dirty="0" smtClean="0"/>
              <a:t>çarpımıdır.(Şekil 2) </a:t>
            </a:r>
            <a:r>
              <a:rPr lang="tr-TR" sz="2000" dirty="0"/>
              <a:t>Buna </a:t>
            </a:r>
            <a:r>
              <a:rPr lang="tr-TR" sz="2000" b="1" dirty="0" err="1"/>
              <a:t>Cavalieri</a:t>
            </a:r>
            <a:r>
              <a:rPr lang="tr-TR" sz="2000" b="1" dirty="0"/>
              <a:t> prensibi </a:t>
            </a:r>
            <a:r>
              <a:rPr lang="tr-TR" sz="2000" dirty="0"/>
              <a:t>adı verilir.</a:t>
            </a:r>
          </a:p>
          <a:p>
            <a:pPr algn="just"/>
            <a:r>
              <a:rPr lang="tr-TR" sz="2000" dirty="0"/>
              <a:t>Şu şekilde ifade edilebilir:</a:t>
            </a:r>
          </a:p>
          <a:p>
            <a:pPr algn="just"/>
            <a:endParaRPr lang="tr-TR" sz="2000" dirty="0"/>
          </a:p>
          <a:p>
            <a:pPr algn="just"/>
            <a:endParaRPr lang="tr-TR" sz="2000" dirty="0"/>
          </a:p>
          <a:p>
            <a:pPr algn="just"/>
            <a:endParaRPr lang="tr-TR" sz="2000" dirty="0"/>
          </a:p>
          <a:p>
            <a:pPr algn="just"/>
            <a:endParaRPr lang="tr-TR" sz="2000" dirty="0"/>
          </a:p>
          <a:p>
            <a:pPr algn="just"/>
            <a:endParaRPr lang="tr-TR" sz="2000" dirty="0"/>
          </a:p>
          <a:p>
            <a:pPr algn="just"/>
            <a:endParaRPr lang="tr-TR" sz="2000" dirty="0"/>
          </a:p>
          <a:p>
            <a:pPr algn="just"/>
            <a:r>
              <a:rPr lang="tr-TR" sz="2000" b="1" dirty="0"/>
              <a:t>N</a:t>
            </a:r>
            <a:r>
              <a:rPr lang="tr-TR" sz="2000" dirty="0"/>
              <a:t> tane kesit için, </a:t>
            </a:r>
            <a:r>
              <a:rPr lang="tr-TR" sz="2000" dirty="0" err="1"/>
              <a:t>Ai</a:t>
            </a:r>
            <a:r>
              <a:rPr lang="tr-TR" sz="2000" dirty="0"/>
              <a:t>, </a:t>
            </a:r>
            <a:r>
              <a:rPr lang="tr-TR" sz="2000" b="1" dirty="0" smtClean="0"/>
              <a:t>i</a:t>
            </a:r>
            <a:r>
              <a:rPr lang="tr-TR" sz="2000" dirty="0" smtClean="0"/>
              <a:t> ‘inci </a:t>
            </a:r>
            <a:r>
              <a:rPr lang="tr-TR" sz="2000" dirty="0"/>
              <a:t>kalınlıktaki  bölümdeki alan, </a:t>
            </a:r>
            <a:r>
              <a:rPr lang="tr-TR" sz="2000" b="1" dirty="0"/>
              <a:t>T</a:t>
            </a:r>
            <a:r>
              <a:rPr lang="tr-TR" sz="2000" dirty="0"/>
              <a:t> kesiler arasındaki  adım sayısı (mesafe). </a:t>
            </a:r>
            <a:r>
              <a:rPr lang="tr-TR" sz="2000" dirty="0" smtClean="0"/>
              <a:t>Epidermisin toplam hacmi (</a:t>
            </a:r>
            <a:r>
              <a:rPr lang="tr-TR" sz="2000" b="1" dirty="0" err="1" smtClean="0"/>
              <a:t>V</a:t>
            </a:r>
            <a:r>
              <a:rPr lang="tr-TR" sz="1600" b="1" dirty="0" err="1" smtClean="0"/>
              <a:t>epi</a:t>
            </a:r>
            <a:r>
              <a:rPr lang="tr-TR" sz="2000" dirty="0"/>
              <a:t>)</a:t>
            </a:r>
            <a:r>
              <a:rPr lang="tr-TR" sz="2000" dirty="0" smtClean="0"/>
              <a:t> yukarıdaki </a:t>
            </a:r>
            <a:r>
              <a:rPr lang="tr-TR" sz="2000" dirty="0"/>
              <a:t>formüle göre hesaplanır.</a:t>
            </a:r>
          </a:p>
          <a:p>
            <a:pPr algn="just"/>
            <a:endParaRPr lang="tr-TR" sz="2000" dirty="0"/>
          </a:p>
          <a:p>
            <a:pPr algn="just"/>
            <a:endParaRPr lang="tr-TR" sz="2000" dirty="0"/>
          </a:p>
          <a:p>
            <a:endParaRPr lang="tr-TR" sz="2400" dirty="0"/>
          </a:p>
        </p:txBody>
      </p:sp>
      <p:pic>
        <p:nvPicPr>
          <p:cNvPr id="6" name="Resim 5"/>
          <p:cNvPicPr>
            <a:picLocks noChangeAspect="1"/>
          </p:cNvPicPr>
          <p:nvPr/>
        </p:nvPicPr>
        <p:blipFill>
          <a:blip r:embed="rId3"/>
          <a:stretch>
            <a:fillRect/>
          </a:stretch>
        </p:blipFill>
        <p:spPr>
          <a:xfrm>
            <a:off x="760862" y="3606605"/>
            <a:ext cx="2785403" cy="1519311"/>
          </a:xfrm>
          <a:prstGeom prst="rect">
            <a:avLst/>
          </a:prstGeom>
        </p:spPr>
      </p:pic>
      <p:sp>
        <p:nvSpPr>
          <p:cNvPr id="2" name="Metin kutusu 1"/>
          <p:cNvSpPr txBox="1"/>
          <p:nvPr/>
        </p:nvSpPr>
        <p:spPr>
          <a:xfrm>
            <a:off x="5349922" y="5841242"/>
            <a:ext cx="6482686" cy="369332"/>
          </a:xfrm>
          <a:prstGeom prst="rect">
            <a:avLst/>
          </a:prstGeom>
          <a:noFill/>
        </p:spPr>
        <p:txBody>
          <a:bodyPr wrap="square" rtlCol="0">
            <a:spAutoFit/>
          </a:bodyPr>
          <a:lstStyle/>
          <a:p>
            <a:r>
              <a:rPr lang="tr-TR" b="1" dirty="0" smtClean="0"/>
              <a:t>Şekil 2. </a:t>
            </a:r>
            <a:r>
              <a:rPr lang="tr-TR" b="1" dirty="0" err="1" smtClean="0"/>
              <a:t>Vertikal</a:t>
            </a:r>
            <a:r>
              <a:rPr lang="tr-TR" b="1" dirty="0" smtClean="0"/>
              <a:t> eksen korunarak doku biyopsi işlem basakları</a:t>
            </a:r>
            <a:endParaRPr lang="tr-TR" b="1" dirty="0"/>
          </a:p>
        </p:txBody>
      </p:sp>
    </p:spTree>
    <p:extLst>
      <p:ext uri="{BB962C8B-B14F-4D97-AF65-F5344CB8AC3E}">
        <p14:creationId xmlns:p14="http://schemas.microsoft.com/office/powerpoint/2010/main" val="8069887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41194" y="441349"/>
            <a:ext cx="10998958" cy="6022218"/>
          </a:xfrm>
        </p:spPr>
        <p:txBody>
          <a:bodyPr>
            <a:normAutofit lnSpcReduction="10000"/>
          </a:bodyPr>
          <a:lstStyle/>
          <a:p>
            <a:pPr marL="0" indent="0" algn="just">
              <a:buNone/>
            </a:pPr>
            <a:r>
              <a:rPr lang="tr-TR" sz="2600" dirty="0"/>
              <a:t>Hacim hesaplaması, </a:t>
            </a:r>
            <a:r>
              <a:rPr lang="tr-TR" sz="2600" dirty="0" err="1"/>
              <a:t>stereolojik</a:t>
            </a:r>
            <a:r>
              <a:rPr lang="tr-TR" sz="2600" dirty="0"/>
              <a:t> yöntemlerin en basit biçimidir. Çünkü </a:t>
            </a:r>
            <a:r>
              <a:rPr lang="tr-TR" sz="2600" dirty="0" err="1"/>
              <a:t>prob</a:t>
            </a:r>
            <a:r>
              <a:rPr lang="tr-TR" sz="2600" dirty="0"/>
              <a:t> (nokta) sıfır boyutludur ve böylece rasgele </a:t>
            </a:r>
            <a:r>
              <a:rPr lang="tr-TR" sz="2600" dirty="0" err="1"/>
              <a:t>prob</a:t>
            </a:r>
            <a:r>
              <a:rPr lang="tr-TR" sz="2600" dirty="0"/>
              <a:t>-numune etkileşimi gerektiği gibidir. Her kesitin üzerine atılan </a:t>
            </a:r>
            <a:r>
              <a:rPr lang="tr-TR" sz="2600" dirty="0" err="1"/>
              <a:t>gridde</a:t>
            </a:r>
            <a:r>
              <a:rPr lang="tr-TR" sz="2600" dirty="0"/>
              <a:t> ilk bölümde her zaman 0 ve T birimleri arasındaki adım sayısı rasgele başlanır.</a:t>
            </a:r>
          </a:p>
          <a:p>
            <a:pPr marL="0" indent="0" algn="just">
              <a:buNone/>
            </a:pPr>
            <a:r>
              <a:rPr lang="tr-TR" sz="2600" dirty="0"/>
              <a:t>Bir </a:t>
            </a:r>
            <a:r>
              <a:rPr lang="tr-TR" sz="2600" b="1" dirty="0"/>
              <a:t>A </a:t>
            </a:r>
            <a:r>
              <a:rPr lang="tr-TR" sz="1700" b="1" dirty="0"/>
              <a:t>DEJ</a:t>
            </a:r>
            <a:r>
              <a:rPr lang="tr-TR" sz="2600" b="1" dirty="0"/>
              <a:t> </a:t>
            </a:r>
            <a:r>
              <a:rPr lang="tr-TR" sz="2600" b="1" dirty="0" smtClean="0"/>
              <a:t>‘</a:t>
            </a:r>
            <a:r>
              <a:rPr lang="tr-TR" sz="2600" dirty="0" err="1"/>
              <a:t>nin</a:t>
            </a:r>
            <a:r>
              <a:rPr lang="tr-TR" sz="2600" dirty="0"/>
              <a:t> hesaplanması; kesitlerin üzerine sinüs ağırlıklı çizgiler koyarak, çizgiler ile </a:t>
            </a:r>
            <a:r>
              <a:rPr lang="tr-TR" sz="2600" dirty="0" err="1"/>
              <a:t>dermo-epidermal</a:t>
            </a:r>
            <a:r>
              <a:rPr lang="tr-TR" sz="2600" dirty="0"/>
              <a:t>  alan arasındaki </a:t>
            </a:r>
            <a:r>
              <a:rPr lang="tr-TR" sz="2600" dirty="0" err="1"/>
              <a:t>kesişimlerin</a:t>
            </a:r>
            <a:r>
              <a:rPr lang="tr-TR" sz="2600" dirty="0"/>
              <a:t> sayılmasıyla belirlenir. Her çizginin kendisiyle ilişkili 2 noktası </a:t>
            </a:r>
            <a:r>
              <a:rPr lang="tr-TR" sz="2600" dirty="0" smtClean="0"/>
              <a:t>vardır</a:t>
            </a:r>
            <a:r>
              <a:rPr lang="tr-TR" sz="2600" dirty="0" smtClean="0"/>
              <a:t>. H</a:t>
            </a:r>
            <a:r>
              <a:rPr lang="tr-TR" sz="2600" dirty="0" smtClean="0"/>
              <a:t>er  </a:t>
            </a:r>
            <a:r>
              <a:rPr lang="tr-TR" sz="2600" dirty="0"/>
              <a:t>biri şekil 3’te gösterilmiştir. Ara kesitler ile bir A DEJ arasındaki ilişki aşağıdaki gibi ifade edilir.</a:t>
            </a:r>
          </a:p>
          <a:p>
            <a:pPr marL="0" indent="0" algn="just">
              <a:buNone/>
            </a:pPr>
            <a:r>
              <a:rPr lang="tr-TR" sz="2600" dirty="0"/>
              <a:t> </a:t>
            </a:r>
            <a:endParaRPr lang="tr-TR" dirty="0"/>
          </a:p>
          <a:p>
            <a:pPr marL="0" indent="0" algn="just">
              <a:buNone/>
            </a:pPr>
            <a:endParaRPr lang="tr-TR" sz="2600" dirty="0"/>
          </a:p>
          <a:p>
            <a:pPr marL="0" indent="0" algn="just">
              <a:buNone/>
            </a:pPr>
            <a:endParaRPr lang="tr-TR" sz="2600" dirty="0" smtClean="0"/>
          </a:p>
          <a:p>
            <a:pPr marL="0" indent="0" algn="just">
              <a:buNone/>
            </a:pPr>
            <a:r>
              <a:rPr lang="tr-TR" sz="2600" b="1" dirty="0" smtClean="0"/>
              <a:t>N</a:t>
            </a:r>
            <a:r>
              <a:rPr lang="tr-TR" sz="2600" dirty="0" smtClean="0"/>
              <a:t>  </a:t>
            </a:r>
            <a:r>
              <a:rPr lang="tr-TR" sz="2600" dirty="0"/>
              <a:t>sayıda kesit için, burada  </a:t>
            </a:r>
            <a:r>
              <a:rPr lang="tr-TR" sz="2600" b="1" dirty="0"/>
              <a:t>I </a:t>
            </a:r>
            <a:r>
              <a:rPr lang="tr-TR" sz="1900" b="1" dirty="0" err="1"/>
              <a:t>i</a:t>
            </a:r>
            <a:r>
              <a:rPr lang="tr-TR" sz="2600" b="1" dirty="0"/>
              <a:t> ; </a:t>
            </a:r>
            <a:r>
              <a:rPr lang="tr-TR" sz="2600" dirty="0"/>
              <a:t>i kalınlığındaki </a:t>
            </a:r>
            <a:r>
              <a:rPr lang="tr-TR" sz="2600" dirty="0" err="1"/>
              <a:t>dermo-epidermal</a:t>
            </a:r>
            <a:r>
              <a:rPr lang="tr-TR" sz="2600" dirty="0"/>
              <a:t> bağlantı ve çizgi arasındaki ara </a:t>
            </a:r>
            <a:r>
              <a:rPr lang="tr-TR" sz="2600" dirty="0" err="1"/>
              <a:t>kesilerin</a:t>
            </a:r>
            <a:r>
              <a:rPr lang="tr-TR" sz="2600" dirty="0"/>
              <a:t> sayısı, </a:t>
            </a:r>
            <a:r>
              <a:rPr lang="tr-TR" sz="2600" b="1" dirty="0"/>
              <a:t>l/p; </a:t>
            </a:r>
            <a:r>
              <a:rPr lang="tr-TR" sz="2600" dirty="0"/>
              <a:t>her bir çizgi başına </a:t>
            </a:r>
            <a:r>
              <a:rPr lang="tr-TR" sz="2600" dirty="0" err="1"/>
              <a:t>probun</a:t>
            </a:r>
            <a:r>
              <a:rPr lang="tr-TR" sz="2600" dirty="0"/>
              <a:t> uzunluğudur, </a:t>
            </a:r>
            <a:r>
              <a:rPr lang="tr-TR" sz="2600" b="1" dirty="0"/>
              <a:t>P </a:t>
            </a:r>
            <a:r>
              <a:rPr lang="tr-TR" sz="2600" b="1" dirty="0" err="1"/>
              <a:t>ref</a:t>
            </a:r>
            <a:r>
              <a:rPr lang="tr-TR" sz="2600" b="1" dirty="0"/>
              <a:t> ;  </a:t>
            </a:r>
            <a:r>
              <a:rPr lang="tr-TR" sz="2600" dirty="0"/>
              <a:t>Referans  (</a:t>
            </a:r>
            <a:r>
              <a:rPr lang="tr-TR" sz="2600" dirty="0" err="1"/>
              <a:t>epidermis</a:t>
            </a:r>
            <a:r>
              <a:rPr lang="tr-TR" sz="2600" dirty="0"/>
              <a:t>) alana denk gelen noktaların sayısı, ce</a:t>
            </a:r>
            <a:r>
              <a:rPr lang="tr-TR" sz="2600" b="1" dirty="0"/>
              <a:t> </a:t>
            </a:r>
            <a:r>
              <a:rPr lang="tr-TR" sz="2600" b="1" dirty="0" err="1"/>
              <a:t>Vref</a:t>
            </a:r>
            <a:r>
              <a:rPr lang="tr-TR" sz="2600" b="1" dirty="0"/>
              <a:t> ; </a:t>
            </a:r>
            <a:r>
              <a:rPr lang="tr-TR" sz="2600" dirty="0"/>
              <a:t>referans alanının hacmidir. </a:t>
            </a:r>
          </a:p>
        </p:txBody>
      </p:sp>
      <p:pic>
        <p:nvPicPr>
          <p:cNvPr id="4" name="Resim 3"/>
          <p:cNvPicPr>
            <a:picLocks noChangeAspect="1"/>
          </p:cNvPicPr>
          <p:nvPr/>
        </p:nvPicPr>
        <p:blipFill>
          <a:blip r:embed="rId2"/>
          <a:stretch>
            <a:fillRect/>
          </a:stretch>
        </p:blipFill>
        <p:spPr>
          <a:xfrm>
            <a:off x="2390477" y="3551375"/>
            <a:ext cx="2825277" cy="1044322"/>
          </a:xfrm>
          <a:prstGeom prst="rect">
            <a:avLst/>
          </a:prstGeom>
        </p:spPr>
      </p:pic>
    </p:spTree>
    <p:extLst>
      <p:ext uri="{BB962C8B-B14F-4D97-AF65-F5344CB8AC3E}">
        <p14:creationId xmlns:p14="http://schemas.microsoft.com/office/powerpoint/2010/main" val="23119271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TotalTime>
  <Words>1253</Words>
  <Application>Microsoft Office PowerPoint</Application>
  <PresentationFormat>Geniş ekran</PresentationFormat>
  <Paragraphs>77</Paragraphs>
  <Slides>17</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17</vt:i4>
      </vt:variant>
    </vt:vector>
  </HeadingPairs>
  <TitlesOfParts>
    <vt:vector size="23" baseType="lpstr">
      <vt:lpstr>Arial</vt:lpstr>
      <vt:lpstr>Calibri</vt:lpstr>
      <vt:lpstr>Calibri Light</vt:lpstr>
      <vt:lpstr>Cambria Math</vt:lpstr>
      <vt:lpstr>Wingdings</vt:lpstr>
      <vt:lpstr>Office Teması</vt:lpstr>
      <vt:lpstr>NORMAL DERİDEKİ DERMO-EPİDERMAL YÜZEY ALANININ VE EPİDERMİS HACMİNİN STEREOLOJİK YÖNTEMLERLE BELİRLENMESİ  YYU TIP FAKÜLTESİ TIBBİ HİSTOLOJİ VE EMBRİYOLOJİ AD.   Hazırlayan Araş. Gör. Seda KESKİN NİSAN 2017, VAN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NORMAL DERİDEKİ DERMO-EPİDERMAL YÜZEY ALANININ VE EPİDERMİS HACMİNİN STEREOLOJİK YÖNTEMLERLE BELİRLENMESİ</dc:title>
  <dc:creator>bio_ses... biology</dc:creator>
  <cp:lastModifiedBy>bio_ses... biology</cp:lastModifiedBy>
  <cp:revision>63</cp:revision>
  <dcterms:created xsi:type="dcterms:W3CDTF">2017-04-27T18:40:06Z</dcterms:created>
  <dcterms:modified xsi:type="dcterms:W3CDTF">2017-04-28T06:53:23Z</dcterms:modified>
</cp:coreProperties>
</file>