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3" r:id="rId4"/>
    <p:sldId id="274" r:id="rId5"/>
    <p:sldId id="276" r:id="rId6"/>
    <p:sldId id="277" r:id="rId7"/>
    <p:sldId id="278" r:id="rId8"/>
    <p:sldId id="279" r:id="rId9"/>
    <p:sldId id="260" r:id="rId10"/>
    <p:sldId id="280" r:id="rId11"/>
    <p:sldId id="261" r:id="rId12"/>
    <p:sldId id="294" r:id="rId13"/>
    <p:sldId id="262" r:id="rId14"/>
    <p:sldId id="281" r:id="rId15"/>
    <p:sldId id="282" r:id="rId16"/>
    <p:sldId id="283" r:id="rId17"/>
    <p:sldId id="284" r:id="rId18"/>
    <p:sldId id="289" r:id="rId19"/>
    <p:sldId id="285" r:id="rId20"/>
    <p:sldId id="299" r:id="rId21"/>
    <p:sldId id="298" r:id="rId22"/>
    <p:sldId id="286" r:id="rId23"/>
    <p:sldId id="287" r:id="rId24"/>
    <p:sldId id="288" r:id="rId25"/>
    <p:sldId id="268" r:id="rId26"/>
    <p:sldId id="291" r:id="rId27"/>
    <p:sldId id="292" r:id="rId28"/>
    <p:sldId id="267" r:id="rId29"/>
    <p:sldId id="269" r:id="rId30"/>
    <p:sldId id="296" r:id="rId31"/>
    <p:sldId id="270" r:id="rId32"/>
    <p:sldId id="271" r:id="rId33"/>
    <p:sldId id="297" r:id="rId34"/>
    <p:sldId id="272" r:id="rId35"/>
    <p:sldId id="293" r:id="rId36"/>
    <p:sldId id="295" r:id="rId37"/>
  </p:sldIdLst>
  <p:sldSz cx="12192000" cy="6858000"/>
  <p:notesSz cx="9947275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5F97F-2A33-4E5C-A29D-62E4046CE949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947F1-5B72-4F8C-9C98-D415AF6D22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46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507C-F5C0-47AB-A539-A0DAF892294B}" type="datetimeFigureOut">
              <a:rPr lang="tr-TR" smtClean="0"/>
              <a:t>13.2.2019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BF0C4-EAE0-44C6-8DF6-09739E4CCD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13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0C4-EAE0-44C6-8DF6-09739E4CCD1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44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55A8-F913-4242-9851-356C9C171D27}" type="datetime1">
              <a:rPr lang="tr-TR" smtClean="0"/>
              <a:t>13.2.2019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84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23CB-9A66-40E4-AD4F-D08584808B94}" type="datetime1">
              <a:rPr lang="tr-TR" smtClean="0"/>
              <a:t>13.2.2019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71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DDC-1FC5-4370-AF72-0AB5464D3C28}" type="datetime1">
              <a:rPr lang="tr-TR" smtClean="0"/>
              <a:t>13.2.2019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84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306-BC24-438F-A173-96C820401451}" type="datetime1">
              <a:rPr lang="tr-TR" smtClean="0"/>
              <a:t>13.2.2019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D792-5A48-44C7-8D7F-1F37C97DFD14}" type="datetime1">
              <a:rPr lang="tr-TR" smtClean="0"/>
              <a:t>13.2.2019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90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BDAE-849C-4984-8447-7D42DCDF1E09}" type="datetime1">
              <a:rPr lang="tr-TR" smtClean="0"/>
              <a:t>13.2.2019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06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D373-CF01-4381-ADA5-C0B316136D77}" type="datetime1">
              <a:rPr lang="tr-TR" smtClean="0"/>
              <a:t>13.2.2019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50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07F6-BE35-4D58-9603-9D3B1911ABB7}" type="datetime1">
              <a:rPr lang="tr-TR" smtClean="0"/>
              <a:t>13.2.2019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59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24D4-F4FC-4E87-AD81-1E254F0FA0FA}" type="datetime1">
              <a:rPr lang="tr-TR" smtClean="0"/>
              <a:t>13.2.2019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54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4B39-A9EC-429C-BBED-7D8C50DD8632}" type="datetime1">
              <a:rPr lang="tr-TR" smtClean="0"/>
              <a:t>13.2.2019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0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DBC1-A660-41A7-9331-AE6AEF131DD8}" type="datetime1">
              <a:rPr lang="tr-TR" smtClean="0"/>
              <a:t>13.2.2019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85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71F3-F2D5-46A1-BF3B-CB371DF996C5}" type="datetime1">
              <a:rPr lang="tr-TR" smtClean="0"/>
              <a:t>13.2.2019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EE1-01EC-45F0-8793-92EEE56C3D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2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4289" y="10211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HÜCRE YÜZEY FARKLILAŞMALARI</a:t>
            </a:r>
            <a:endParaRPr lang="tr-TR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5846" y="3123703"/>
            <a:ext cx="9048464" cy="300414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1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Hazırlayan</a:t>
            </a:r>
          </a:p>
          <a:p>
            <a:pPr marL="0" indent="0" algn="ctr">
              <a:buNone/>
            </a:pPr>
            <a:r>
              <a:rPr lang="tr-TR" sz="1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</a:t>
            </a:r>
            <a:r>
              <a:rPr lang="tr-TR" sz="1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Gör. Seda KESKİN</a:t>
            </a:r>
            <a:endParaRPr lang="tr-TR" sz="1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sz="3600" b="1" i="1" dirty="0" smtClean="0"/>
          </a:p>
          <a:p>
            <a:pPr marL="0" indent="0" algn="ctr">
              <a:buNone/>
            </a:pPr>
            <a:r>
              <a:rPr lang="tr-TR" sz="7200" b="1" i="1" dirty="0" smtClean="0"/>
              <a:t>VAN YÜZÜNCÜ YIL ÜNİVERSİTESİ</a:t>
            </a:r>
          </a:p>
          <a:p>
            <a:pPr marL="0" indent="0" algn="ctr">
              <a:buNone/>
            </a:pPr>
            <a:r>
              <a:rPr lang="tr-TR" sz="7200" b="1" i="1" dirty="0" smtClean="0"/>
              <a:t>TIP FAKÜLTESİ</a:t>
            </a:r>
          </a:p>
          <a:p>
            <a:pPr marL="0" indent="0" algn="ctr">
              <a:buNone/>
            </a:pPr>
            <a:r>
              <a:rPr lang="tr-TR" sz="7200" b="1" i="1" dirty="0" smtClean="0"/>
              <a:t>TIBBİ HİSTOLOJİ VE EMBRİYOLOJİ ABD.</a:t>
            </a:r>
          </a:p>
          <a:p>
            <a:pPr marL="0" indent="0" algn="ctr">
              <a:buNone/>
            </a:pPr>
            <a:endParaRPr lang="tr-TR" sz="7200" b="1" i="1" dirty="0" smtClean="0"/>
          </a:p>
          <a:p>
            <a:pPr marL="0" indent="0" algn="ctr">
              <a:buNone/>
            </a:pPr>
            <a:r>
              <a:rPr lang="tr-TR" sz="7200" b="1" i="1" dirty="0" smtClean="0"/>
              <a:t>13 ŞUBAT 2019</a:t>
            </a:r>
          </a:p>
          <a:p>
            <a:pPr marL="0" indent="0" algn="ctr">
              <a:buNone/>
            </a:pPr>
            <a:r>
              <a:rPr lang="tr-TR" sz="7200" b="1" i="1" dirty="0" smtClean="0"/>
              <a:t>VAN</a:t>
            </a:r>
            <a:endParaRPr lang="tr-TR" sz="7200" b="1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3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7420" y="611980"/>
            <a:ext cx="5773004" cy="5582603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Aktin </a:t>
            </a:r>
            <a:r>
              <a:rPr lang="tr-TR" dirty="0" err="1"/>
              <a:t>filamentleri</a:t>
            </a:r>
            <a:r>
              <a:rPr lang="tr-TR" dirty="0"/>
              <a:t> 0.5 </a:t>
            </a:r>
            <a:r>
              <a:rPr lang="el-GR" dirty="0" smtClean="0"/>
              <a:t>μ</a:t>
            </a:r>
            <a:r>
              <a:rPr lang="tr-TR" dirty="0" smtClean="0"/>
              <a:t>m altında </a:t>
            </a:r>
            <a:r>
              <a:rPr lang="tr-TR" dirty="0"/>
              <a:t>bulunan </a:t>
            </a:r>
            <a:r>
              <a:rPr lang="tr-TR" i="1" dirty="0">
                <a:solidFill>
                  <a:srgbClr val="FF0000"/>
                </a:solidFill>
              </a:rPr>
              <a:t>terminal ağ </a:t>
            </a:r>
            <a:r>
              <a:rPr lang="tr-TR" dirty="0"/>
              <a:t>ile karışırlar. </a:t>
            </a:r>
          </a:p>
          <a:p>
            <a:pPr algn="just"/>
            <a:r>
              <a:rPr lang="tr-TR" dirty="0"/>
              <a:t>Terminal ağ ara </a:t>
            </a:r>
            <a:r>
              <a:rPr lang="tr-TR" dirty="0" err="1"/>
              <a:t>filamentleri</a:t>
            </a:r>
            <a:r>
              <a:rPr lang="tr-TR" dirty="0"/>
              <a:t> arasında bulunan başlıca proteinler </a:t>
            </a:r>
            <a:r>
              <a:rPr lang="tr-TR" i="1" dirty="0" err="1">
                <a:solidFill>
                  <a:srgbClr val="FF0000"/>
                </a:solidFill>
              </a:rPr>
              <a:t>miyosin</a:t>
            </a:r>
            <a:r>
              <a:rPr lang="tr-TR" i="1" dirty="0">
                <a:solidFill>
                  <a:srgbClr val="FF0000"/>
                </a:solidFill>
              </a:rPr>
              <a:t> II </a:t>
            </a:r>
            <a:r>
              <a:rPr lang="tr-TR" dirty="0">
                <a:solidFill>
                  <a:srgbClr val="FF0000"/>
                </a:solidFill>
              </a:rPr>
              <a:t>ve </a:t>
            </a:r>
            <a:r>
              <a:rPr lang="tr-TR" i="1" dirty="0" err="1">
                <a:solidFill>
                  <a:srgbClr val="FF0000"/>
                </a:solidFill>
              </a:rPr>
              <a:t>spektrin</a:t>
            </a:r>
            <a:r>
              <a:rPr lang="tr-TR" dirty="0" err="1">
                <a:solidFill>
                  <a:srgbClr val="FF0000"/>
                </a:solidFill>
              </a:rPr>
              <a:t>dir</a:t>
            </a:r>
            <a:r>
              <a:rPr lang="tr-TR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b="1" dirty="0" err="1"/>
              <a:t>Miyosin</a:t>
            </a:r>
            <a:r>
              <a:rPr lang="tr-TR" b="1" dirty="0"/>
              <a:t> I</a:t>
            </a:r>
            <a:r>
              <a:rPr lang="tr-TR" dirty="0"/>
              <a:t>I motor protein olarak </a:t>
            </a:r>
            <a:r>
              <a:rPr lang="tr-TR" dirty="0" err="1"/>
              <a:t>mikrovillus</a:t>
            </a:r>
            <a:r>
              <a:rPr lang="tr-TR" dirty="0"/>
              <a:t> hareketinde iş görür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  <a:r>
              <a:rPr lang="tr-TR" b="1" dirty="0" err="1"/>
              <a:t>Spektrin</a:t>
            </a:r>
            <a:r>
              <a:rPr lang="tr-TR" dirty="0"/>
              <a:t> </a:t>
            </a:r>
            <a:r>
              <a:rPr lang="tr-TR" dirty="0" err="1"/>
              <a:t>aktin</a:t>
            </a:r>
            <a:r>
              <a:rPr lang="tr-TR" dirty="0"/>
              <a:t> </a:t>
            </a:r>
            <a:r>
              <a:rPr lang="tr-TR" dirty="0" err="1"/>
              <a:t>filamentlerini</a:t>
            </a:r>
            <a:r>
              <a:rPr lang="tr-TR" dirty="0"/>
              <a:t> terminal</a:t>
            </a:r>
            <a:r>
              <a:rPr lang="tr-TR" i="1" dirty="0"/>
              <a:t> ağ</a:t>
            </a:r>
            <a:r>
              <a:rPr lang="tr-TR" dirty="0"/>
              <a:t>a bağlayarak </a:t>
            </a:r>
            <a:r>
              <a:rPr lang="tr-TR" dirty="0" err="1"/>
              <a:t>mikrovillusa</a:t>
            </a:r>
            <a:r>
              <a:rPr lang="tr-TR" dirty="0"/>
              <a:t> mekanik destek sağlar.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611980"/>
            <a:ext cx="5455920" cy="4645820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85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194" y="286603"/>
            <a:ext cx="11368585" cy="61960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2- </a:t>
            </a:r>
            <a:r>
              <a:rPr lang="tr-TR" b="1" dirty="0" err="1"/>
              <a:t>Silya</a:t>
            </a:r>
            <a:r>
              <a:rPr lang="tr-TR" b="1" dirty="0"/>
              <a:t> (Titrek tüyler)</a:t>
            </a:r>
            <a:endParaRPr lang="tr-T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E</a:t>
            </a:r>
            <a:r>
              <a:rPr lang="tr-TR" dirty="0" smtClean="0"/>
              <a:t>lektron yoğun bazal cisimciklerden köken </a:t>
            </a:r>
            <a:r>
              <a:rPr lang="tr-TR" sz="2600" dirty="0" smtClean="0"/>
              <a:t>alan, </a:t>
            </a:r>
            <a:r>
              <a:rPr lang="tr-TR" sz="2600" dirty="0" err="1" smtClean="0"/>
              <a:t>mikrovillusdan</a:t>
            </a:r>
            <a:r>
              <a:rPr lang="tr-TR" sz="2600" dirty="0" smtClean="0"/>
              <a:t> </a:t>
            </a:r>
            <a:r>
              <a:rPr lang="tr-TR" dirty="0" smtClean="0"/>
              <a:t>daha uzun (~10 </a:t>
            </a:r>
            <a:r>
              <a:rPr lang="el-GR" dirty="0" smtClean="0"/>
              <a:t>μ), </a:t>
            </a:r>
            <a:r>
              <a:rPr lang="tr-TR" dirty="0" smtClean="0"/>
              <a:t>0,2 µm </a:t>
            </a:r>
            <a:r>
              <a:rPr lang="tr-TR" dirty="0" smtClean="0"/>
              <a:t>çapında hareketli olan serbest yüzey farklılaşmasıdır.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Işık mikroskopu ile görünürler.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Bir </a:t>
            </a:r>
            <a:r>
              <a:rPr lang="tr-TR" dirty="0" err="1" smtClean="0"/>
              <a:t>epitel</a:t>
            </a:r>
            <a:r>
              <a:rPr lang="tr-TR" dirty="0" smtClean="0"/>
              <a:t> hücresi 250-300 </a:t>
            </a:r>
            <a:r>
              <a:rPr lang="tr-TR" dirty="0" err="1" smtClean="0"/>
              <a:t>silya</a:t>
            </a:r>
            <a:r>
              <a:rPr lang="tr-TR" dirty="0" smtClean="0"/>
              <a:t> (=</a:t>
            </a:r>
            <a:r>
              <a:rPr lang="tr-TR" dirty="0" err="1" smtClean="0"/>
              <a:t>cilium</a:t>
            </a:r>
            <a:r>
              <a:rPr lang="tr-TR" dirty="0" smtClean="0"/>
              <a:t>) içerir.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Bazı </a:t>
            </a:r>
            <a:r>
              <a:rPr lang="tr-TR" dirty="0" err="1" smtClean="0"/>
              <a:t>epitel</a:t>
            </a:r>
            <a:r>
              <a:rPr lang="tr-TR" dirty="0" smtClean="0"/>
              <a:t> h. (</a:t>
            </a:r>
            <a:r>
              <a:rPr lang="tr-TR" dirty="0" err="1" smtClean="0"/>
              <a:t>trachea</a:t>
            </a:r>
            <a:r>
              <a:rPr lang="tr-TR" dirty="0" smtClean="0"/>
              <a:t>, </a:t>
            </a:r>
            <a:r>
              <a:rPr lang="tr-TR" dirty="0" err="1" smtClean="0"/>
              <a:t>bronchi</a:t>
            </a:r>
            <a:r>
              <a:rPr lang="tr-TR" dirty="0" smtClean="0"/>
              <a:t>, tuba </a:t>
            </a:r>
            <a:r>
              <a:rPr lang="tr-TR" dirty="0" err="1" smtClean="0"/>
              <a:t>uterina</a:t>
            </a:r>
            <a:r>
              <a:rPr lang="tr-TR" dirty="0" smtClean="0"/>
              <a:t> gibi) </a:t>
            </a:r>
            <a:r>
              <a:rPr lang="tr-TR" dirty="0" err="1" smtClean="0"/>
              <a:t>lüminal</a:t>
            </a:r>
            <a:r>
              <a:rPr lang="tr-TR" dirty="0" smtClean="0"/>
              <a:t> yüzeylerinde düzenli olarak sık bir şekilde dizilmiş yüzlerce </a:t>
            </a:r>
            <a:r>
              <a:rPr lang="tr-TR" dirty="0" err="1" smtClean="0"/>
              <a:t>silya</a:t>
            </a:r>
            <a:r>
              <a:rPr lang="tr-TR" dirty="0" smtClean="0"/>
              <a:t> içerir. </a:t>
            </a:r>
          </a:p>
          <a:p>
            <a:r>
              <a:rPr lang="tr-TR" dirty="0"/>
              <a:t>Hareket için kullanılan enerjinin kaynağı </a:t>
            </a:r>
            <a:r>
              <a:rPr lang="tr-TR" dirty="0" err="1"/>
              <a:t>ATP’dir</a:t>
            </a:r>
            <a:r>
              <a:rPr lang="tr-TR" dirty="0"/>
              <a:t>.</a:t>
            </a:r>
          </a:p>
          <a:p>
            <a:r>
              <a:rPr lang="tr-TR" dirty="0" smtClean="0"/>
              <a:t>Bu </a:t>
            </a:r>
            <a:r>
              <a:rPr lang="tr-TR" dirty="0" smtClean="0"/>
              <a:t>tip </a:t>
            </a:r>
            <a:r>
              <a:rPr lang="tr-TR" dirty="0" err="1" smtClean="0"/>
              <a:t>epitellerde</a:t>
            </a:r>
            <a:r>
              <a:rPr lang="tr-TR" dirty="0" smtClean="0"/>
              <a:t> </a:t>
            </a:r>
            <a:r>
              <a:rPr lang="tr-TR" dirty="0" err="1" smtClean="0"/>
              <a:t>siller</a:t>
            </a:r>
            <a:r>
              <a:rPr lang="tr-TR" dirty="0" smtClean="0"/>
              <a:t> süratli ritmik dalgalanmalar oluşturarak </a:t>
            </a:r>
            <a:r>
              <a:rPr lang="tr-TR" dirty="0" err="1" smtClean="0"/>
              <a:t>epitel</a:t>
            </a:r>
            <a:r>
              <a:rPr lang="tr-TR" dirty="0" smtClean="0"/>
              <a:t> yüzeyindeki mukusu, diğer maddeleri ve </a:t>
            </a:r>
            <a:r>
              <a:rPr lang="tr-TR" dirty="0" err="1" smtClean="0"/>
              <a:t>ovumu</a:t>
            </a:r>
            <a:r>
              <a:rPr lang="tr-TR" dirty="0" smtClean="0"/>
              <a:t> itme, </a:t>
            </a:r>
            <a:r>
              <a:rPr lang="tr-TR" dirty="0" err="1" smtClean="0"/>
              <a:t>duktus</a:t>
            </a:r>
            <a:r>
              <a:rPr lang="tr-TR" dirty="0" smtClean="0"/>
              <a:t> </a:t>
            </a:r>
            <a:r>
              <a:rPr lang="tr-TR" dirty="0" err="1" smtClean="0"/>
              <a:t>efferentlerde</a:t>
            </a:r>
            <a:r>
              <a:rPr lang="tr-TR" dirty="0" smtClean="0"/>
              <a:t> </a:t>
            </a:r>
            <a:r>
              <a:rPr lang="tr-TR" dirty="0"/>
              <a:t>henüz hareketini kazanmamış spermlerin </a:t>
            </a:r>
            <a:r>
              <a:rPr lang="tr-TR" dirty="0" err="1"/>
              <a:t>duktus</a:t>
            </a:r>
            <a:r>
              <a:rPr lang="tr-TR" dirty="0"/>
              <a:t> </a:t>
            </a:r>
            <a:r>
              <a:rPr lang="tr-TR" dirty="0" err="1"/>
              <a:t>epididimise</a:t>
            </a:r>
            <a:r>
              <a:rPr lang="tr-TR" dirty="0"/>
              <a:t> geçmesini </a:t>
            </a:r>
            <a:r>
              <a:rPr lang="tr-TR" dirty="0" smtClean="0"/>
              <a:t>ya da taşıma fonksiyonu için (solunum </a:t>
            </a:r>
            <a:r>
              <a:rPr lang="tr-TR" dirty="0" err="1" smtClean="0"/>
              <a:t>s.’deki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h. </a:t>
            </a:r>
            <a:r>
              <a:rPr lang="tr-TR" dirty="0" err="1" smtClean="0"/>
              <a:t>silyaları</a:t>
            </a:r>
            <a:r>
              <a:rPr lang="tr-TR" dirty="0" smtClean="0"/>
              <a:t> mukus ve döküntüleri </a:t>
            </a:r>
            <a:r>
              <a:rPr lang="tr-TR" dirty="0" err="1" smtClean="0"/>
              <a:t>oropharynx’e</a:t>
            </a:r>
            <a:r>
              <a:rPr lang="tr-TR" dirty="0" smtClean="0"/>
              <a:t>, </a:t>
            </a:r>
            <a:r>
              <a:rPr lang="tr-TR" dirty="0" err="1" smtClean="0"/>
              <a:t>ovumu</a:t>
            </a:r>
            <a:r>
              <a:rPr lang="tr-TR" dirty="0" smtClean="0"/>
              <a:t> tuba </a:t>
            </a:r>
            <a:r>
              <a:rPr lang="tr-TR" dirty="0" err="1" smtClean="0"/>
              <a:t>uterina’dan</a:t>
            </a:r>
            <a:r>
              <a:rPr lang="tr-TR" dirty="0" smtClean="0"/>
              <a:t> </a:t>
            </a:r>
            <a:r>
              <a:rPr lang="tr-TR" dirty="0" err="1" smtClean="0"/>
              <a:t>uterusa</a:t>
            </a:r>
            <a:r>
              <a:rPr lang="tr-TR" dirty="0" smtClean="0"/>
              <a:t> doğru taşır) özelleşmiştir.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Diğer bazı </a:t>
            </a:r>
            <a:r>
              <a:rPr lang="tr-TR" dirty="0" err="1" smtClean="0"/>
              <a:t>epitel</a:t>
            </a:r>
            <a:r>
              <a:rPr lang="tr-TR" dirty="0" smtClean="0"/>
              <a:t> h. ise bir duyusal fonksiyon yapan sadece bir tek </a:t>
            </a:r>
            <a:r>
              <a:rPr lang="tr-TR" dirty="0" err="1" smtClean="0"/>
              <a:t>siliuma</a:t>
            </a:r>
            <a:r>
              <a:rPr lang="tr-TR" dirty="0" smtClean="0"/>
              <a:t> </a:t>
            </a:r>
            <a:r>
              <a:rPr lang="tr-TR" dirty="0" smtClean="0"/>
              <a:t>(iç kulaktaki </a:t>
            </a:r>
            <a:r>
              <a:rPr lang="tr-TR" dirty="0" err="1" smtClean="0"/>
              <a:t>vestibuler</a:t>
            </a:r>
            <a:r>
              <a:rPr lang="tr-TR" dirty="0" smtClean="0"/>
              <a:t> </a:t>
            </a:r>
            <a:r>
              <a:rPr lang="tr-TR" dirty="0" err="1" smtClean="0"/>
              <a:t>apparatusun</a:t>
            </a:r>
            <a:r>
              <a:rPr lang="tr-TR" dirty="0" smtClean="0"/>
              <a:t> </a:t>
            </a:r>
            <a:r>
              <a:rPr lang="tr-TR" dirty="0" err="1" smtClean="0"/>
              <a:t>hair</a:t>
            </a:r>
            <a:r>
              <a:rPr lang="tr-TR" dirty="0" smtClean="0"/>
              <a:t> hücreleri gibi) sahiptir.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06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25"/>
          <a:stretch/>
        </p:blipFill>
        <p:spPr>
          <a:xfrm>
            <a:off x="7165074" y="518614"/>
            <a:ext cx="4817660" cy="4653887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77421" y="414158"/>
            <a:ext cx="66464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/>
              <a:t>Bu tip </a:t>
            </a:r>
            <a:r>
              <a:rPr lang="tr-TR" sz="2400" dirty="0" err="1"/>
              <a:t>epitellerde</a:t>
            </a:r>
            <a:r>
              <a:rPr lang="tr-TR" sz="2400" dirty="0"/>
              <a:t> </a:t>
            </a:r>
            <a:r>
              <a:rPr lang="tr-TR" sz="2400" dirty="0" err="1"/>
              <a:t>siller</a:t>
            </a:r>
            <a:r>
              <a:rPr lang="tr-TR" sz="2400" dirty="0"/>
              <a:t> süratli ritmik dalgalanmalar oluşturarak </a:t>
            </a:r>
            <a:r>
              <a:rPr lang="tr-TR" sz="2400" dirty="0" err="1"/>
              <a:t>epitel</a:t>
            </a:r>
            <a:r>
              <a:rPr lang="tr-TR" sz="2400" dirty="0"/>
              <a:t> yüzeyindeki mukusu, diğer maddeleri ve </a:t>
            </a:r>
            <a:r>
              <a:rPr lang="tr-TR" sz="2400" dirty="0" err="1"/>
              <a:t>ovumu</a:t>
            </a:r>
            <a:r>
              <a:rPr lang="tr-TR" sz="2400" dirty="0"/>
              <a:t> itme, </a:t>
            </a:r>
            <a:endParaRPr lang="tr-TR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 err="1"/>
              <a:t>D</a:t>
            </a:r>
            <a:r>
              <a:rPr lang="tr-TR" sz="2400" dirty="0" err="1" smtClean="0"/>
              <a:t>uktus</a:t>
            </a:r>
            <a:r>
              <a:rPr lang="tr-TR" sz="2400" dirty="0" smtClean="0"/>
              <a:t> </a:t>
            </a:r>
            <a:r>
              <a:rPr lang="tr-TR" sz="2400" dirty="0" err="1"/>
              <a:t>efferentlerde</a:t>
            </a:r>
            <a:r>
              <a:rPr lang="tr-TR" sz="2400" dirty="0"/>
              <a:t> henüz hareketini kazanmamış spermlerin </a:t>
            </a:r>
            <a:r>
              <a:rPr lang="tr-TR" sz="2400" dirty="0" err="1"/>
              <a:t>duktus</a:t>
            </a:r>
            <a:r>
              <a:rPr lang="tr-TR" sz="2400" dirty="0"/>
              <a:t> </a:t>
            </a:r>
            <a:r>
              <a:rPr lang="tr-TR" sz="2400" dirty="0" err="1"/>
              <a:t>epididimise</a:t>
            </a:r>
            <a:r>
              <a:rPr lang="tr-TR" sz="2400" dirty="0"/>
              <a:t> </a:t>
            </a:r>
            <a:r>
              <a:rPr lang="tr-TR" sz="2400" dirty="0" smtClean="0"/>
              <a:t>geçmesini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Taşıma </a:t>
            </a:r>
            <a:r>
              <a:rPr lang="tr-TR" sz="2400" dirty="0"/>
              <a:t>fonksiyonu için (solunum </a:t>
            </a:r>
            <a:r>
              <a:rPr lang="tr-TR" sz="2400" dirty="0" err="1"/>
              <a:t>s.’deki</a:t>
            </a:r>
            <a:r>
              <a:rPr lang="tr-TR" sz="2400" dirty="0"/>
              <a:t> </a:t>
            </a:r>
            <a:r>
              <a:rPr lang="tr-TR" sz="2400" dirty="0" err="1"/>
              <a:t>epitel</a:t>
            </a:r>
            <a:r>
              <a:rPr lang="tr-TR" sz="2400" dirty="0"/>
              <a:t> h. </a:t>
            </a:r>
            <a:r>
              <a:rPr lang="tr-TR" sz="2400" dirty="0" err="1"/>
              <a:t>silyaları</a:t>
            </a:r>
            <a:r>
              <a:rPr lang="tr-TR" sz="2400" dirty="0"/>
              <a:t> mukus ve döküntüleri </a:t>
            </a:r>
            <a:r>
              <a:rPr lang="tr-TR" sz="2400" dirty="0" err="1"/>
              <a:t>oropharynx’e</a:t>
            </a:r>
            <a:r>
              <a:rPr lang="tr-TR" sz="2400" dirty="0"/>
              <a:t>, </a:t>
            </a:r>
            <a:r>
              <a:rPr lang="tr-TR" sz="2400" dirty="0" err="1"/>
              <a:t>ovumu</a:t>
            </a:r>
            <a:r>
              <a:rPr lang="tr-TR" sz="2400" dirty="0"/>
              <a:t> tuba </a:t>
            </a:r>
            <a:r>
              <a:rPr lang="tr-TR" sz="2400" dirty="0" err="1"/>
              <a:t>uterina’dan</a:t>
            </a:r>
            <a:r>
              <a:rPr lang="tr-TR" sz="2400" dirty="0"/>
              <a:t> </a:t>
            </a:r>
            <a:r>
              <a:rPr lang="tr-TR" sz="2400" dirty="0" err="1"/>
              <a:t>uterusa</a:t>
            </a:r>
            <a:r>
              <a:rPr lang="tr-TR" sz="2400" dirty="0"/>
              <a:t> doğru taşır) özelleşmiştir.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/>
              <a:t>Diğer bazı </a:t>
            </a:r>
            <a:r>
              <a:rPr lang="tr-TR" sz="2400" dirty="0" err="1"/>
              <a:t>epitel</a:t>
            </a:r>
            <a:r>
              <a:rPr lang="tr-TR" sz="2400" dirty="0"/>
              <a:t> h. ise bir duyusal fonksiyon yapan sadece bir tek </a:t>
            </a:r>
            <a:r>
              <a:rPr lang="tr-TR" sz="2400" dirty="0" err="1"/>
              <a:t>siliuma</a:t>
            </a:r>
            <a:r>
              <a:rPr lang="tr-TR" sz="2400" dirty="0"/>
              <a:t> (iç kulaktaki </a:t>
            </a:r>
            <a:r>
              <a:rPr lang="tr-TR" sz="2400" dirty="0" err="1"/>
              <a:t>vestibuler</a:t>
            </a:r>
            <a:r>
              <a:rPr lang="tr-TR" sz="2400" dirty="0"/>
              <a:t> </a:t>
            </a:r>
            <a:r>
              <a:rPr lang="tr-TR" sz="2400" dirty="0" err="1"/>
              <a:t>apparatusun</a:t>
            </a:r>
            <a:r>
              <a:rPr lang="tr-TR" sz="2400" dirty="0"/>
              <a:t> </a:t>
            </a:r>
            <a:r>
              <a:rPr lang="tr-TR" sz="2400" dirty="0" err="1"/>
              <a:t>hair</a:t>
            </a:r>
            <a:r>
              <a:rPr lang="tr-TR" sz="2400" dirty="0"/>
              <a:t> hücreleri gibi) sahiptir.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098809" y="5189958"/>
            <a:ext cx="3766782" cy="38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Şekil. </a:t>
            </a:r>
            <a:r>
              <a:rPr lang="tr-TR" dirty="0" smtClean="0"/>
              <a:t>Trake  solunum </a:t>
            </a:r>
            <a:r>
              <a:rPr lang="tr-TR" dirty="0" err="1" smtClean="0"/>
              <a:t>epiteli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14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898" y="396978"/>
            <a:ext cx="6523629" cy="54672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TEM’de </a:t>
            </a:r>
            <a:r>
              <a:rPr lang="tr-TR" dirty="0" err="1" smtClean="0"/>
              <a:t>sillerin</a:t>
            </a:r>
            <a:r>
              <a:rPr lang="tr-TR" dirty="0" smtClean="0"/>
              <a:t> </a:t>
            </a:r>
            <a:r>
              <a:rPr lang="tr-TR" dirty="0" smtClean="0"/>
              <a:t>uzun </a:t>
            </a:r>
            <a:r>
              <a:rPr lang="tr-TR" dirty="0"/>
              <a:t>silindirik bir gövde, incelen bir tepe kısmı ve sitoplazmada yerleşmiş bir bazal cisimcikten oluştuğu görülür.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Dışarıdan </a:t>
            </a:r>
            <a:r>
              <a:rPr lang="tr-TR" dirty="0"/>
              <a:t>hücre zarı ile çevrilidir. </a:t>
            </a:r>
            <a:r>
              <a:rPr lang="tr-TR" dirty="0"/>
              <a:t> 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Gövde </a:t>
            </a:r>
            <a:r>
              <a:rPr lang="tr-TR" dirty="0"/>
              <a:t>bölgesinden yapılan kesitlerde, merkezi olarak yerleşmiş </a:t>
            </a:r>
            <a:r>
              <a:rPr lang="tr-TR" b="1" u="sng" dirty="0">
                <a:solidFill>
                  <a:srgbClr val="FF0000"/>
                </a:solidFill>
              </a:rPr>
              <a:t>2 tek </a:t>
            </a:r>
            <a:r>
              <a:rPr lang="tr-TR" b="1" u="sng" dirty="0" err="1">
                <a:solidFill>
                  <a:srgbClr val="FF0000"/>
                </a:solidFill>
              </a:rPr>
              <a:t>mikrotubul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dirty="0"/>
              <a:t>ve bunların çevresinde </a:t>
            </a:r>
            <a:r>
              <a:rPr lang="tr-TR" dirty="0" smtClean="0"/>
              <a:t>yerleşmiş  </a:t>
            </a:r>
            <a:r>
              <a:rPr lang="tr-TR" u="sng" dirty="0">
                <a:solidFill>
                  <a:srgbClr val="FF0000"/>
                </a:solidFill>
              </a:rPr>
              <a:t>9 </a:t>
            </a:r>
            <a:r>
              <a:rPr lang="tr-TR" u="sng" dirty="0" err="1">
                <a:solidFill>
                  <a:srgbClr val="FF0000"/>
                </a:solidFill>
              </a:rPr>
              <a:t>mikrotubul</a:t>
            </a:r>
            <a:r>
              <a:rPr lang="tr-TR" u="sng" dirty="0">
                <a:solidFill>
                  <a:srgbClr val="FF0000"/>
                </a:solidFill>
              </a:rPr>
              <a:t> çiftinden oluşan </a:t>
            </a:r>
            <a:r>
              <a:rPr lang="tr-TR" u="sng" dirty="0" err="1">
                <a:solidFill>
                  <a:srgbClr val="FF0000"/>
                </a:solidFill>
              </a:rPr>
              <a:t>aksoneme</a:t>
            </a:r>
            <a:r>
              <a:rPr lang="tr-TR" u="sng" dirty="0">
                <a:solidFill>
                  <a:srgbClr val="FF0000"/>
                </a:solidFill>
              </a:rPr>
              <a:t> denilen</a:t>
            </a:r>
            <a:r>
              <a:rPr lang="tr-TR" dirty="0"/>
              <a:t> </a:t>
            </a:r>
            <a:r>
              <a:rPr lang="tr-TR" dirty="0" err="1"/>
              <a:t>mikrotubullerin</a:t>
            </a:r>
            <a:r>
              <a:rPr lang="tr-TR" dirty="0"/>
              <a:t> bir kompleksini ihtiva </a:t>
            </a:r>
            <a:r>
              <a:rPr lang="tr-TR" dirty="0" smtClean="0"/>
              <a:t>eder.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Aksonem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9+2 </a:t>
            </a:r>
            <a:r>
              <a:rPr lang="tr-TR" dirty="0"/>
              <a:t>organizasyonunda </a:t>
            </a:r>
            <a:r>
              <a:rPr lang="tr-TR" dirty="0" smtClean="0"/>
              <a:t>düzenlenmiş </a:t>
            </a:r>
            <a:r>
              <a:rPr lang="tr-TR" dirty="0" err="1" smtClean="0"/>
              <a:t>longitudinal</a:t>
            </a:r>
            <a:r>
              <a:rPr lang="tr-TR" dirty="0" smtClean="0"/>
              <a:t> </a:t>
            </a:r>
            <a:r>
              <a:rPr lang="tr-TR" dirty="0" err="1"/>
              <a:t>mikrotubullerin</a:t>
            </a:r>
            <a:r>
              <a:rPr lang="tr-TR" dirty="0"/>
              <a:t> sabit bir miktarından oluşmuştur.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527" y="240028"/>
            <a:ext cx="5354473" cy="5781177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1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163" y="349059"/>
            <a:ext cx="5494361" cy="6372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SİLYA VE KAMÇI AKSONEM YAPISI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Tam </a:t>
            </a:r>
            <a:r>
              <a:rPr lang="tr-TR" dirty="0"/>
              <a:t>bir </a:t>
            </a:r>
            <a:r>
              <a:rPr lang="tr-TR" dirty="0">
                <a:solidFill>
                  <a:srgbClr val="FF0000"/>
                </a:solidFill>
              </a:rPr>
              <a:t>A </a:t>
            </a:r>
            <a:r>
              <a:rPr lang="tr-TR" dirty="0" err="1">
                <a:solidFill>
                  <a:srgbClr val="FF0000"/>
                </a:solidFill>
              </a:rPr>
              <a:t>mikrotubulünün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duvarında </a:t>
            </a:r>
            <a:r>
              <a:rPr lang="tr-TR" b="1" dirty="0">
                <a:solidFill>
                  <a:srgbClr val="FF0000"/>
                </a:solidFill>
              </a:rPr>
              <a:t>13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A ile ortak duvarı </a:t>
            </a:r>
            <a:r>
              <a:rPr lang="tr-TR" dirty="0" smtClean="0">
                <a:solidFill>
                  <a:srgbClr val="FF0000"/>
                </a:solidFill>
              </a:rPr>
              <a:t>paylaşan B </a:t>
            </a:r>
            <a:r>
              <a:rPr lang="tr-TR" dirty="0" err="1">
                <a:solidFill>
                  <a:srgbClr val="FF0000"/>
                </a:solidFill>
              </a:rPr>
              <a:t>mikrotubulünün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duvarında </a:t>
            </a:r>
            <a:r>
              <a:rPr lang="tr-TR" b="1" dirty="0">
                <a:solidFill>
                  <a:srgbClr val="FF0000"/>
                </a:solidFill>
              </a:rPr>
              <a:t>10</a:t>
            </a:r>
            <a:r>
              <a:rPr lang="tr-TR" dirty="0"/>
              <a:t> </a:t>
            </a:r>
            <a:r>
              <a:rPr lang="tr-TR" dirty="0" err="1"/>
              <a:t>protofilament</a:t>
            </a:r>
            <a:r>
              <a:rPr lang="tr-TR" dirty="0"/>
              <a:t> (bazen 11) bulunur.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Merkezi </a:t>
            </a:r>
            <a:r>
              <a:rPr lang="tr-TR" dirty="0" err="1"/>
              <a:t>mikrotubuller</a:t>
            </a:r>
            <a:r>
              <a:rPr lang="tr-TR" dirty="0"/>
              <a:t> (C1 ve C2) 13 </a:t>
            </a:r>
            <a:r>
              <a:rPr lang="tr-TR" dirty="0" err="1"/>
              <a:t>protofilament</a:t>
            </a:r>
            <a:r>
              <a:rPr lang="tr-TR" dirty="0"/>
              <a:t> içerir ve bir çift protein köprü ile bir arada tutulurlar.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/>
              <a:t>Mikrotubul </a:t>
            </a:r>
            <a:r>
              <a:rPr lang="it-IT" dirty="0"/>
              <a:t>duvarını oluşturan protofilamentin alt birimi tubulin monomerleri ve </a:t>
            </a:r>
            <a:r>
              <a:rPr lang="it-IT" i="1" dirty="0">
                <a:solidFill>
                  <a:srgbClr val="FF0000"/>
                </a:solidFill>
              </a:rPr>
              <a:t>tektin</a:t>
            </a:r>
            <a:r>
              <a:rPr lang="it-IT" i="1" dirty="0"/>
              <a:t> </a:t>
            </a:r>
            <a:r>
              <a:rPr lang="it-IT" dirty="0" smtClean="0"/>
              <a:t>proteinidir.</a:t>
            </a:r>
            <a:r>
              <a:rPr lang="tr-TR" dirty="0" smtClean="0"/>
              <a:t> </a:t>
            </a:r>
            <a:r>
              <a:rPr lang="el-GR" dirty="0" smtClean="0"/>
              <a:t>α </a:t>
            </a:r>
            <a:r>
              <a:rPr lang="tr-TR" dirty="0" smtClean="0"/>
              <a:t>ve </a:t>
            </a:r>
            <a:r>
              <a:rPr lang="el-GR" dirty="0" smtClean="0"/>
              <a:t>β </a:t>
            </a:r>
            <a:r>
              <a:rPr lang="tr-TR" dirty="0" err="1"/>
              <a:t>tubulin</a:t>
            </a:r>
            <a:r>
              <a:rPr lang="tr-TR" dirty="0"/>
              <a:t> </a:t>
            </a:r>
            <a:r>
              <a:rPr lang="tr-TR" dirty="0" err="1"/>
              <a:t>monomerleri</a:t>
            </a:r>
            <a:r>
              <a:rPr lang="tr-TR" dirty="0"/>
              <a:t> </a:t>
            </a:r>
            <a:r>
              <a:rPr lang="tr-TR" dirty="0" err="1"/>
              <a:t>dimerler</a:t>
            </a:r>
            <a:r>
              <a:rPr lang="tr-TR" dirty="0"/>
              <a:t> şeklinde bir </a:t>
            </a:r>
            <a:r>
              <a:rPr lang="tr-TR" dirty="0" err="1"/>
              <a:t>protofilamenti</a:t>
            </a:r>
            <a:r>
              <a:rPr lang="tr-TR" dirty="0"/>
              <a:t> oluştururlar.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i="1" u="sng" dirty="0">
                <a:solidFill>
                  <a:srgbClr val="FF0000"/>
                </a:solidFill>
              </a:rPr>
              <a:t>Tektin </a:t>
            </a:r>
            <a:r>
              <a:rPr lang="tr-TR" i="1" u="sng" dirty="0" err="1">
                <a:solidFill>
                  <a:srgbClr val="FF0000"/>
                </a:solidFill>
              </a:rPr>
              <a:t>filamentleri</a:t>
            </a:r>
            <a:r>
              <a:rPr lang="tr-TR" i="1" u="sng" dirty="0">
                <a:solidFill>
                  <a:srgbClr val="FF0000"/>
                </a:solidFill>
              </a:rPr>
              <a:t> </a:t>
            </a:r>
            <a:r>
              <a:rPr lang="tr-TR" i="1" dirty="0"/>
              <a:t>A </a:t>
            </a:r>
            <a:r>
              <a:rPr lang="tr-TR" i="1" dirty="0" err="1"/>
              <a:t>tubulünün</a:t>
            </a:r>
            <a:r>
              <a:rPr lang="tr-TR" i="1" dirty="0"/>
              <a:t> B </a:t>
            </a:r>
            <a:r>
              <a:rPr lang="tr-TR" i="1" dirty="0" err="1"/>
              <a:t>tubulüne</a:t>
            </a:r>
            <a:r>
              <a:rPr lang="tr-TR" i="1" dirty="0"/>
              <a:t> bağlandığı dış duvara yerleşerek hem </a:t>
            </a:r>
            <a:r>
              <a:rPr lang="tr-TR" i="1" dirty="0" err="1"/>
              <a:t>mikrotubul</a:t>
            </a:r>
            <a:r>
              <a:rPr lang="tr-TR" i="1" dirty="0"/>
              <a:t> çiftinin bağlanmasında hem de </a:t>
            </a:r>
            <a:r>
              <a:rPr lang="tr-TR" i="1" dirty="0" err="1"/>
              <a:t>mikrotubul</a:t>
            </a:r>
            <a:r>
              <a:rPr lang="tr-TR" i="1" dirty="0"/>
              <a:t> çiftinin dayanıklılığında iş görürler.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37" y="1"/>
            <a:ext cx="6323464" cy="313748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7" y="3430744"/>
            <a:ext cx="6323462" cy="34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3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2013" y="409432"/>
            <a:ext cx="5813946" cy="568564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ATP </a:t>
            </a:r>
            <a:r>
              <a:rPr lang="tr-TR" dirty="0"/>
              <a:t>hidrolizi ile A </a:t>
            </a:r>
            <a:r>
              <a:rPr lang="tr-TR" dirty="0" err="1"/>
              <a:t>mikrotubul</a:t>
            </a:r>
            <a:r>
              <a:rPr lang="tr-TR" dirty="0"/>
              <a:t> çiftine bağlı </a:t>
            </a:r>
            <a:r>
              <a:rPr lang="tr-TR" dirty="0" err="1"/>
              <a:t>dinein</a:t>
            </a:r>
            <a:r>
              <a:rPr lang="tr-TR" dirty="0"/>
              <a:t> kolların (-) uç yönüne kaymasıyla </a:t>
            </a:r>
            <a:r>
              <a:rPr lang="tr-TR" dirty="0" smtClean="0"/>
              <a:t> A </a:t>
            </a:r>
            <a:r>
              <a:rPr lang="tr-TR" dirty="0" err="1"/>
              <a:t>mikrotubul</a:t>
            </a:r>
            <a:r>
              <a:rPr lang="tr-TR" dirty="0"/>
              <a:t> çifti komşu B </a:t>
            </a:r>
            <a:r>
              <a:rPr lang="tr-TR" dirty="0" err="1"/>
              <a:t>mikrotubulünün</a:t>
            </a:r>
            <a:r>
              <a:rPr lang="tr-TR" dirty="0"/>
              <a:t> </a:t>
            </a:r>
            <a:r>
              <a:rPr lang="tr-TR" dirty="0" smtClean="0"/>
              <a:t> alt </a:t>
            </a:r>
            <a:r>
              <a:rPr lang="tr-TR" dirty="0"/>
              <a:t>ucuna doğru uzamış olur.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i="1" dirty="0" err="1">
                <a:solidFill>
                  <a:srgbClr val="FF0000"/>
                </a:solidFill>
              </a:rPr>
              <a:t>Silya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dinein</a:t>
            </a:r>
            <a:r>
              <a:rPr lang="tr-TR" dirty="0" err="1">
                <a:solidFill>
                  <a:srgbClr val="FF0000"/>
                </a:solidFill>
              </a:rPr>
              <a:t>i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mikrotubul</a:t>
            </a:r>
            <a:r>
              <a:rPr lang="tr-TR" dirty="0"/>
              <a:t> çiftleri arasında geçici köprüler oluşturan ve </a:t>
            </a:r>
            <a:r>
              <a:rPr lang="tr-TR" dirty="0" err="1"/>
              <a:t>ATPaz</a:t>
            </a:r>
            <a:r>
              <a:rPr lang="tr-TR" dirty="0"/>
              <a:t> aktivitesi gösteren 9-12 </a:t>
            </a:r>
            <a:r>
              <a:rPr lang="tr-TR" dirty="0" err="1"/>
              <a:t>polipeptid</a:t>
            </a:r>
            <a:r>
              <a:rPr lang="tr-TR" dirty="0"/>
              <a:t> zincirinden oluşmuş büyük bir proteindir.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Bu </a:t>
            </a:r>
            <a:r>
              <a:rPr lang="tr-TR" dirty="0" err="1"/>
              <a:t>aksonem</a:t>
            </a:r>
            <a:r>
              <a:rPr lang="tr-TR" dirty="0"/>
              <a:t> </a:t>
            </a:r>
            <a:r>
              <a:rPr lang="tr-TR" dirty="0" err="1"/>
              <a:t>dineinleri</a:t>
            </a:r>
            <a:r>
              <a:rPr lang="tr-TR" dirty="0"/>
              <a:t> ağır</a:t>
            </a:r>
            <a:r>
              <a:rPr lang="tr-TR" dirty="0" smtClean="0"/>
              <a:t>, orta </a:t>
            </a:r>
            <a:r>
              <a:rPr lang="tr-TR" dirty="0"/>
              <a:t>ve hafif zincirler içeren kompleks yapılardır.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Her </a:t>
            </a:r>
            <a:r>
              <a:rPr lang="tr-TR" dirty="0"/>
              <a:t>A </a:t>
            </a:r>
            <a:r>
              <a:rPr lang="tr-TR" dirty="0" err="1"/>
              <a:t>mikrotubul</a:t>
            </a:r>
            <a:r>
              <a:rPr lang="tr-TR" dirty="0"/>
              <a:t> iç </a:t>
            </a:r>
            <a:r>
              <a:rPr lang="tr-TR" dirty="0" err="1"/>
              <a:t>dinein</a:t>
            </a:r>
            <a:r>
              <a:rPr lang="tr-TR" dirty="0"/>
              <a:t> kolu bir veya iki ağır zincir, dış </a:t>
            </a:r>
            <a:r>
              <a:rPr lang="tr-TR" dirty="0" err="1"/>
              <a:t>dinein</a:t>
            </a:r>
            <a:r>
              <a:rPr lang="tr-TR" dirty="0"/>
              <a:t> kolu iki veya üç ağır zincir içerir.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15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685" y="409431"/>
            <a:ext cx="5459389" cy="50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5660" y="218364"/>
            <a:ext cx="6550925" cy="556281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Merkezi </a:t>
            </a:r>
            <a:r>
              <a:rPr lang="tr-TR" dirty="0"/>
              <a:t>tek </a:t>
            </a:r>
            <a:r>
              <a:rPr lang="tr-TR" dirty="0" err="1"/>
              <a:t>mikrotubuller</a:t>
            </a:r>
            <a:r>
              <a:rPr lang="tr-TR" dirty="0"/>
              <a:t> </a:t>
            </a:r>
            <a:r>
              <a:rPr lang="tr-TR" i="1" dirty="0">
                <a:solidFill>
                  <a:srgbClr val="FF0000"/>
                </a:solidFill>
              </a:rPr>
              <a:t>iç kılıf </a:t>
            </a:r>
            <a:r>
              <a:rPr lang="tr-TR" dirty="0"/>
              <a:t>olarak adlandırılan </a:t>
            </a:r>
            <a:r>
              <a:rPr lang="tr-TR" dirty="0" err="1"/>
              <a:t>fibröz</a:t>
            </a:r>
            <a:r>
              <a:rPr lang="tr-TR" dirty="0"/>
              <a:t> bir yapı ile çevrilidir.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Merkezi </a:t>
            </a:r>
            <a:r>
              <a:rPr lang="tr-TR" dirty="0" err="1"/>
              <a:t>mikrotubulden</a:t>
            </a:r>
            <a:r>
              <a:rPr lang="tr-TR" dirty="0"/>
              <a:t> A </a:t>
            </a:r>
            <a:r>
              <a:rPr lang="tr-TR" dirty="0" err="1"/>
              <a:t>mikrotubulune</a:t>
            </a:r>
            <a:r>
              <a:rPr lang="tr-TR" dirty="0"/>
              <a:t> doğru uzanan, 17 farklı </a:t>
            </a:r>
            <a:r>
              <a:rPr lang="tr-TR" dirty="0" err="1"/>
              <a:t>polipeptidden</a:t>
            </a:r>
            <a:r>
              <a:rPr lang="tr-TR" dirty="0"/>
              <a:t> oluşan </a:t>
            </a:r>
            <a:r>
              <a:rPr lang="tr-TR" dirty="0" err="1"/>
              <a:t>ışınsal</a:t>
            </a:r>
            <a:r>
              <a:rPr lang="tr-TR" dirty="0"/>
              <a:t> kolların </a:t>
            </a:r>
            <a:r>
              <a:rPr lang="tr-TR" dirty="0" err="1"/>
              <a:t>dineini</a:t>
            </a:r>
            <a:r>
              <a:rPr lang="tr-TR" dirty="0"/>
              <a:t> düzenlediği düşünülmektedir.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Merkezi </a:t>
            </a:r>
            <a:r>
              <a:rPr lang="tr-TR" dirty="0" err="1"/>
              <a:t>mikrotubuller</a:t>
            </a:r>
            <a:r>
              <a:rPr lang="tr-TR" dirty="0"/>
              <a:t> </a:t>
            </a:r>
            <a:r>
              <a:rPr lang="tr-TR" dirty="0" err="1"/>
              <a:t>silyanın</a:t>
            </a:r>
            <a:r>
              <a:rPr lang="tr-TR" dirty="0"/>
              <a:t> </a:t>
            </a:r>
            <a:r>
              <a:rPr lang="tr-TR" dirty="0" err="1"/>
              <a:t>apikal</a:t>
            </a:r>
            <a:r>
              <a:rPr lang="tr-TR" dirty="0"/>
              <a:t> sitoplazmaya bağlantı yerinde kesilir. Çevredeki 9 çift </a:t>
            </a:r>
            <a:r>
              <a:rPr lang="tr-TR" dirty="0" err="1"/>
              <a:t>mikrotubul</a:t>
            </a:r>
            <a:r>
              <a:rPr lang="tr-TR" dirty="0"/>
              <a:t> </a:t>
            </a:r>
            <a:r>
              <a:rPr lang="tr-TR" i="1" dirty="0"/>
              <a:t>bazal </a:t>
            </a:r>
            <a:r>
              <a:rPr lang="tr-TR" i="1" dirty="0" smtClean="0"/>
              <a:t>c</a:t>
            </a:r>
            <a:r>
              <a:rPr lang="tr-TR" dirty="0" smtClean="0"/>
              <a:t>isimcikle </a:t>
            </a:r>
            <a:r>
              <a:rPr lang="tr-TR" dirty="0"/>
              <a:t>devam eder.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i="1" dirty="0" err="1">
                <a:solidFill>
                  <a:srgbClr val="FF0000"/>
                </a:solidFill>
              </a:rPr>
              <a:t>Silya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b="1" i="1" dirty="0"/>
              <a:t>bazal cisimden </a:t>
            </a:r>
            <a:r>
              <a:rPr lang="tr-TR" i="1" dirty="0">
                <a:solidFill>
                  <a:srgbClr val="FF0000"/>
                </a:solidFill>
              </a:rPr>
              <a:t>gelişir.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i="1" dirty="0">
                <a:solidFill>
                  <a:srgbClr val="FF0000"/>
                </a:solidFill>
              </a:rPr>
              <a:t>Bazal cisim ise </a:t>
            </a:r>
            <a:r>
              <a:rPr lang="tr-TR" b="1" i="1" dirty="0" err="1"/>
              <a:t>sentriyolden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kökenlenir</a:t>
            </a:r>
            <a:r>
              <a:rPr lang="tr-TR" i="1" dirty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Bazal cisim 9 adet üçlü </a:t>
            </a:r>
            <a:r>
              <a:rPr lang="tr-TR" dirty="0" err="1"/>
              <a:t>mikrotubul</a:t>
            </a:r>
            <a:r>
              <a:rPr lang="tr-TR" dirty="0"/>
              <a:t> yapısı ile </a:t>
            </a:r>
            <a:r>
              <a:rPr lang="tr-TR" dirty="0" err="1"/>
              <a:t>sentriyole</a:t>
            </a:r>
            <a:r>
              <a:rPr lang="tr-TR" dirty="0"/>
              <a:t> benzer ve </a:t>
            </a:r>
            <a:r>
              <a:rPr lang="tr-TR" dirty="0" err="1"/>
              <a:t>aksonemin</a:t>
            </a:r>
            <a:r>
              <a:rPr lang="tr-TR" dirty="0"/>
              <a:t> büyümesinde önemli rol oynar.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Bazal cisim=</a:t>
            </a:r>
            <a:r>
              <a:rPr lang="tr-TR" dirty="0" err="1"/>
              <a:t>sentriol+aksesuar</a:t>
            </a:r>
            <a:r>
              <a:rPr lang="tr-TR" dirty="0"/>
              <a:t> yapılar </a:t>
            </a:r>
            <a:r>
              <a:rPr lang="tr-TR" dirty="0" smtClean="0"/>
              <a:t>(</a:t>
            </a:r>
            <a:r>
              <a:rPr lang="tr-TR" dirty="0" smtClean="0"/>
              <a:t>kökçük </a:t>
            </a:r>
            <a:r>
              <a:rPr lang="tr-TR" dirty="0"/>
              <a:t>ve bazal ayak)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16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6" y="0"/>
            <a:ext cx="5217993" cy="555192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955507" y="5688449"/>
            <a:ext cx="40533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/>
              <a:t>Kaynak. </a:t>
            </a:r>
            <a:r>
              <a:rPr lang="tr-TR" sz="1400" dirty="0" smtClean="0"/>
              <a:t>Marmara </a:t>
            </a:r>
            <a:r>
              <a:rPr lang="tr-TR" sz="1400" dirty="0"/>
              <a:t>Üniversitesi Sağlık Bilimleri Enstitüsü Dergisi Cilt: 2, Sayı: 1, 2012 / </a:t>
            </a:r>
            <a:r>
              <a:rPr lang="tr-TR" sz="1400" dirty="0" err="1"/>
              <a:t>Journal</a:t>
            </a:r>
            <a:r>
              <a:rPr lang="tr-TR" sz="1400" dirty="0"/>
              <a:t> of Marmara </a:t>
            </a:r>
            <a:r>
              <a:rPr lang="tr-TR" sz="1400" dirty="0" err="1"/>
              <a:t>University</a:t>
            </a:r>
            <a:r>
              <a:rPr lang="tr-TR" sz="1400" dirty="0"/>
              <a:t> </a:t>
            </a:r>
            <a:r>
              <a:rPr lang="tr-TR" sz="1400" dirty="0" err="1"/>
              <a:t>Institute</a:t>
            </a:r>
            <a:r>
              <a:rPr lang="tr-TR" sz="1400" dirty="0"/>
              <a:t> of </a:t>
            </a:r>
            <a:r>
              <a:rPr lang="tr-TR" sz="1400" dirty="0" err="1"/>
              <a:t>Health</a:t>
            </a:r>
            <a:r>
              <a:rPr lang="tr-TR" sz="1400" dirty="0"/>
              <a:t> </a:t>
            </a:r>
            <a:r>
              <a:rPr lang="tr-TR" sz="1400" dirty="0" err="1"/>
              <a:t>Sciences</a:t>
            </a:r>
            <a:r>
              <a:rPr lang="tr-TR" sz="1400" dirty="0"/>
              <a:t> Volume: 2, </a:t>
            </a:r>
            <a:r>
              <a:rPr lang="tr-TR" sz="1400" dirty="0" err="1"/>
              <a:t>Number</a:t>
            </a:r>
            <a:r>
              <a:rPr lang="tr-TR" sz="1400" dirty="0"/>
              <a:t>: 1, 2012 - http://musbed.marmara.edu.tr</a:t>
            </a:r>
          </a:p>
        </p:txBody>
      </p:sp>
    </p:spTree>
    <p:extLst>
      <p:ext uri="{BB962C8B-B14F-4D97-AF65-F5344CB8AC3E}">
        <p14:creationId xmlns:p14="http://schemas.microsoft.com/office/powerpoint/2010/main" val="341941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753" y="395786"/>
            <a:ext cx="5057634" cy="626432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Bazal </a:t>
            </a:r>
            <a:r>
              <a:rPr lang="tr-TR" dirty="0"/>
              <a:t>cisim üçlü </a:t>
            </a:r>
            <a:r>
              <a:rPr lang="tr-TR" dirty="0" err="1"/>
              <a:t>mikrotubulden</a:t>
            </a:r>
            <a:r>
              <a:rPr lang="tr-TR" dirty="0"/>
              <a:t> tam olan </a:t>
            </a:r>
            <a:r>
              <a:rPr lang="tr-TR" dirty="0" smtClean="0"/>
              <a:t>A </a:t>
            </a:r>
            <a:r>
              <a:rPr lang="tr-TR" dirty="0" err="1"/>
              <a:t>mikrotubulu</a:t>
            </a:r>
            <a:r>
              <a:rPr lang="tr-TR" dirty="0"/>
              <a:t>, tam olmayan B ve C </a:t>
            </a:r>
            <a:r>
              <a:rPr lang="tr-TR" dirty="0" err="1"/>
              <a:t>mikrotubulleri</a:t>
            </a:r>
            <a:r>
              <a:rPr lang="tr-TR" dirty="0"/>
              <a:t> ile birleşir.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srgbClr val="FF0000"/>
                </a:solidFill>
              </a:rPr>
              <a:t>Sentriyol</a:t>
            </a:r>
            <a:r>
              <a:rPr lang="tr-TR" dirty="0">
                <a:solidFill>
                  <a:srgbClr val="FF0000"/>
                </a:solidFill>
              </a:rPr>
              <a:t> + </a:t>
            </a:r>
            <a:r>
              <a:rPr lang="tr-TR" i="1" dirty="0">
                <a:solidFill>
                  <a:srgbClr val="FF0000"/>
                </a:solidFill>
              </a:rPr>
              <a:t>aksesuar yapılar </a:t>
            </a:r>
            <a:r>
              <a:rPr lang="tr-TR" dirty="0">
                <a:solidFill>
                  <a:srgbClr val="FF0000"/>
                </a:solidFill>
              </a:rPr>
              <a:t>bazal cismi oluşturur. </a:t>
            </a:r>
            <a:endParaRPr lang="tr-TR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>
                <a:solidFill>
                  <a:srgbClr val="FF0000"/>
                </a:solidFill>
              </a:rPr>
              <a:t>Bazal </a:t>
            </a:r>
            <a:r>
              <a:rPr lang="tr-TR" dirty="0">
                <a:solidFill>
                  <a:srgbClr val="FF0000"/>
                </a:solidFill>
              </a:rPr>
              <a:t>cisimciğin </a:t>
            </a:r>
            <a:r>
              <a:rPr lang="tr-TR" dirty="0"/>
              <a:t>aksesuar yapılarından biri aşağıya doğru kök şeklinde uzanan </a:t>
            </a:r>
            <a:r>
              <a:rPr lang="tr-TR" b="1" i="1" dirty="0"/>
              <a:t>kökçük</a:t>
            </a:r>
            <a:r>
              <a:rPr lang="tr-TR" dirty="0"/>
              <a:t>, diğeri </a:t>
            </a:r>
            <a:r>
              <a:rPr lang="tr-TR" b="1" i="1" dirty="0"/>
              <a:t>bazal ayak </a:t>
            </a:r>
            <a:r>
              <a:rPr lang="tr-TR" dirty="0"/>
              <a:t>denilen yan çıkıntıdır</a:t>
            </a:r>
            <a:r>
              <a:rPr lang="tr-TR" dirty="0" smtClean="0"/>
              <a:t>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17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3" y="0"/>
            <a:ext cx="6787487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8288" y="539670"/>
            <a:ext cx="6250674" cy="5009613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18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37698" y="539670"/>
            <a:ext cx="4948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SİLYA HAREKETİ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err="1"/>
              <a:t>Silya</a:t>
            </a:r>
            <a:r>
              <a:rPr lang="tr-TR" sz="2400" dirty="0"/>
              <a:t> hareketi </a:t>
            </a:r>
            <a:r>
              <a:rPr lang="tr-TR" sz="2400" b="1" dirty="0"/>
              <a:t>etkin ve geri vuruş </a:t>
            </a:r>
            <a:r>
              <a:rPr lang="tr-TR" sz="2400" dirty="0"/>
              <a:t>olarak  tek yönlü dalga şeklinde yani yapının tabanından başlayan ve uca doğru yayılan bir seri vuruşlar içerir.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err="1"/>
              <a:t>Silya</a:t>
            </a:r>
            <a:r>
              <a:rPr lang="tr-TR" sz="2400" dirty="0"/>
              <a:t> bükülme mekanizması için  </a:t>
            </a:r>
            <a:r>
              <a:rPr lang="tr-TR" sz="2400" b="1" i="1" dirty="0"/>
              <a:t>kayan </a:t>
            </a:r>
            <a:r>
              <a:rPr lang="tr-TR" sz="2400" b="1" i="1" dirty="0" err="1"/>
              <a:t>mikrotubul</a:t>
            </a:r>
            <a:r>
              <a:rPr lang="tr-TR" sz="2400" b="1" i="1" dirty="0"/>
              <a:t> </a:t>
            </a:r>
            <a:r>
              <a:rPr lang="tr-TR" sz="2400" dirty="0"/>
              <a:t>mekanizması  kabul edilmektedir.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err="1"/>
              <a:t>Silya</a:t>
            </a:r>
            <a:r>
              <a:rPr lang="tr-TR" sz="2400" dirty="0"/>
              <a:t> hareketi çevresel </a:t>
            </a:r>
            <a:r>
              <a:rPr lang="tr-TR" sz="2400" dirty="0" err="1"/>
              <a:t>mikrotubul</a:t>
            </a:r>
            <a:r>
              <a:rPr lang="tr-TR" sz="2400" dirty="0"/>
              <a:t> çiftlerinin birbirlerine oranla farklı kaymaları sonucu oluşmaktadır. 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686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6062" y="477672"/>
            <a:ext cx="11171831" cy="535809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Silyaların</a:t>
            </a:r>
            <a:r>
              <a:rPr lang="tr-TR" dirty="0" smtClean="0"/>
              <a:t> </a:t>
            </a:r>
            <a:r>
              <a:rPr lang="tr-TR" dirty="0"/>
              <a:t>hareketi birbirini izleyen </a:t>
            </a:r>
            <a:r>
              <a:rPr lang="tr-TR" dirty="0" smtClean="0"/>
              <a:t> </a:t>
            </a:r>
            <a:r>
              <a:rPr lang="tr-TR" b="1" dirty="0" smtClean="0"/>
              <a:t>dalga </a:t>
            </a:r>
            <a:r>
              <a:rPr lang="tr-TR" b="1" dirty="0"/>
              <a:t>şeklinde </a:t>
            </a:r>
            <a:r>
              <a:rPr lang="tr-TR" dirty="0"/>
              <a:t>ilerleme gösterir.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/>
              <a:t>Silya</a:t>
            </a:r>
            <a:r>
              <a:rPr lang="tr-TR" dirty="0"/>
              <a:t> </a:t>
            </a:r>
            <a:r>
              <a:rPr lang="tr-TR" dirty="0" err="1"/>
              <a:t>dineini</a:t>
            </a:r>
            <a:r>
              <a:rPr lang="tr-TR" dirty="0"/>
              <a:t> </a:t>
            </a:r>
            <a:r>
              <a:rPr lang="tr-TR" dirty="0" err="1"/>
              <a:t>ATPaz</a:t>
            </a:r>
            <a:r>
              <a:rPr lang="tr-TR" dirty="0"/>
              <a:t> aktivitesi büyük bir proteindir.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Günümüzde </a:t>
            </a:r>
            <a:r>
              <a:rPr lang="tr-TR" dirty="0" err="1"/>
              <a:t>dinein</a:t>
            </a:r>
            <a:r>
              <a:rPr lang="tr-TR" dirty="0"/>
              <a:t> kayma kuvvetinde iş gören mekanizmalar tam olarak </a:t>
            </a:r>
            <a:r>
              <a:rPr lang="tr-TR" dirty="0" smtClean="0"/>
              <a:t>açıklanamamıştır.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Aksonemde</a:t>
            </a:r>
            <a:r>
              <a:rPr lang="tr-TR" dirty="0" smtClean="0"/>
              <a:t> </a:t>
            </a:r>
            <a:r>
              <a:rPr lang="tr-TR" dirty="0" err="1"/>
              <a:t>mikrotubul</a:t>
            </a:r>
            <a:r>
              <a:rPr lang="tr-TR" dirty="0"/>
              <a:t> çiftleri arasında yer alan </a:t>
            </a:r>
            <a:r>
              <a:rPr lang="tr-TR" b="1" dirty="0" err="1"/>
              <a:t>neksin</a:t>
            </a:r>
            <a:r>
              <a:rPr lang="tr-TR" b="1" dirty="0"/>
              <a:t> köprüleri </a:t>
            </a:r>
            <a:r>
              <a:rPr lang="tr-TR" dirty="0"/>
              <a:t>nedeniyle bir çiftin diğerine göre kayması bükülmelere neden olur.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Sil pasif olarak 9 adet çift </a:t>
            </a:r>
            <a:r>
              <a:rPr lang="tr-TR" dirty="0" err="1"/>
              <a:t>mikrotubul</a:t>
            </a:r>
            <a:r>
              <a:rPr lang="tr-TR" dirty="0"/>
              <a:t> arasında bulunan </a:t>
            </a:r>
            <a:r>
              <a:rPr lang="tr-TR" dirty="0" err="1"/>
              <a:t>neksin</a:t>
            </a:r>
            <a:r>
              <a:rPr lang="tr-TR" dirty="0"/>
              <a:t> köprüleri ve </a:t>
            </a:r>
            <a:r>
              <a:rPr lang="tr-TR" dirty="0" err="1"/>
              <a:t>membran</a:t>
            </a:r>
            <a:r>
              <a:rPr lang="tr-TR" dirty="0"/>
              <a:t> sayesinde geri döner. </a:t>
            </a: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b="1" dirty="0" smtClean="0"/>
              <a:t>Klinik Bilgi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Kalıtımsal </a:t>
            </a:r>
            <a:r>
              <a:rPr lang="tr-TR" dirty="0" err="1"/>
              <a:t>silya</a:t>
            </a:r>
            <a:r>
              <a:rPr lang="tr-TR" dirty="0"/>
              <a:t> </a:t>
            </a:r>
            <a:r>
              <a:rPr lang="tr-TR" dirty="0" err="1"/>
              <a:t>dineini</a:t>
            </a:r>
            <a:r>
              <a:rPr lang="tr-TR" dirty="0"/>
              <a:t> eksik olan </a:t>
            </a:r>
            <a:r>
              <a:rPr lang="tr-TR" b="1" dirty="0" err="1"/>
              <a:t>Kartegener</a:t>
            </a:r>
            <a:r>
              <a:rPr lang="tr-TR" b="1" dirty="0"/>
              <a:t> sendromlu </a:t>
            </a:r>
            <a:r>
              <a:rPr lang="tr-TR" dirty="0"/>
              <a:t>bireylerde </a:t>
            </a:r>
            <a:r>
              <a:rPr lang="tr-TR" dirty="0" err="1"/>
              <a:t>situs</a:t>
            </a:r>
            <a:r>
              <a:rPr lang="tr-TR" dirty="0"/>
              <a:t> </a:t>
            </a:r>
            <a:r>
              <a:rPr lang="tr-TR" dirty="0" err="1"/>
              <a:t>inversus</a:t>
            </a:r>
            <a:r>
              <a:rPr lang="tr-TR" dirty="0"/>
              <a:t> (%</a:t>
            </a:r>
            <a:r>
              <a:rPr lang="tr-TR" dirty="0" smtClean="0"/>
              <a:t>25’inde</a:t>
            </a:r>
            <a:r>
              <a:rPr lang="tr-TR" dirty="0"/>
              <a:t>) olarak adlandırılan iç organlarda değişiklik yani kalp ve karaciğerin zıt yerleşimi görülür.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Ayrıca bu bireylerde hareketsiz sperm erkek kısırlığına ve trakede </a:t>
            </a:r>
            <a:r>
              <a:rPr lang="tr-TR" dirty="0" err="1"/>
              <a:t>silya</a:t>
            </a:r>
            <a:r>
              <a:rPr lang="tr-TR" dirty="0"/>
              <a:t> hareketsizliği akciğer enfeksiyonlarına neden olur. 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60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036" y="597763"/>
            <a:ext cx="10562230" cy="5712939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EPİTEL HÜCRELERİNDE  </a:t>
            </a:r>
            <a:r>
              <a:rPr lang="tr-TR" b="1" dirty="0"/>
              <a:t>FONKSİYONEL VE </a:t>
            </a:r>
            <a:endParaRPr lang="tr-TR" b="1" dirty="0" smtClean="0"/>
          </a:p>
          <a:p>
            <a:pPr marL="0" indent="0" algn="ctr">
              <a:buNone/>
            </a:pPr>
            <a:r>
              <a:rPr lang="tr-TR" b="1" dirty="0" smtClean="0"/>
              <a:t>STRÜKTÜREL </a:t>
            </a:r>
            <a:r>
              <a:rPr lang="tr-TR" b="1" dirty="0"/>
              <a:t>KUTUPLAŞMA (POLARİTE) </a:t>
            </a:r>
            <a:endParaRPr lang="tr-TR" b="1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Vücuda </a:t>
            </a:r>
            <a:r>
              <a:rPr lang="tr-TR" dirty="0"/>
              <a:t>giren ve </a:t>
            </a:r>
            <a:r>
              <a:rPr lang="tr-TR" dirty="0" smtClean="0"/>
              <a:t> </a:t>
            </a:r>
            <a:r>
              <a:rPr lang="tr-TR" dirty="0" smtClean="0"/>
              <a:t>vücuttan uzaklaştırılan </a:t>
            </a:r>
            <a:r>
              <a:rPr lang="tr-TR" dirty="0"/>
              <a:t>bütün maddelerin </a:t>
            </a:r>
            <a:r>
              <a:rPr lang="tr-TR" dirty="0" err="1"/>
              <a:t>epitel</a:t>
            </a:r>
            <a:r>
              <a:rPr lang="tr-TR" dirty="0"/>
              <a:t> yüzeyini dik bir yönde geçmesi gerektiği için hücreleri strüktürel ve fonksiyonel olarak polarize olmuştur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b="1" i="1" dirty="0" smtClean="0"/>
              <a:t>Serbest </a:t>
            </a:r>
            <a:r>
              <a:rPr lang="tr-TR" b="1" i="1" dirty="0"/>
              <a:t>yüze </a:t>
            </a:r>
            <a:r>
              <a:rPr lang="tr-TR" b="1" i="1" dirty="0" smtClean="0"/>
              <a:t>       </a:t>
            </a:r>
            <a:r>
              <a:rPr lang="tr-TR" b="1" i="1" dirty="0" err="1" smtClean="0"/>
              <a:t>apikal</a:t>
            </a:r>
            <a:r>
              <a:rPr lang="tr-TR" b="1" i="1" dirty="0" smtClean="0"/>
              <a:t> </a:t>
            </a:r>
            <a:r>
              <a:rPr lang="tr-TR" b="1" i="1" dirty="0"/>
              <a:t>kısım </a:t>
            </a:r>
            <a:endParaRPr lang="tr-TR" b="1" i="1" dirty="0" smtClean="0"/>
          </a:p>
          <a:p>
            <a:pPr marL="0" indent="0">
              <a:buNone/>
            </a:pPr>
            <a:r>
              <a:rPr lang="tr-TR" b="1" i="1" dirty="0" smtClean="0"/>
              <a:t>Bağ </a:t>
            </a:r>
            <a:r>
              <a:rPr lang="tr-TR" b="1" i="1" dirty="0"/>
              <a:t>dokusuna </a:t>
            </a:r>
            <a:r>
              <a:rPr lang="tr-TR" b="1" i="1" dirty="0" smtClean="0"/>
              <a:t>      bazal </a:t>
            </a:r>
            <a:r>
              <a:rPr lang="tr-TR" b="1" i="1" dirty="0"/>
              <a:t>kısımdan</a:t>
            </a:r>
            <a:r>
              <a:rPr lang="tr-TR" dirty="0"/>
              <a:t> farklıdır. </a:t>
            </a: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2920052" y="4148921"/>
            <a:ext cx="327546" cy="1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2756279" y="3638480"/>
            <a:ext cx="327546" cy="1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66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2310" cy="6626832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20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414448" y="368490"/>
            <a:ext cx="53089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/>
              <a:t>Şekil. </a:t>
            </a:r>
            <a:r>
              <a:rPr lang="tr-TR" dirty="0">
                <a:solidFill>
                  <a:srgbClr val="FF0000"/>
                </a:solidFill>
              </a:rPr>
              <a:t>a)</a:t>
            </a:r>
            <a:r>
              <a:rPr lang="tr-TR" dirty="0"/>
              <a:t> </a:t>
            </a:r>
            <a:r>
              <a:rPr lang="tr-TR" dirty="0" err="1"/>
              <a:t>Silyumun</a:t>
            </a:r>
            <a:r>
              <a:rPr lang="tr-TR" dirty="0"/>
              <a:t> uç kısmından enine kesit. B alt ünitesi ve diğer yapılar bulunmamakta, yalnızca tek, tam </a:t>
            </a:r>
            <a:r>
              <a:rPr lang="tr-TR" dirty="0" err="1"/>
              <a:t>tübüller</a:t>
            </a:r>
            <a:r>
              <a:rPr lang="tr-TR" dirty="0"/>
              <a:t> görülmektedir. </a:t>
            </a:r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b</a:t>
            </a:r>
            <a:r>
              <a:rPr lang="tr-TR" dirty="0">
                <a:solidFill>
                  <a:srgbClr val="FF0000"/>
                </a:solidFill>
              </a:rPr>
              <a:t>)</a:t>
            </a:r>
            <a:r>
              <a:rPr lang="tr-TR" dirty="0"/>
              <a:t> Dış ve iç </a:t>
            </a:r>
            <a:r>
              <a:rPr lang="tr-TR" dirty="0" err="1"/>
              <a:t>dinein</a:t>
            </a:r>
            <a:r>
              <a:rPr lang="tr-TR" dirty="0"/>
              <a:t> kolu eksikliği olan </a:t>
            </a:r>
            <a:r>
              <a:rPr lang="tr-TR" dirty="0" err="1"/>
              <a:t>silyum</a:t>
            </a:r>
            <a:r>
              <a:rPr lang="tr-TR" dirty="0"/>
              <a:t>. Ok: Kısa dış </a:t>
            </a:r>
            <a:r>
              <a:rPr lang="tr-TR" dirty="0" err="1"/>
              <a:t>dinein</a:t>
            </a:r>
            <a:r>
              <a:rPr lang="tr-TR" dirty="0"/>
              <a:t> kolu, ok başı: kısa iç </a:t>
            </a:r>
            <a:r>
              <a:rPr lang="tr-TR" dirty="0" err="1"/>
              <a:t>dinein</a:t>
            </a:r>
            <a:r>
              <a:rPr lang="tr-TR" dirty="0"/>
              <a:t> kolu. </a:t>
            </a:r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c</a:t>
            </a:r>
            <a:r>
              <a:rPr lang="tr-TR" dirty="0">
                <a:solidFill>
                  <a:srgbClr val="FF0000"/>
                </a:solidFill>
              </a:rPr>
              <a:t>)</a:t>
            </a:r>
            <a:r>
              <a:rPr lang="tr-TR" dirty="0"/>
              <a:t>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mikrotübül</a:t>
            </a:r>
            <a:r>
              <a:rPr lang="tr-TR" dirty="0"/>
              <a:t> fazlalığı. Ok başı: Merkezi </a:t>
            </a:r>
            <a:r>
              <a:rPr lang="tr-TR" dirty="0" err="1"/>
              <a:t>mikrotübül</a:t>
            </a:r>
            <a:r>
              <a:rPr lang="tr-TR" dirty="0"/>
              <a:t> yokluğu nedeniyle oluşan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mikrotübül</a:t>
            </a:r>
            <a:r>
              <a:rPr lang="tr-TR" dirty="0"/>
              <a:t> </a:t>
            </a:r>
            <a:r>
              <a:rPr lang="tr-TR" dirty="0" err="1"/>
              <a:t>transpozisyonu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 </a:t>
            </a:r>
            <a:r>
              <a:rPr lang="tr-TR" dirty="0">
                <a:solidFill>
                  <a:srgbClr val="FF0000"/>
                </a:solidFill>
              </a:rPr>
              <a:t>d)</a:t>
            </a:r>
            <a:r>
              <a:rPr lang="tr-TR" dirty="0"/>
              <a:t> Merkezi (ok başı) ve </a:t>
            </a:r>
            <a:r>
              <a:rPr lang="tr-TR" dirty="0" err="1"/>
              <a:t>periferik</a:t>
            </a:r>
            <a:r>
              <a:rPr lang="tr-TR" dirty="0"/>
              <a:t> (ok) </a:t>
            </a:r>
            <a:r>
              <a:rPr lang="tr-TR" dirty="0" err="1"/>
              <a:t>mikrotübül</a:t>
            </a:r>
            <a:r>
              <a:rPr lang="tr-TR" dirty="0"/>
              <a:t> </a:t>
            </a:r>
            <a:r>
              <a:rPr lang="tr-TR" dirty="0" err="1"/>
              <a:t>transpozisyonu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e</a:t>
            </a:r>
            <a:r>
              <a:rPr lang="tr-TR" dirty="0">
                <a:solidFill>
                  <a:srgbClr val="FF0000"/>
                </a:solidFill>
              </a:rPr>
              <a:t>)</a:t>
            </a:r>
            <a:r>
              <a:rPr lang="tr-TR" dirty="0"/>
              <a:t> Bileşik </a:t>
            </a:r>
            <a:r>
              <a:rPr lang="tr-TR" dirty="0" err="1"/>
              <a:t>silya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f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mikrotübül</a:t>
            </a:r>
            <a:r>
              <a:rPr lang="tr-TR" dirty="0"/>
              <a:t> eksikliği (ok başı</a:t>
            </a:r>
            <a:r>
              <a:rPr lang="tr-TR" dirty="0" smtClean="0"/>
              <a:t>).</a:t>
            </a:r>
          </a:p>
          <a:p>
            <a:pPr algn="just"/>
            <a:r>
              <a:rPr lang="tr-TR" dirty="0" smtClean="0"/>
              <a:t> </a:t>
            </a:r>
            <a:r>
              <a:rPr lang="tr-TR" dirty="0">
                <a:solidFill>
                  <a:srgbClr val="FF0000"/>
                </a:solidFill>
              </a:rPr>
              <a:t>g)</a:t>
            </a:r>
            <a:r>
              <a:rPr lang="tr-TR" dirty="0"/>
              <a:t> Merkezi (ok başı) ve </a:t>
            </a:r>
            <a:r>
              <a:rPr lang="tr-TR" dirty="0" err="1"/>
              <a:t>periferik</a:t>
            </a:r>
            <a:r>
              <a:rPr lang="tr-TR" dirty="0"/>
              <a:t> (ok) </a:t>
            </a:r>
            <a:r>
              <a:rPr lang="tr-TR" dirty="0" err="1"/>
              <a:t>mikrotübül</a:t>
            </a:r>
            <a:r>
              <a:rPr lang="tr-TR" dirty="0"/>
              <a:t> fazlalığı. </a:t>
            </a:r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h</a:t>
            </a:r>
            <a:r>
              <a:rPr lang="tr-TR" dirty="0">
                <a:solidFill>
                  <a:srgbClr val="FF0000"/>
                </a:solidFill>
              </a:rPr>
              <a:t>) </a:t>
            </a:r>
            <a:r>
              <a:rPr lang="tr-TR" dirty="0" err="1"/>
              <a:t>Membran</a:t>
            </a:r>
            <a:r>
              <a:rPr lang="tr-TR" dirty="0"/>
              <a:t> </a:t>
            </a:r>
            <a:r>
              <a:rPr lang="tr-TR" dirty="0" err="1"/>
              <a:t>vezikülasyonu</a:t>
            </a:r>
            <a:r>
              <a:rPr lang="tr-TR" dirty="0"/>
              <a:t> bulunan (*) ve tamamen </a:t>
            </a:r>
            <a:r>
              <a:rPr lang="tr-TR" dirty="0" err="1"/>
              <a:t>disorganize</a:t>
            </a:r>
            <a:r>
              <a:rPr lang="tr-TR" dirty="0"/>
              <a:t> </a:t>
            </a:r>
            <a:r>
              <a:rPr lang="tr-TR" dirty="0" err="1"/>
              <a:t>silya</a:t>
            </a:r>
            <a:r>
              <a:rPr lang="tr-TR" dirty="0"/>
              <a:t> (ok</a:t>
            </a:r>
            <a:r>
              <a:rPr lang="tr-TR" dirty="0" smtClean="0"/>
              <a:t>).</a:t>
            </a:r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i)</a:t>
            </a:r>
            <a:r>
              <a:rPr lang="tr-TR" dirty="0"/>
              <a:t> İçinde çok sayıda </a:t>
            </a:r>
            <a:r>
              <a:rPr lang="tr-TR" dirty="0" err="1"/>
              <a:t>kistik</a:t>
            </a:r>
            <a:r>
              <a:rPr lang="tr-TR" dirty="0"/>
              <a:t> yapı gösteren </a:t>
            </a:r>
            <a:r>
              <a:rPr lang="tr-TR" dirty="0" err="1"/>
              <a:t>silyum</a:t>
            </a:r>
            <a:r>
              <a:rPr lang="tr-TR" dirty="0"/>
              <a:t> zarı (ok).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348308" y="5767368"/>
            <a:ext cx="4680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/>
              <a:t>Kaynak. </a:t>
            </a:r>
            <a:r>
              <a:rPr lang="tr-TR" sz="1400" dirty="0" smtClean="0"/>
              <a:t>Marmara </a:t>
            </a:r>
            <a:r>
              <a:rPr lang="tr-TR" sz="1400" dirty="0"/>
              <a:t>Üniversitesi Sağlık Bilimleri Enstitüsü Dergisi Cilt: 2, Sayı: 1, 2012 / </a:t>
            </a:r>
            <a:r>
              <a:rPr lang="tr-TR" sz="1400" dirty="0" err="1"/>
              <a:t>Journal</a:t>
            </a:r>
            <a:r>
              <a:rPr lang="tr-TR" sz="1400" dirty="0"/>
              <a:t> of Marmara </a:t>
            </a:r>
            <a:r>
              <a:rPr lang="tr-TR" sz="1400" dirty="0" err="1"/>
              <a:t>University</a:t>
            </a:r>
            <a:r>
              <a:rPr lang="tr-TR" sz="1400" dirty="0"/>
              <a:t> </a:t>
            </a:r>
            <a:r>
              <a:rPr lang="tr-TR" sz="1400" dirty="0" err="1"/>
              <a:t>Institute</a:t>
            </a:r>
            <a:r>
              <a:rPr lang="tr-TR" sz="1400" dirty="0"/>
              <a:t> of </a:t>
            </a:r>
            <a:r>
              <a:rPr lang="tr-TR" sz="1400" dirty="0" err="1"/>
              <a:t>Health</a:t>
            </a:r>
            <a:r>
              <a:rPr lang="tr-TR" sz="1400" dirty="0"/>
              <a:t> </a:t>
            </a:r>
            <a:r>
              <a:rPr lang="tr-TR" sz="1400" dirty="0" err="1"/>
              <a:t>Sciences</a:t>
            </a:r>
            <a:r>
              <a:rPr lang="tr-TR" sz="1400" dirty="0"/>
              <a:t> Volume: 2, </a:t>
            </a:r>
            <a:r>
              <a:rPr lang="tr-TR" sz="1400" dirty="0" err="1"/>
              <a:t>Number</a:t>
            </a:r>
            <a:r>
              <a:rPr lang="tr-TR" sz="1400" dirty="0"/>
              <a:t>: 1, 2012 - http://musbed.marmara.edu.tr</a:t>
            </a:r>
          </a:p>
        </p:txBody>
      </p:sp>
    </p:spTree>
    <p:extLst>
      <p:ext uri="{BB962C8B-B14F-4D97-AF65-F5344CB8AC3E}">
        <p14:creationId xmlns:p14="http://schemas.microsoft.com/office/powerpoint/2010/main" val="278274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763" b="11914"/>
          <a:stretch/>
        </p:blipFill>
        <p:spPr>
          <a:xfrm>
            <a:off x="838200" y="0"/>
            <a:ext cx="4735773" cy="4844955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458" r="2915" b="16773"/>
          <a:stretch/>
        </p:blipFill>
        <p:spPr>
          <a:xfrm>
            <a:off x="5963502" y="0"/>
            <a:ext cx="4831308" cy="481442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79628" y="4814428"/>
            <a:ext cx="4852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/>
              <a:t>Şekil.  </a:t>
            </a:r>
            <a:r>
              <a:rPr lang="tr-TR" sz="1600" dirty="0"/>
              <a:t>Normal oryantasyon gösteren </a:t>
            </a:r>
            <a:r>
              <a:rPr lang="tr-TR" sz="1600" dirty="0" err="1"/>
              <a:t>silya</a:t>
            </a:r>
            <a:r>
              <a:rPr lang="tr-TR" sz="1600" dirty="0"/>
              <a:t> grubu. </a:t>
            </a:r>
            <a:endParaRPr lang="tr-TR" sz="1600" dirty="0" smtClean="0"/>
          </a:p>
          <a:p>
            <a:pPr algn="just"/>
            <a:r>
              <a:rPr lang="tr-TR" sz="1600" dirty="0" err="1" smtClean="0"/>
              <a:t>Silya</a:t>
            </a:r>
            <a:r>
              <a:rPr lang="tr-TR" sz="1600" dirty="0" smtClean="0"/>
              <a:t> </a:t>
            </a:r>
            <a:r>
              <a:rPr lang="tr-TR" sz="1600" dirty="0"/>
              <a:t>eksenleri yaklaşık olarak birbirine paraleldir. Siyah çizgi: </a:t>
            </a:r>
            <a:r>
              <a:rPr lang="tr-TR" sz="1600" dirty="0" err="1"/>
              <a:t>Silyer</a:t>
            </a:r>
            <a:r>
              <a:rPr lang="tr-TR" sz="1600" dirty="0"/>
              <a:t> eksen, mavi çizgi: açı ölçümü için kullanılan referans çizgi. Oryantasyon açısı standart sapması: 5,58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867968" y="4803618"/>
            <a:ext cx="492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/>
              <a:t>Şekil.</a:t>
            </a:r>
            <a:r>
              <a:rPr lang="tr-TR" sz="1600" dirty="0"/>
              <a:t> Resim 4: Bozuk oryantasyon gösteren </a:t>
            </a:r>
            <a:r>
              <a:rPr lang="tr-TR" sz="1600" dirty="0" err="1"/>
              <a:t>silya</a:t>
            </a:r>
            <a:r>
              <a:rPr lang="tr-TR" sz="1600" dirty="0"/>
              <a:t> grubu. Sola dönük açılar (+), sağa dönük açılar (–) olarak ifade edilmiştir. Siyah çizgi: </a:t>
            </a:r>
            <a:r>
              <a:rPr lang="tr-TR" sz="1600" dirty="0" err="1"/>
              <a:t>Silyer</a:t>
            </a:r>
            <a:r>
              <a:rPr lang="tr-TR" sz="1600" dirty="0"/>
              <a:t> eksen, mavi çizgi: açı ölçümü için kullanılan referans çizgi. Oryantasyon açısı standart sapması: 55,9º.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0" y="6123413"/>
            <a:ext cx="40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b="1" dirty="0" smtClean="0"/>
              <a:t>Kaynak. </a:t>
            </a:r>
            <a:r>
              <a:rPr lang="tr-TR" sz="1200" dirty="0" smtClean="0"/>
              <a:t>Marmara </a:t>
            </a:r>
            <a:r>
              <a:rPr lang="tr-TR" sz="1200" dirty="0"/>
              <a:t>Üniversitesi Sağlık Bilimleri Enstitüsü Dergisi Cilt: 2, Sayı: 1, 2012 / </a:t>
            </a:r>
            <a:r>
              <a:rPr lang="tr-TR" sz="1200" dirty="0" err="1"/>
              <a:t>Journal</a:t>
            </a:r>
            <a:r>
              <a:rPr lang="tr-TR" sz="1200" dirty="0"/>
              <a:t> of Marmara </a:t>
            </a:r>
            <a:r>
              <a:rPr lang="tr-TR" sz="1200" dirty="0" err="1"/>
              <a:t>University</a:t>
            </a:r>
            <a:r>
              <a:rPr lang="tr-TR" sz="1200" dirty="0"/>
              <a:t> </a:t>
            </a:r>
            <a:r>
              <a:rPr lang="tr-TR" sz="1200" dirty="0" err="1"/>
              <a:t>Institute</a:t>
            </a:r>
            <a:r>
              <a:rPr lang="tr-TR" sz="1200" dirty="0"/>
              <a:t> of </a:t>
            </a:r>
            <a:r>
              <a:rPr lang="tr-TR" sz="1200" dirty="0" err="1"/>
              <a:t>Health</a:t>
            </a:r>
            <a:r>
              <a:rPr lang="tr-TR" sz="1200" dirty="0"/>
              <a:t> </a:t>
            </a:r>
            <a:r>
              <a:rPr lang="tr-TR" sz="1200" dirty="0" err="1"/>
              <a:t>Sciences</a:t>
            </a:r>
            <a:r>
              <a:rPr lang="tr-TR" sz="1200" dirty="0"/>
              <a:t> Volume: 2, </a:t>
            </a:r>
            <a:r>
              <a:rPr lang="tr-TR" sz="1200" dirty="0" err="1"/>
              <a:t>Number</a:t>
            </a:r>
            <a:r>
              <a:rPr lang="tr-TR" sz="1200" dirty="0"/>
              <a:t>: 1, 2012 - http://musbed.marmara.edu.tr</a:t>
            </a:r>
          </a:p>
        </p:txBody>
      </p:sp>
    </p:spTree>
    <p:extLst>
      <p:ext uri="{BB962C8B-B14F-4D97-AF65-F5344CB8AC3E}">
        <p14:creationId xmlns:p14="http://schemas.microsoft.com/office/powerpoint/2010/main" val="55556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6188" y="368489"/>
            <a:ext cx="10939818" cy="5439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Kamçı </a:t>
            </a:r>
            <a:r>
              <a:rPr lang="tr-TR" b="1" dirty="0"/>
              <a:t>(=</a:t>
            </a:r>
            <a:r>
              <a:rPr lang="tr-TR" b="1" dirty="0" err="1"/>
              <a:t>Flagellum</a:t>
            </a:r>
            <a:r>
              <a:rPr lang="tr-TR" b="1" dirty="0"/>
              <a:t>) </a:t>
            </a:r>
            <a:endParaRPr lang="tr-TR" dirty="0"/>
          </a:p>
          <a:p>
            <a:pPr algn="just"/>
            <a:r>
              <a:rPr lang="tr-TR" dirty="0"/>
              <a:t>Kamçılar (=</a:t>
            </a:r>
            <a:r>
              <a:rPr lang="tr-TR" dirty="0" err="1"/>
              <a:t>flagella</a:t>
            </a:r>
            <a:r>
              <a:rPr lang="tr-TR" dirty="0"/>
              <a:t>) ~200 </a:t>
            </a:r>
            <a:r>
              <a:rPr lang="el-GR" dirty="0"/>
              <a:t>μ </a:t>
            </a:r>
            <a:r>
              <a:rPr lang="tr-TR" dirty="0"/>
              <a:t>uzunlukları ve kıvrımlı dalga hareketleriyle </a:t>
            </a:r>
            <a:r>
              <a:rPr lang="tr-TR" dirty="0" err="1"/>
              <a:t>silyalardan</a:t>
            </a:r>
            <a:r>
              <a:rPr lang="tr-TR" dirty="0"/>
              <a:t> farklıdırlar. </a:t>
            </a:r>
          </a:p>
          <a:p>
            <a:pPr algn="just"/>
            <a:r>
              <a:rPr lang="tr-TR" dirty="0"/>
              <a:t>Çoğu </a:t>
            </a:r>
            <a:r>
              <a:rPr lang="tr-TR" dirty="0" err="1"/>
              <a:t>protozoa</a:t>
            </a:r>
            <a:r>
              <a:rPr lang="tr-TR" dirty="0"/>
              <a:t> ve sperm kamçısı </a:t>
            </a:r>
            <a:r>
              <a:rPr lang="tr-TR" dirty="0" err="1"/>
              <a:t>silya</a:t>
            </a:r>
            <a:r>
              <a:rPr lang="tr-TR" dirty="0"/>
              <a:t> iç yapısına benzerdir. </a:t>
            </a:r>
          </a:p>
          <a:p>
            <a:pPr algn="just"/>
            <a:r>
              <a:rPr lang="tr-TR" dirty="0"/>
              <a:t>Fakat memeli sperm kuyruğu genellikle 9+2 yapısından farklıdır. 9+2 </a:t>
            </a:r>
            <a:r>
              <a:rPr lang="tr-TR" dirty="0" err="1"/>
              <a:t>nin</a:t>
            </a:r>
            <a:r>
              <a:rPr lang="tr-TR" dirty="0"/>
              <a:t> etrafında dokuz adet yoğun </a:t>
            </a:r>
            <a:r>
              <a:rPr lang="tr-TR" dirty="0" err="1"/>
              <a:t>fibril</a:t>
            </a:r>
            <a:r>
              <a:rPr lang="tr-TR" dirty="0"/>
              <a:t> seti bulunur, formülü 9+9+2. </a:t>
            </a:r>
          </a:p>
          <a:p>
            <a:pPr algn="just"/>
            <a:r>
              <a:rPr lang="tr-TR" dirty="0"/>
              <a:t>Kamçıda çift </a:t>
            </a:r>
            <a:r>
              <a:rPr lang="tr-TR" dirty="0" err="1"/>
              <a:t>mikrotubullerin</a:t>
            </a:r>
            <a:r>
              <a:rPr lang="tr-TR" dirty="0"/>
              <a:t> kayması enine yerleşmiş bükülebilir protein bantları ile önlenir. </a:t>
            </a:r>
          </a:p>
          <a:p>
            <a:pPr algn="just"/>
            <a:r>
              <a:rPr lang="tr-TR" dirty="0"/>
              <a:t>Kamçı bir hücrede bir veya iki tanedir. </a:t>
            </a:r>
          </a:p>
          <a:p>
            <a:pPr algn="just"/>
            <a:r>
              <a:rPr lang="tr-TR" dirty="0"/>
              <a:t>Bakteri kamçısı </a:t>
            </a:r>
            <a:r>
              <a:rPr lang="tr-TR" i="1" dirty="0" err="1">
                <a:solidFill>
                  <a:srgbClr val="FF0000"/>
                </a:solidFill>
              </a:rPr>
              <a:t>flagellin</a:t>
            </a:r>
            <a:r>
              <a:rPr lang="tr-TR" i="1" dirty="0"/>
              <a:t> </a:t>
            </a:r>
            <a:r>
              <a:rPr lang="tr-TR" dirty="0"/>
              <a:t>olarak adlandırılan proteinden oluşan bir tüp şeklinde olup </a:t>
            </a:r>
            <a:r>
              <a:rPr lang="tr-TR" dirty="0" err="1"/>
              <a:t>ökaryotik</a:t>
            </a:r>
            <a:r>
              <a:rPr lang="tr-TR" dirty="0"/>
              <a:t> hücre kamçısından oldukça farklıdır.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77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3409" y="177421"/>
            <a:ext cx="10515600" cy="533080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Normal </a:t>
            </a:r>
            <a:r>
              <a:rPr lang="tr-TR" dirty="0"/>
              <a:t>bir </a:t>
            </a:r>
            <a:r>
              <a:rPr lang="tr-TR" dirty="0" err="1"/>
              <a:t>flagellum</a:t>
            </a:r>
            <a:r>
              <a:rPr lang="tr-TR" dirty="0"/>
              <a:t> </a:t>
            </a:r>
            <a:r>
              <a:rPr lang="tr-TR" dirty="0" err="1"/>
              <a:t>örn</a:t>
            </a:r>
            <a:r>
              <a:rPr lang="tr-TR" dirty="0"/>
              <a:t>; sperm yapısında çift </a:t>
            </a:r>
            <a:r>
              <a:rPr lang="tr-TR" dirty="0" err="1"/>
              <a:t>mikrotubullerin</a:t>
            </a:r>
            <a:r>
              <a:rPr lang="tr-TR" dirty="0"/>
              <a:t> kayması bükülebilen </a:t>
            </a:r>
            <a:r>
              <a:rPr lang="tr-TR" dirty="0" smtClean="0"/>
              <a:t> bağlayıcı </a:t>
            </a:r>
            <a:r>
              <a:rPr lang="tr-TR" dirty="0"/>
              <a:t>proteinler ile önlendiğinden dalga şeklinde hareket oluşur.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9" y="1561814"/>
            <a:ext cx="4578967" cy="503005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09" y="1561813"/>
            <a:ext cx="6213287" cy="5030055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10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5" y="139972"/>
            <a:ext cx="11368585" cy="639894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8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5660" y="473584"/>
            <a:ext cx="6701050" cy="57402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3- </a:t>
            </a:r>
            <a:r>
              <a:rPr lang="tr-TR" b="1" dirty="0" err="1"/>
              <a:t>Sterosilya</a:t>
            </a:r>
            <a:r>
              <a:rPr lang="tr-TR" b="1" dirty="0"/>
              <a:t> (Sabit tüyler</a:t>
            </a:r>
            <a:r>
              <a:rPr lang="tr-TR" b="1" dirty="0" smtClean="0"/>
              <a:t>)</a:t>
            </a:r>
            <a:endParaRPr lang="tr-T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/>
              <a:t>Stereosilya</a:t>
            </a:r>
            <a:r>
              <a:rPr lang="tr-TR" dirty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hücresinin </a:t>
            </a:r>
            <a:r>
              <a:rPr lang="tr-TR" dirty="0" err="1" smtClean="0"/>
              <a:t>apikalinde</a:t>
            </a:r>
            <a:r>
              <a:rPr lang="tr-TR" dirty="0" smtClean="0"/>
              <a:t> yer alan hareketsiz</a:t>
            </a:r>
            <a:r>
              <a:rPr lang="tr-TR" dirty="0"/>
              <a:t>, </a:t>
            </a:r>
            <a:r>
              <a:rPr lang="tr-TR" dirty="0" smtClean="0"/>
              <a:t>bazal </a:t>
            </a:r>
            <a:r>
              <a:rPr lang="tr-TR" dirty="0"/>
              <a:t>cisim içermeyen ve </a:t>
            </a:r>
            <a:r>
              <a:rPr lang="tr-TR" dirty="0" smtClean="0"/>
              <a:t> </a:t>
            </a:r>
            <a:r>
              <a:rPr lang="el-GR" dirty="0" smtClean="0"/>
              <a:t>~</a:t>
            </a:r>
            <a:r>
              <a:rPr lang="el-GR" dirty="0"/>
              <a:t>8 μ </a:t>
            </a:r>
            <a:r>
              <a:rPr lang="tr-TR" dirty="0"/>
              <a:t>uzunluk ile </a:t>
            </a:r>
            <a:r>
              <a:rPr lang="tr-TR" dirty="0" err="1"/>
              <a:t>silya</a:t>
            </a:r>
            <a:r>
              <a:rPr lang="tr-TR" dirty="0"/>
              <a:t> boyundadır.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Ayrıca uçlarından </a:t>
            </a:r>
            <a:r>
              <a:rPr lang="tr-TR" dirty="0" err="1"/>
              <a:t>biribirine</a:t>
            </a:r>
            <a:r>
              <a:rPr lang="tr-TR" dirty="0"/>
              <a:t> yapışmaya meyilli olup, </a:t>
            </a:r>
            <a:r>
              <a:rPr lang="tr-TR" dirty="0" smtClean="0"/>
              <a:t>dallanabilen demetler oluştururlar. Bu yapının amacı emilim yüzeyini arttırmaktır.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Hareketsiz </a:t>
            </a:r>
            <a:r>
              <a:rPr lang="tr-TR" dirty="0"/>
              <a:t>oldukları için klasik histolojide </a:t>
            </a:r>
            <a:r>
              <a:rPr lang="tr-TR" dirty="0" err="1"/>
              <a:t>stereosilya</a:t>
            </a:r>
            <a:r>
              <a:rPr lang="tr-TR" dirty="0"/>
              <a:t> olarak adlandırılmışlardır.  </a:t>
            </a:r>
            <a:r>
              <a:rPr lang="tr-TR" dirty="0" err="1" smtClean="0"/>
              <a:t>Submikroskobik</a:t>
            </a:r>
            <a:r>
              <a:rPr lang="tr-TR" dirty="0" smtClean="0"/>
              <a:t> </a:t>
            </a:r>
            <a:r>
              <a:rPr lang="tr-TR" dirty="0"/>
              <a:t>yüzeyde </a:t>
            </a:r>
            <a:r>
              <a:rPr lang="tr-TR" dirty="0" err="1"/>
              <a:t>siliaya</a:t>
            </a:r>
            <a:r>
              <a:rPr lang="tr-TR" dirty="0"/>
              <a:t> benzerliği gerçekten bulunmadığı anlaşılmakla </a:t>
            </a:r>
            <a:r>
              <a:rPr lang="tr-TR" dirty="0" smtClean="0"/>
              <a:t>beraber bu </a:t>
            </a:r>
            <a:r>
              <a:rPr lang="tr-TR" dirty="0"/>
              <a:t>isim hala kullanılmaktadır.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Mikrovillusta</a:t>
            </a:r>
            <a:r>
              <a:rPr lang="tr-TR" dirty="0" smtClean="0"/>
              <a:t> </a:t>
            </a:r>
            <a:r>
              <a:rPr lang="tr-TR" dirty="0"/>
              <a:t>olduğu gibi </a:t>
            </a:r>
            <a:r>
              <a:rPr lang="tr-TR" dirty="0" err="1"/>
              <a:t>sterosilyada</a:t>
            </a:r>
            <a:r>
              <a:rPr lang="tr-TR" dirty="0"/>
              <a:t> çaprazlaşan </a:t>
            </a:r>
            <a:r>
              <a:rPr lang="tr-TR" dirty="0" err="1"/>
              <a:t>aktin</a:t>
            </a:r>
            <a:r>
              <a:rPr lang="tr-TR" dirty="0"/>
              <a:t> ve bir dizi proteinden oluşan bir merkeze sahiptir. Bu yapılanmasından dolayı dik bir duruş gösterir.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/>
              <a:t>kısımda </a:t>
            </a:r>
            <a:r>
              <a:rPr lang="tr-TR" dirty="0" err="1"/>
              <a:t>endositotik</a:t>
            </a:r>
            <a:r>
              <a:rPr lang="tr-TR" dirty="0"/>
              <a:t> </a:t>
            </a:r>
            <a:r>
              <a:rPr lang="tr-TR" dirty="0" err="1"/>
              <a:t>vesikül</a:t>
            </a:r>
            <a:r>
              <a:rPr lang="tr-TR" dirty="0"/>
              <a:t> içerirler.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83" y="3343702"/>
            <a:ext cx="4562900" cy="33505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2" y="263396"/>
            <a:ext cx="4562901" cy="292062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40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479" y="313898"/>
            <a:ext cx="6660106" cy="579482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Sterosilyanın</a:t>
            </a:r>
            <a:r>
              <a:rPr lang="tr-TR" dirty="0" smtClean="0"/>
              <a:t> </a:t>
            </a:r>
            <a:r>
              <a:rPr lang="tr-TR" dirty="0" err="1" smtClean="0"/>
              <a:t>aksonemleri</a:t>
            </a:r>
            <a:r>
              <a:rPr lang="tr-TR" dirty="0" smtClean="0"/>
              <a:t> yoktur.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Sterosilyumlar</a:t>
            </a:r>
            <a:r>
              <a:rPr lang="tr-TR" dirty="0" smtClean="0"/>
              <a:t> hücre yüzeyini attırarak moleküllerin hücre içine girişi ve çıkışını kolaylaştırırlar.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TEM’de komplike bir iç yapı göstermedikleri gözlenmiştir. İçlerinde muntazam olmayan </a:t>
            </a:r>
            <a:r>
              <a:rPr lang="tr-TR" dirty="0" err="1" smtClean="0"/>
              <a:t>aktin</a:t>
            </a:r>
            <a:r>
              <a:rPr lang="tr-TR" dirty="0" smtClean="0"/>
              <a:t> </a:t>
            </a:r>
            <a:r>
              <a:rPr lang="tr-TR" dirty="0" err="1" smtClean="0"/>
              <a:t>filament</a:t>
            </a:r>
            <a:r>
              <a:rPr lang="tr-TR" dirty="0" smtClean="0"/>
              <a:t> ağı bulunur.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Epididim</a:t>
            </a:r>
            <a:r>
              <a:rPr lang="tr-TR" dirty="0" smtClean="0"/>
              <a:t>, </a:t>
            </a:r>
            <a:r>
              <a:rPr lang="tr-TR" dirty="0" err="1" smtClean="0"/>
              <a:t>duktus</a:t>
            </a:r>
            <a:r>
              <a:rPr lang="tr-TR" dirty="0" smtClean="0"/>
              <a:t> </a:t>
            </a:r>
            <a:r>
              <a:rPr lang="tr-TR" dirty="0" err="1" smtClean="0"/>
              <a:t>deferens</a:t>
            </a:r>
            <a:r>
              <a:rPr lang="tr-TR" dirty="0" smtClean="0"/>
              <a:t> ve </a:t>
            </a:r>
            <a:r>
              <a:rPr lang="tr-TR" dirty="0" err="1" smtClean="0"/>
              <a:t>kohleanın</a:t>
            </a:r>
            <a:r>
              <a:rPr lang="tr-TR" dirty="0" smtClean="0"/>
              <a:t> duyusal </a:t>
            </a:r>
            <a:r>
              <a:rPr lang="tr-TR" dirty="0" err="1" smtClean="0"/>
              <a:t>hair</a:t>
            </a:r>
            <a:r>
              <a:rPr lang="tr-TR" dirty="0" smtClean="0"/>
              <a:t> hücrelerinde bulunur. </a:t>
            </a:r>
            <a:endParaRPr lang="tr-T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/>
              <a:t>Duktus</a:t>
            </a:r>
            <a:r>
              <a:rPr lang="tr-TR" dirty="0"/>
              <a:t> </a:t>
            </a:r>
            <a:r>
              <a:rPr lang="tr-TR" dirty="0" err="1"/>
              <a:t>epididimis</a:t>
            </a:r>
            <a:r>
              <a:rPr lang="tr-TR" dirty="0"/>
              <a:t> hücrelerinin yüzeyinde bulunan </a:t>
            </a:r>
            <a:r>
              <a:rPr lang="tr-TR" i="1" dirty="0" err="1"/>
              <a:t>stereosilya</a:t>
            </a:r>
            <a:r>
              <a:rPr lang="tr-TR" i="1" dirty="0"/>
              <a:t> </a:t>
            </a:r>
            <a:r>
              <a:rPr lang="tr-TR" dirty="0" err="1"/>
              <a:t>testisden</a:t>
            </a:r>
            <a:r>
              <a:rPr lang="tr-TR" dirty="0"/>
              <a:t> gelen sıvının %90’ının emilimini </a:t>
            </a:r>
            <a:r>
              <a:rPr lang="tr-TR" dirty="0" smtClean="0"/>
              <a:t>sağlar. Böylece </a:t>
            </a:r>
            <a:r>
              <a:rPr lang="tr-TR" dirty="0" err="1"/>
              <a:t>spermatogenez</a:t>
            </a:r>
            <a:r>
              <a:rPr lang="tr-TR" dirty="0"/>
              <a:t> süresince oluşan artık cisimciklerin ortadan kaldırılması ve sindirilmesinde iş görür.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Epididim</a:t>
            </a:r>
            <a:r>
              <a:rPr lang="tr-TR" dirty="0" smtClean="0"/>
              <a:t> ve </a:t>
            </a:r>
            <a:r>
              <a:rPr lang="tr-TR" dirty="0" err="1" smtClean="0"/>
              <a:t>duktus</a:t>
            </a:r>
            <a:r>
              <a:rPr lang="tr-TR" dirty="0" smtClean="0"/>
              <a:t> </a:t>
            </a:r>
            <a:r>
              <a:rPr lang="tr-TR" dirty="0" err="1" smtClean="0"/>
              <a:t>deferenste</a:t>
            </a:r>
            <a:r>
              <a:rPr lang="tr-TR" dirty="0" smtClean="0"/>
              <a:t> muhtemelen yüzey sahasını artırma, kulağın </a:t>
            </a:r>
            <a:r>
              <a:rPr lang="tr-TR" dirty="0" err="1" smtClean="0"/>
              <a:t>hair</a:t>
            </a:r>
            <a:r>
              <a:rPr lang="tr-TR" dirty="0" smtClean="0"/>
              <a:t> hücrelerinde sinyal iletme fonksiyonlarını yapar.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4" y="491318"/>
            <a:ext cx="4503762" cy="5617405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39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516" y="272955"/>
            <a:ext cx="5644487" cy="531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Klinik Bilgi</a:t>
            </a:r>
            <a:endParaRPr lang="tr-TR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err="1"/>
              <a:t>Stereosilyalar</a:t>
            </a:r>
            <a:r>
              <a:rPr lang="tr-TR" sz="2400" dirty="0"/>
              <a:t> iç kulakta işitme reseptör hücrelerinde (=</a:t>
            </a:r>
            <a:r>
              <a:rPr lang="tr-TR" sz="2400" i="1" dirty="0" err="1"/>
              <a:t>hair</a:t>
            </a:r>
            <a:r>
              <a:rPr lang="tr-TR" sz="2400" i="1" dirty="0"/>
              <a:t> </a:t>
            </a:r>
            <a:r>
              <a:rPr lang="tr-TR" sz="2400" i="1" dirty="0" err="1"/>
              <a:t>cell</a:t>
            </a:r>
            <a:r>
              <a:rPr lang="tr-TR" sz="2400" dirty="0"/>
              <a:t>) bulunurlar ve demetler oluştururlar. </a:t>
            </a:r>
            <a:r>
              <a:rPr lang="tr-TR" sz="2400" dirty="0" err="1"/>
              <a:t>Hair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</a:t>
            </a:r>
            <a:r>
              <a:rPr lang="tr-TR" sz="2400" dirty="0" err="1"/>
              <a:t>korti</a:t>
            </a:r>
            <a:r>
              <a:rPr lang="tr-TR" sz="2400" dirty="0"/>
              <a:t> organında ses titreşimlerine cevap olarak elektriksel sinyal oluşturur ve </a:t>
            </a:r>
            <a:r>
              <a:rPr lang="tr-TR" sz="2400" dirty="0" err="1"/>
              <a:t>stereosilyaların</a:t>
            </a:r>
            <a:r>
              <a:rPr lang="tr-TR" sz="2400" dirty="0"/>
              <a:t> eğilmesine neden olur.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Eğer yüksek sesle, toksinlerle veya hastalıklarla insanda </a:t>
            </a:r>
            <a:r>
              <a:rPr lang="tr-TR" sz="2400" dirty="0" err="1"/>
              <a:t>hair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kaybı olmuşsa, </a:t>
            </a:r>
            <a:r>
              <a:rPr lang="tr-TR" sz="2400" dirty="0" err="1"/>
              <a:t>hair</a:t>
            </a:r>
            <a:r>
              <a:rPr lang="tr-TR" sz="2400" dirty="0"/>
              <a:t> </a:t>
            </a:r>
            <a:r>
              <a:rPr lang="tr-TR" sz="2400" dirty="0" err="1"/>
              <a:t>cell</a:t>
            </a:r>
            <a:r>
              <a:rPr lang="tr-TR" sz="2400" dirty="0"/>
              <a:t> sadece </a:t>
            </a:r>
            <a:r>
              <a:rPr lang="tr-TR" sz="2400" dirty="0" err="1"/>
              <a:t>embriyonik</a:t>
            </a:r>
            <a:r>
              <a:rPr lang="tr-TR" sz="2400" dirty="0"/>
              <a:t> dönemde geliştiğinden, geri dönüşümsüz sağırlık </a:t>
            </a:r>
            <a:r>
              <a:rPr lang="tr-TR" sz="2400" dirty="0" smtClean="0"/>
              <a:t>oluşur. 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642" y="632417"/>
            <a:ext cx="5674909" cy="5126938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52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596" y="150125"/>
            <a:ext cx="11294660" cy="2688609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/>
              <a:t>II- </a:t>
            </a:r>
            <a:r>
              <a:rPr lang="tr-TR" sz="2400" b="1" dirty="0" err="1"/>
              <a:t>Basolateral</a:t>
            </a:r>
            <a:r>
              <a:rPr lang="tr-TR" sz="2400" b="1" dirty="0"/>
              <a:t> bölüm</a:t>
            </a:r>
            <a:endParaRPr lang="tr-TR" sz="2400" dirty="0"/>
          </a:p>
          <a:p>
            <a:pPr marL="0" indent="0" algn="just">
              <a:buNone/>
            </a:pPr>
            <a:r>
              <a:rPr lang="tr-TR" sz="2400" b="1" u="sng" dirty="0" err="1" smtClean="0">
                <a:solidFill>
                  <a:srgbClr val="FF0000"/>
                </a:solidFill>
              </a:rPr>
              <a:t>Basolateral</a:t>
            </a:r>
            <a:r>
              <a:rPr lang="tr-TR" sz="2400" b="1" u="sng" dirty="0" smtClean="0">
                <a:solidFill>
                  <a:srgbClr val="FF0000"/>
                </a:solidFill>
              </a:rPr>
              <a:t> yüzeyle</a:t>
            </a:r>
            <a:r>
              <a:rPr lang="tr-TR" sz="2400" dirty="0" smtClean="0">
                <a:solidFill>
                  <a:srgbClr val="FF0000"/>
                </a:solidFill>
              </a:rPr>
              <a:t>r</a:t>
            </a:r>
          </a:p>
          <a:p>
            <a:pPr marL="0" indent="0" algn="just">
              <a:buNone/>
            </a:pPr>
            <a:r>
              <a:rPr lang="tr-TR" sz="2400" b="1" dirty="0" smtClean="0"/>
              <a:t>1- </a:t>
            </a:r>
            <a:r>
              <a:rPr lang="tr-TR" sz="2400" b="1" dirty="0" err="1" smtClean="0"/>
              <a:t>Lateral</a:t>
            </a:r>
            <a:r>
              <a:rPr lang="tr-TR" sz="2400" b="1" dirty="0" smtClean="0"/>
              <a:t> yüzey ve 2- </a:t>
            </a:r>
            <a:r>
              <a:rPr lang="tr-TR" sz="2400" b="1" dirty="0" err="1" smtClean="0"/>
              <a:t>Basal</a:t>
            </a:r>
            <a:r>
              <a:rPr lang="tr-TR" sz="2400" b="1" dirty="0" smtClean="0"/>
              <a:t> </a:t>
            </a:r>
            <a:r>
              <a:rPr lang="tr-TR" sz="2400" b="1" dirty="0"/>
              <a:t>yüzey </a:t>
            </a:r>
            <a:endParaRPr lang="tr-TR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Her </a:t>
            </a:r>
            <a:r>
              <a:rPr lang="tr-TR" sz="2400" dirty="0"/>
              <a:t>iki bölgede bağlantı </a:t>
            </a:r>
            <a:r>
              <a:rPr lang="tr-TR" sz="2400" dirty="0" smtClean="0"/>
              <a:t>komplekslerine</a:t>
            </a:r>
            <a:r>
              <a:rPr lang="tr-TR" sz="2400" dirty="0" smtClean="0"/>
              <a:t>, hormonlar </a:t>
            </a:r>
            <a:r>
              <a:rPr lang="tr-TR" sz="2400" dirty="0"/>
              <a:t>ve </a:t>
            </a:r>
            <a:r>
              <a:rPr lang="tr-TR" sz="2400" dirty="0" err="1"/>
              <a:t>nörotransmitterler</a:t>
            </a:r>
            <a:r>
              <a:rPr lang="tr-TR" sz="2400" dirty="0"/>
              <a:t> için reseptörlere sahiptir.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Ayrıca </a:t>
            </a:r>
            <a:r>
              <a:rPr lang="tr-TR" sz="2400" dirty="0"/>
              <a:t>bu yüzeyler </a:t>
            </a:r>
            <a:r>
              <a:rPr lang="tr-TR" sz="2400" dirty="0" err="1"/>
              <a:t>Na</a:t>
            </a:r>
            <a:r>
              <a:rPr lang="tr-TR" sz="2400" baseline="30000" dirty="0"/>
              <a:t>+</a:t>
            </a:r>
            <a:r>
              <a:rPr lang="tr-TR" sz="2400" dirty="0"/>
              <a:t> - K</a:t>
            </a:r>
            <a:r>
              <a:rPr lang="tr-TR" sz="2400" baseline="30000" dirty="0"/>
              <a:t>+</a:t>
            </a:r>
            <a:r>
              <a:rPr lang="tr-TR" sz="2400" dirty="0"/>
              <a:t> ATP </a:t>
            </a:r>
            <a:r>
              <a:rPr lang="tr-TR" sz="2400" dirty="0" smtClean="0"/>
              <a:t>az ve iyon </a:t>
            </a:r>
            <a:r>
              <a:rPr lang="tr-TR" sz="2400" dirty="0"/>
              <a:t>kanallarından zengindirler</a:t>
            </a:r>
            <a:r>
              <a:rPr lang="tr-TR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6" y="2914638"/>
            <a:ext cx="5595582" cy="39433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070" y="2914637"/>
            <a:ext cx="6227930" cy="3943361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91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220" y="341195"/>
            <a:ext cx="5712726" cy="6318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A– </a:t>
            </a:r>
            <a:r>
              <a:rPr lang="tr-TR" b="1" dirty="0" err="1">
                <a:solidFill>
                  <a:srgbClr val="FF0000"/>
                </a:solidFill>
              </a:rPr>
              <a:t>Lateral</a:t>
            </a:r>
            <a:r>
              <a:rPr lang="tr-TR" b="1" dirty="0">
                <a:solidFill>
                  <a:srgbClr val="FF0000"/>
                </a:solidFill>
              </a:rPr>
              <a:t> yüzey özelleşmeleri</a:t>
            </a:r>
            <a:endParaRPr lang="tr-TR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Yan yana duran </a:t>
            </a:r>
            <a:r>
              <a:rPr lang="tr-TR" dirty="0" err="1"/>
              <a:t>epitel</a:t>
            </a:r>
            <a:r>
              <a:rPr lang="tr-TR" dirty="0"/>
              <a:t> hücreleri arasında 150-200 o </a:t>
            </a:r>
            <a:r>
              <a:rPr lang="tr-TR" dirty="0" err="1" smtClean="0"/>
              <a:t>A’lık</a:t>
            </a:r>
            <a:r>
              <a:rPr lang="tr-TR" dirty="0" smtClean="0"/>
              <a:t> </a:t>
            </a:r>
            <a:r>
              <a:rPr lang="tr-TR" dirty="0"/>
              <a:t>bir aralık vardır. Bu aralığa “</a:t>
            </a:r>
            <a:r>
              <a:rPr lang="tr-TR" b="1" dirty="0"/>
              <a:t>hücreler arası aralık</a:t>
            </a:r>
            <a:r>
              <a:rPr lang="tr-TR" dirty="0" smtClean="0"/>
              <a:t>” adı </a:t>
            </a:r>
            <a:r>
              <a:rPr lang="tr-TR" dirty="0"/>
              <a:t>verilir.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Fakat </a:t>
            </a:r>
            <a:r>
              <a:rPr lang="tr-TR" dirty="0"/>
              <a:t>karşı karşıya duran hücre </a:t>
            </a:r>
            <a:r>
              <a:rPr lang="tr-TR" dirty="0" err="1"/>
              <a:t>membranlarından</a:t>
            </a:r>
            <a:r>
              <a:rPr lang="tr-TR" dirty="0"/>
              <a:t> oluşan bazı simetrik özelleşmeler bu aralığı azaltarak veya tamamen ortadan kaldırarak </a:t>
            </a:r>
            <a:r>
              <a:rPr lang="tr-TR" dirty="0" smtClean="0"/>
              <a:t>“</a:t>
            </a:r>
            <a:r>
              <a:rPr lang="tr-TR" b="1" dirty="0" smtClean="0"/>
              <a:t>bağlantı komplekslerinin</a:t>
            </a:r>
            <a:r>
              <a:rPr lang="tr-TR" dirty="0" smtClean="0"/>
              <a:t>” oluşmasına </a:t>
            </a:r>
            <a:r>
              <a:rPr lang="tr-TR" dirty="0"/>
              <a:t>neden olur.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Bu </a:t>
            </a:r>
            <a:r>
              <a:rPr lang="tr-TR" dirty="0"/>
              <a:t>bağlantılar yalnızca </a:t>
            </a:r>
            <a:r>
              <a:rPr lang="tr-TR" dirty="0" smtClean="0"/>
              <a:t>yapışma </a:t>
            </a:r>
            <a:r>
              <a:rPr lang="tr-TR" dirty="0"/>
              <a:t>bölgeleri olarak görev yapmakla kalmaz, aynı zamanda hücreler arası aralıktan madde geçişini </a:t>
            </a:r>
            <a:r>
              <a:rPr lang="tr-TR" dirty="0" smtClean="0"/>
              <a:t>önler ve komşu </a:t>
            </a:r>
            <a:r>
              <a:rPr lang="tr-TR" dirty="0"/>
              <a:t>hücreler arasında iletişim düzeneğini oluşturur. 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197" y="504968"/>
            <a:ext cx="5816221" cy="5991366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2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9296" y="288569"/>
            <a:ext cx="10515600" cy="606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Epitel</a:t>
            </a:r>
            <a:r>
              <a:rPr lang="tr-TR" dirty="0" smtClean="0"/>
              <a:t> hücresinin iki temel bölümü (kutbu) vardır.</a:t>
            </a:r>
          </a:p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I -</a:t>
            </a:r>
            <a:r>
              <a:rPr lang="tr-TR" sz="3200" b="1" dirty="0" err="1" smtClean="0">
                <a:solidFill>
                  <a:srgbClr val="FF0000"/>
                </a:solidFill>
              </a:rPr>
              <a:t>Apikal</a:t>
            </a:r>
            <a:r>
              <a:rPr lang="tr-TR" sz="3200" b="1" dirty="0" smtClean="0">
                <a:solidFill>
                  <a:srgbClr val="FF0000"/>
                </a:solidFill>
              </a:rPr>
              <a:t> (Serbest- </a:t>
            </a:r>
            <a:r>
              <a:rPr lang="tr-TR" sz="3200" b="1" dirty="0" err="1" smtClean="0">
                <a:solidFill>
                  <a:srgbClr val="FF0000"/>
                </a:solidFill>
              </a:rPr>
              <a:t>Luminal</a:t>
            </a:r>
            <a:r>
              <a:rPr lang="tr-TR" sz="3200" b="1" dirty="0" smtClean="0">
                <a:solidFill>
                  <a:srgbClr val="FF0000"/>
                </a:solidFill>
              </a:rPr>
              <a:t>) bölüm </a:t>
            </a:r>
          </a:p>
          <a:p>
            <a:pPr marL="0" indent="0"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II - </a:t>
            </a:r>
            <a:r>
              <a:rPr lang="tr-TR" sz="3200" b="1" dirty="0" err="1" smtClean="0">
                <a:solidFill>
                  <a:srgbClr val="FF0000"/>
                </a:solidFill>
              </a:rPr>
              <a:t>Basolateral</a:t>
            </a:r>
            <a:r>
              <a:rPr lang="tr-TR" sz="3200" b="1" dirty="0" smtClean="0">
                <a:solidFill>
                  <a:srgbClr val="FF0000"/>
                </a:solidFill>
              </a:rPr>
              <a:t> bölüm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I- </a:t>
            </a:r>
            <a:r>
              <a:rPr lang="tr-TR" b="1" dirty="0" err="1" smtClean="0">
                <a:solidFill>
                  <a:srgbClr val="FF0000"/>
                </a:solidFill>
              </a:rPr>
              <a:t>Apikal</a:t>
            </a:r>
            <a:r>
              <a:rPr lang="tr-TR" b="1" dirty="0" smtClean="0">
                <a:solidFill>
                  <a:srgbClr val="FF0000"/>
                </a:solidFill>
              </a:rPr>
              <a:t> bölüm</a:t>
            </a:r>
          </a:p>
          <a:p>
            <a:pPr marL="0" indent="0">
              <a:buNone/>
            </a:pPr>
            <a:r>
              <a:rPr lang="tr-TR" b="1" dirty="0" smtClean="0"/>
              <a:t>1- </a:t>
            </a:r>
            <a:r>
              <a:rPr lang="tr-TR" b="1" dirty="0" err="1" smtClean="0"/>
              <a:t>Mikrovilli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2- </a:t>
            </a:r>
            <a:r>
              <a:rPr lang="tr-TR" b="1" dirty="0" err="1" smtClean="0"/>
              <a:t>Silya</a:t>
            </a:r>
            <a:r>
              <a:rPr lang="tr-TR" b="1" dirty="0" smtClean="0"/>
              <a:t> (Titrek tüyler)</a:t>
            </a:r>
          </a:p>
          <a:p>
            <a:pPr marL="0" indent="0">
              <a:buNone/>
            </a:pPr>
            <a:r>
              <a:rPr lang="tr-TR" b="1" dirty="0" smtClean="0"/>
              <a:t>3- </a:t>
            </a:r>
            <a:r>
              <a:rPr lang="tr-TR" b="1" dirty="0" err="1" smtClean="0"/>
              <a:t>Sterosilya</a:t>
            </a:r>
            <a:r>
              <a:rPr lang="tr-TR" b="1" dirty="0" smtClean="0"/>
              <a:t> (Sabit tüyler)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II- </a:t>
            </a:r>
            <a:r>
              <a:rPr lang="tr-TR" b="1" dirty="0" err="1" smtClean="0">
                <a:solidFill>
                  <a:srgbClr val="FF0000"/>
                </a:solidFill>
              </a:rPr>
              <a:t>Basolateral</a:t>
            </a:r>
            <a:r>
              <a:rPr lang="tr-TR" b="1" dirty="0" smtClean="0">
                <a:solidFill>
                  <a:srgbClr val="FF0000"/>
                </a:solidFill>
              </a:rPr>
              <a:t> bölüm (yüzey)</a:t>
            </a:r>
          </a:p>
          <a:p>
            <a:pPr marL="0" indent="0">
              <a:buNone/>
            </a:pPr>
            <a:r>
              <a:rPr lang="tr-TR" b="1" dirty="0" smtClean="0"/>
              <a:t>1-Lateral (Yan) yüzey</a:t>
            </a:r>
          </a:p>
          <a:p>
            <a:pPr marL="0" indent="0">
              <a:buNone/>
            </a:pPr>
            <a:r>
              <a:rPr lang="tr-TR" b="1" dirty="0" smtClean="0"/>
              <a:t>2- </a:t>
            </a:r>
            <a:r>
              <a:rPr lang="tr-TR" b="1" dirty="0" err="1" smtClean="0"/>
              <a:t>Basal</a:t>
            </a:r>
            <a:r>
              <a:rPr lang="tr-TR" b="1" dirty="0" smtClean="0"/>
              <a:t> yüzey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45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45" y="968991"/>
            <a:ext cx="10515600" cy="550822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Bazı </a:t>
            </a:r>
            <a:r>
              <a:rPr lang="tr-TR" dirty="0" err="1" smtClean="0"/>
              <a:t>epitellerde</a:t>
            </a:r>
            <a:r>
              <a:rPr lang="tr-TR" dirty="0" smtClean="0"/>
              <a:t> </a:t>
            </a:r>
            <a:r>
              <a:rPr lang="tr-TR" dirty="0" err="1" smtClean="0"/>
              <a:t>lateral</a:t>
            </a:r>
            <a:r>
              <a:rPr lang="tr-TR" dirty="0" smtClean="0"/>
              <a:t> yüzde çeşitli bağlantılar hücrenin </a:t>
            </a:r>
            <a:r>
              <a:rPr lang="tr-TR" dirty="0" err="1" smtClean="0"/>
              <a:t>apikalinden</a:t>
            </a:r>
            <a:r>
              <a:rPr lang="tr-TR" dirty="0" smtClean="0"/>
              <a:t> bazaline 4 grupta incelenir.</a:t>
            </a:r>
          </a:p>
          <a:p>
            <a:pPr marL="514350" indent="-514350" algn="just">
              <a:buAutoNum type="arabicPeriod"/>
            </a:pPr>
            <a:r>
              <a:rPr lang="tr-TR" i="1" dirty="0" err="1" smtClean="0">
                <a:solidFill>
                  <a:srgbClr val="FF0000"/>
                </a:solidFill>
              </a:rPr>
              <a:t>Zonula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okludens</a:t>
            </a:r>
            <a:r>
              <a:rPr lang="tr-TR" i="1" dirty="0" smtClean="0">
                <a:solidFill>
                  <a:srgbClr val="FF0000"/>
                </a:solidFill>
              </a:rPr>
              <a:t> (sıkı bağlantılar)</a:t>
            </a:r>
          </a:p>
          <a:p>
            <a:pPr marL="514350" indent="-514350" algn="just">
              <a:buAutoNum type="arabicPeriod"/>
            </a:pPr>
            <a:r>
              <a:rPr lang="tr-TR" i="1" dirty="0" err="1" smtClean="0">
                <a:solidFill>
                  <a:srgbClr val="FF0000"/>
                </a:solidFill>
              </a:rPr>
              <a:t>Zonula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adherens</a:t>
            </a:r>
            <a:endParaRPr lang="tr-TR" i="1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tr-TR" i="1" dirty="0" err="1" smtClean="0">
                <a:solidFill>
                  <a:srgbClr val="FF0000"/>
                </a:solidFill>
              </a:rPr>
              <a:t>Makula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adherens</a:t>
            </a:r>
            <a:r>
              <a:rPr lang="tr-TR" i="1" dirty="0" smtClean="0">
                <a:solidFill>
                  <a:srgbClr val="FF0000"/>
                </a:solidFill>
              </a:rPr>
              <a:t> (</a:t>
            </a:r>
            <a:r>
              <a:rPr lang="tr-TR" i="1" dirty="0" err="1" smtClean="0">
                <a:solidFill>
                  <a:srgbClr val="FF0000"/>
                </a:solidFill>
              </a:rPr>
              <a:t>desmosom</a:t>
            </a:r>
            <a:r>
              <a:rPr lang="tr-TR" i="1" dirty="0" smtClean="0">
                <a:solidFill>
                  <a:srgbClr val="FF0000"/>
                </a:solidFill>
              </a:rPr>
              <a:t>) </a:t>
            </a:r>
            <a:endParaRPr lang="tr-TR" i="1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tr-TR" i="1" dirty="0" err="1">
                <a:solidFill>
                  <a:srgbClr val="FF0000"/>
                </a:solidFill>
              </a:rPr>
              <a:t>E</a:t>
            </a:r>
            <a:r>
              <a:rPr lang="tr-TR" i="1" dirty="0" err="1" smtClean="0">
                <a:solidFill>
                  <a:srgbClr val="FF0000"/>
                </a:solidFill>
              </a:rPr>
              <a:t>pitel</a:t>
            </a:r>
            <a:r>
              <a:rPr lang="tr-TR" i="1" dirty="0" smtClean="0">
                <a:solidFill>
                  <a:srgbClr val="FF0000"/>
                </a:solidFill>
              </a:rPr>
              <a:t> h. yan yüzey </a:t>
            </a:r>
            <a:r>
              <a:rPr lang="tr-TR" i="1" dirty="0" err="1" smtClean="0">
                <a:solidFill>
                  <a:srgbClr val="FF0000"/>
                </a:solidFill>
              </a:rPr>
              <a:t>zonları</a:t>
            </a:r>
            <a:r>
              <a:rPr lang="tr-TR" i="1" dirty="0" smtClean="0">
                <a:solidFill>
                  <a:srgbClr val="FF0000"/>
                </a:solidFill>
              </a:rPr>
              <a:t> boyunca bulunan </a:t>
            </a:r>
            <a:r>
              <a:rPr lang="tr-TR" i="1" dirty="0" err="1" smtClean="0">
                <a:solidFill>
                  <a:srgbClr val="FF0000"/>
                </a:solidFill>
              </a:rPr>
              <a:t>gap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junction</a:t>
            </a:r>
            <a:r>
              <a:rPr lang="tr-TR" i="1" dirty="0" smtClean="0">
                <a:solidFill>
                  <a:srgbClr val="FF0000"/>
                </a:solidFill>
              </a:rPr>
              <a:t> (</a:t>
            </a:r>
            <a:r>
              <a:rPr lang="tr-TR" i="1" dirty="0" err="1" smtClean="0">
                <a:solidFill>
                  <a:srgbClr val="FF0000"/>
                </a:solidFill>
              </a:rPr>
              <a:t>neksuz</a:t>
            </a:r>
            <a:r>
              <a:rPr lang="tr-TR" i="1" dirty="0" smtClean="0">
                <a:solidFill>
                  <a:srgbClr val="FF0000"/>
                </a:solidFill>
              </a:rPr>
              <a:t>-aralık bağlantıları) </a:t>
            </a:r>
          </a:p>
          <a:p>
            <a:pPr algn="ctr"/>
            <a:endParaRPr lang="tr-TR" b="1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33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6161" y="491320"/>
            <a:ext cx="10740788" cy="5576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B- Bazal </a:t>
            </a:r>
            <a:r>
              <a:rPr lang="tr-TR" b="1" dirty="0">
                <a:solidFill>
                  <a:srgbClr val="FF0000"/>
                </a:solidFill>
              </a:rPr>
              <a:t>yüzey özelleşmeleri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1- Bazal </a:t>
            </a:r>
            <a:r>
              <a:rPr lang="tr-TR" i="1" dirty="0" err="1" smtClean="0">
                <a:solidFill>
                  <a:srgbClr val="FF0000"/>
                </a:solidFill>
              </a:rPr>
              <a:t>lamina</a:t>
            </a:r>
            <a:endParaRPr lang="tr-TR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2-Plasma </a:t>
            </a:r>
            <a:r>
              <a:rPr lang="tr-TR" i="1" dirty="0" err="1">
                <a:solidFill>
                  <a:srgbClr val="FF0000"/>
                </a:solidFill>
              </a:rPr>
              <a:t>membranı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smtClean="0">
                <a:solidFill>
                  <a:srgbClr val="FF0000"/>
                </a:solidFill>
              </a:rPr>
              <a:t>katlanmaları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</a:rPr>
              <a:t>3- </a:t>
            </a:r>
            <a:r>
              <a:rPr lang="tr-TR" i="1" dirty="0" err="1" smtClean="0">
                <a:solidFill>
                  <a:srgbClr val="FF0000"/>
                </a:solidFill>
              </a:rPr>
              <a:t>Hemidesmosomla</a:t>
            </a:r>
            <a:r>
              <a:rPr lang="tr-TR" b="1" i="1" dirty="0" err="1" smtClean="0">
                <a:solidFill>
                  <a:srgbClr val="FF0000"/>
                </a:solidFill>
              </a:rPr>
              <a:t>r</a:t>
            </a:r>
            <a:endParaRPr lang="tr-T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/>
              <a:t>1- </a:t>
            </a:r>
            <a:r>
              <a:rPr lang="tr-TR" b="1" dirty="0"/>
              <a:t>Bazal </a:t>
            </a:r>
            <a:r>
              <a:rPr lang="tr-TR" b="1" dirty="0" err="1"/>
              <a:t>lamina</a:t>
            </a:r>
            <a:endParaRPr lang="tr-T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/>
              <a:t>Epitel</a:t>
            </a:r>
            <a:r>
              <a:rPr lang="tr-TR" dirty="0"/>
              <a:t> hücreleri tarafından </a:t>
            </a:r>
            <a:r>
              <a:rPr lang="tr-TR" dirty="0" err="1"/>
              <a:t>sekret</a:t>
            </a:r>
            <a:r>
              <a:rPr lang="tr-TR" dirty="0"/>
              <a:t> edilmiş, </a:t>
            </a:r>
            <a:r>
              <a:rPr lang="tr-TR" dirty="0" err="1"/>
              <a:t>epitel</a:t>
            </a:r>
            <a:r>
              <a:rPr lang="tr-TR" dirty="0"/>
              <a:t> hücre yüzeyleri ile doğrudan temasta olan hücre dışı destekleyici </a:t>
            </a:r>
            <a:r>
              <a:rPr lang="tr-TR" dirty="0" err="1"/>
              <a:t>matrikstir</a:t>
            </a:r>
            <a:r>
              <a:rPr lang="tr-TR" dirty="0"/>
              <a:t>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Basal</a:t>
            </a:r>
            <a:r>
              <a:rPr lang="tr-TR" dirty="0" smtClean="0"/>
              <a:t> </a:t>
            </a:r>
            <a:r>
              <a:rPr lang="tr-TR" dirty="0" err="1"/>
              <a:t>lamina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 ile onun altında uzanan bağ dokusu arasında </a:t>
            </a:r>
            <a:r>
              <a:rPr lang="tr-TR" dirty="0" smtClean="0"/>
              <a:t>sınırı </a:t>
            </a:r>
            <a:r>
              <a:rPr lang="tr-TR" dirty="0"/>
              <a:t>oluşturur.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31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0653" y="477671"/>
            <a:ext cx="10735101" cy="574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2- Bazal </a:t>
            </a:r>
            <a:r>
              <a:rPr lang="tr-TR" b="1" dirty="0" err="1"/>
              <a:t>plasma</a:t>
            </a:r>
            <a:r>
              <a:rPr lang="tr-TR" b="1" dirty="0"/>
              <a:t> </a:t>
            </a:r>
            <a:r>
              <a:rPr lang="tr-TR" b="1" dirty="0" err="1"/>
              <a:t>membranı</a:t>
            </a:r>
            <a:r>
              <a:rPr lang="tr-TR" b="1" dirty="0"/>
              <a:t> katlanmaları</a:t>
            </a:r>
            <a:endParaRPr lang="tr-T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/>
              <a:t>Fazla su ve iyon transportu yapan hücrelerde (</a:t>
            </a:r>
            <a:r>
              <a:rPr lang="tr-TR" dirty="0" err="1"/>
              <a:t>nefronun</a:t>
            </a:r>
            <a:r>
              <a:rPr lang="tr-TR" dirty="0"/>
              <a:t> </a:t>
            </a:r>
            <a:r>
              <a:rPr lang="tr-TR" dirty="0" err="1"/>
              <a:t>proksimal</a:t>
            </a:r>
            <a:r>
              <a:rPr lang="tr-TR" dirty="0"/>
              <a:t> ve </a:t>
            </a:r>
            <a:r>
              <a:rPr lang="tr-TR" dirty="0" err="1"/>
              <a:t>distal</a:t>
            </a:r>
            <a:r>
              <a:rPr lang="tr-TR" dirty="0"/>
              <a:t> </a:t>
            </a:r>
            <a:r>
              <a:rPr lang="tr-TR" dirty="0" err="1"/>
              <a:t>tubul</a:t>
            </a:r>
            <a:r>
              <a:rPr lang="tr-TR" dirty="0"/>
              <a:t> hücrelerinde, </a:t>
            </a:r>
            <a:r>
              <a:rPr lang="tr-TR" dirty="0" err="1"/>
              <a:t>procesus</a:t>
            </a:r>
            <a:r>
              <a:rPr lang="tr-TR" dirty="0"/>
              <a:t>, </a:t>
            </a:r>
            <a:r>
              <a:rPr lang="tr-TR" dirty="0" err="1" smtClean="0"/>
              <a:t>sillerin</a:t>
            </a:r>
            <a:r>
              <a:rPr lang="tr-TR" dirty="0" smtClean="0"/>
              <a:t> </a:t>
            </a:r>
            <a:r>
              <a:rPr lang="tr-TR" dirty="0" err="1"/>
              <a:t>epitel</a:t>
            </a:r>
            <a:r>
              <a:rPr lang="tr-TR" dirty="0"/>
              <a:t> hücrelerinde vs.) bazal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membranı</a:t>
            </a:r>
            <a:r>
              <a:rPr lang="tr-TR" dirty="0"/>
              <a:t>, bazal sitoplazma içine doğru farklı derinlikte birtakım </a:t>
            </a:r>
            <a:r>
              <a:rPr lang="tr-TR" dirty="0" err="1"/>
              <a:t>kıvrımtılar</a:t>
            </a:r>
            <a:r>
              <a:rPr lang="tr-TR" dirty="0"/>
              <a:t> yapar. </a:t>
            </a:r>
            <a:r>
              <a:rPr lang="tr-TR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Bu </a:t>
            </a:r>
            <a:r>
              <a:rPr lang="tr-TR" dirty="0"/>
              <a:t>kıvrıntılar bazal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membran</a:t>
            </a:r>
            <a:r>
              <a:rPr lang="tr-TR" dirty="0"/>
              <a:t> yüzey sahasını artırır ve bazal sitoplazmayı bir çok </a:t>
            </a:r>
            <a:r>
              <a:rPr lang="tr-TR" dirty="0" smtClean="0"/>
              <a:t>loblara </a:t>
            </a:r>
            <a:r>
              <a:rPr lang="tr-TR" dirty="0"/>
              <a:t>ayırır.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Bu loblar </a:t>
            </a:r>
            <a:r>
              <a:rPr lang="tr-TR" dirty="0"/>
              <a:t>içlerinde bazal hücre </a:t>
            </a:r>
            <a:r>
              <a:rPr lang="tr-TR" dirty="0" err="1"/>
              <a:t>membranına</a:t>
            </a:r>
            <a:r>
              <a:rPr lang="tr-TR" dirty="0"/>
              <a:t> dikey yönde dizilmiş bir çok </a:t>
            </a:r>
            <a:r>
              <a:rPr lang="tr-TR" dirty="0" err="1"/>
              <a:t>mitokondriyumları</a:t>
            </a:r>
            <a:r>
              <a:rPr lang="tr-TR" dirty="0"/>
              <a:t> </a:t>
            </a:r>
            <a:r>
              <a:rPr lang="tr-TR" dirty="0" smtClean="0"/>
              <a:t>içermektedir.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Mitokondriyumlar</a:t>
            </a:r>
            <a:r>
              <a:rPr lang="tr-TR" dirty="0" smtClean="0"/>
              <a:t> </a:t>
            </a:r>
            <a:r>
              <a:rPr lang="tr-TR" dirty="0"/>
              <a:t>bu bölgelerden iyonların aktif transportu için gerekli olan enerjiyi sağlamaktadırlar ve bu şekilde su hareketini sağlamak için gerekli </a:t>
            </a:r>
            <a:r>
              <a:rPr lang="tr-TR" dirty="0" err="1"/>
              <a:t>osmotik</a:t>
            </a:r>
            <a:r>
              <a:rPr lang="tr-TR" dirty="0"/>
              <a:t> </a:t>
            </a:r>
            <a:r>
              <a:rPr lang="tr-TR" dirty="0" err="1"/>
              <a:t>gradienti</a:t>
            </a:r>
            <a:r>
              <a:rPr lang="tr-TR" dirty="0"/>
              <a:t> oluştururlar.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72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754" y="332362"/>
            <a:ext cx="6094863" cy="519432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Yakın yıllarda </a:t>
            </a:r>
            <a:r>
              <a:rPr lang="tr-TR" dirty="0" err="1" smtClean="0"/>
              <a:t>nefronun</a:t>
            </a:r>
            <a:r>
              <a:rPr lang="tr-TR" dirty="0" smtClean="0"/>
              <a:t> çeşitli hücreleri arasında </a:t>
            </a:r>
            <a:r>
              <a:rPr lang="tr-TR" dirty="0" err="1" smtClean="0"/>
              <a:t>bazolateral</a:t>
            </a:r>
            <a:r>
              <a:rPr lang="tr-TR" dirty="0" smtClean="0"/>
              <a:t> yüzey sahaları büyüklüğünün, </a:t>
            </a:r>
            <a:r>
              <a:rPr lang="tr-TR" dirty="0" err="1" smtClean="0"/>
              <a:t>Na</a:t>
            </a:r>
            <a:r>
              <a:rPr lang="tr-TR" baseline="30000" dirty="0" smtClean="0"/>
              <a:t>+</a:t>
            </a:r>
            <a:r>
              <a:rPr lang="tr-TR" dirty="0" smtClean="0"/>
              <a:t>-K</a:t>
            </a:r>
            <a:r>
              <a:rPr lang="tr-TR" baseline="30000" dirty="0" smtClean="0"/>
              <a:t>+ </a:t>
            </a:r>
            <a:r>
              <a:rPr lang="tr-TR" dirty="0" smtClean="0"/>
              <a:t>ATP az aktivitesiyle ve hücrelerin </a:t>
            </a:r>
            <a:r>
              <a:rPr lang="tr-TR" dirty="0" err="1" smtClean="0"/>
              <a:t>Na</a:t>
            </a:r>
            <a:r>
              <a:rPr lang="tr-TR" dirty="0" smtClean="0"/>
              <a:t> transport oranıyla ilişkili olduğu açıklanmıştır.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Bazal hücre </a:t>
            </a:r>
            <a:r>
              <a:rPr lang="tr-TR" dirty="0" err="1" smtClean="0"/>
              <a:t>membranı</a:t>
            </a:r>
            <a:r>
              <a:rPr lang="tr-TR" dirty="0" smtClean="0"/>
              <a:t> kıvrıntılarının </a:t>
            </a:r>
            <a:r>
              <a:rPr lang="tr-TR" dirty="0" err="1" smtClean="0"/>
              <a:t>mitokondriyumlarla</a:t>
            </a:r>
            <a:r>
              <a:rPr lang="tr-TR" dirty="0" smtClean="0"/>
              <a:t> birlikte bazal sitoplazma içinde oluşturduğu bu yoğun yapı ışık mikroskobuyla çizgilenmiş bir görüntü vermektedir. Bu sebeple bu kısımlara </a:t>
            </a:r>
            <a:r>
              <a:rPr lang="tr-TR" b="1" dirty="0" err="1" smtClean="0"/>
              <a:t>Heidenhain</a:t>
            </a:r>
            <a:r>
              <a:rPr lang="tr-TR" b="1" dirty="0" smtClean="0"/>
              <a:t> çizgileri </a:t>
            </a:r>
            <a:r>
              <a:rPr lang="tr-TR" dirty="0" smtClean="0"/>
              <a:t>adı verilmektedir.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Ayrıca bu kısımlar pankreas ve </a:t>
            </a:r>
            <a:r>
              <a:rPr lang="tr-TR" dirty="0" err="1" smtClean="0"/>
              <a:t>tükrük</a:t>
            </a:r>
            <a:r>
              <a:rPr lang="tr-TR" dirty="0" smtClean="0"/>
              <a:t> bezlerinin belirli kanallarının hücrelerinde de görülerek bu kanallara </a:t>
            </a:r>
            <a:r>
              <a:rPr lang="tr-TR" b="1" dirty="0" smtClean="0"/>
              <a:t>çizgili kanallar (</a:t>
            </a:r>
            <a:r>
              <a:rPr lang="tr-TR" b="1" dirty="0" err="1" smtClean="0"/>
              <a:t>striated</a:t>
            </a:r>
            <a:r>
              <a:rPr lang="tr-TR" b="1" dirty="0" smtClean="0"/>
              <a:t> </a:t>
            </a:r>
            <a:r>
              <a:rPr lang="tr-TR" b="1" dirty="0" err="1" smtClean="0"/>
              <a:t>ducts</a:t>
            </a:r>
            <a:r>
              <a:rPr lang="tr-TR" b="1" dirty="0" smtClean="0"/>
              <a:t>) </a:t>
            </a:r>
            <a:r>
              <a:rPr lang="tr-TR" dirty="0" smtClean="0"/>
              <a:t>denilmesine neden olmaktadır.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37" y="3470619"/>
            <a:ext cx="4872250" cy="32393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36" y="332362"/>
            <a:ext cx="4872251" cy="2990850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78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069" y="382137"/>
            <a:ext cx="6441743" cy="57948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/>
              <a:t>3- </a:t>
            </a:r>
            <a:r>
              <a:rPr lang="tr-TR" b="1" dirty="0" err="1"/>
              <a:t>Hemidesmosomlar</a:t>
            </a:r>
            <a:r>
              <a:rPr lang="tr-TR" b="1" dirty="0"/>
              <a:t> </a:t>
            </a:r>
            <a:endParaRPr lang="tr-TR" dirty="0"/>
          </a:p>
          <a:p>
            <a:pPr algn="just"/>
            <a:r>
              <a:rPr lang="tr-TR" dirty="0" err="1"/>
              <a:t>Epitel</a:t>
            </a:r>
            <a:r>
              <a:rPr lang="tr-TR" dirty="0"/>
              <a:t> hücrelerinin bazal hücre </a:t>
            </a:r>
            <a:r>
              <a:rPr lang="tr-TR" dirty="0" err="1"/>
              <a:t>membranının</a:t>
            </a:r>
            <a:r>
              <a:rPr lang="tr-TR" dirty="0"/>
              <a:t> hemen altındaki bazal </a:t>
            </a:r>
            <a:r>
              <a:rPr lang="tr-TR" dirty="0" err="1"/>
              <a:t>laminaya</a:t>
            </a:r>
            <a:r>
              <a:rPr lang="tr-TR" dirty="0"/>
              <a:t> tutulmasını sağlarlar.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apılar</a:t>
            </a:r>
            <a:r>
              <a:rPr lang="tr-TR" dirty="0" smtClean="0"/>
              <a:t> </a:t>
            </a:r>
            <a:r>
              <a:rPr lang="tr-TR" dirty="0" err="1"/>
              <a:t>epitel</a:t>
            </a:r>
            <a:r>
              <a:rPr lang="tr-TR" dirty="0"/>
              <a:t> hücresinin plazma </a:t>
            </a:r>
            <a:r>
              <a:rPr lang="tr-TR" dirty="0" err="1"/>
              <a:t>membranı</a:t>
            </a:r>
            <a:r>
              <a:rPr lang="tr-TR" dirty="0"/>
              <a:t> üzerinde bir yarım </a:t>
            </a:r>
            <a:r>
              <a:rPr lang="tr-TR" dirty="0" err="1"/>
              <a:t>desmosom</a:t>
            </a:r>
            <a:r>
              <a:rPr lang="tr-TR" dirty="0"/>
              <a:t> </a:t>
            </a:r>
            <a:r>
              <a:rPr lang="tr-TR" dirty="0" smtClean="0"/>
              <a:t>şeklinde asimetrik </a:t>
            </a:r>
            <a:r>
              <a:rPr lang="tr-TR" dirty="0"/>
              <a:t>yapıda gözlendiği için bu isim verilmiştir </a:t>
            </a:r>
            <a:r>
              <a:rPr lang="tr-TR" dirty="0">
                <a:solidFill>
                  <a:srgbClr val="FF0000"/>
                </a:solidFill>
              </a:rPr>
              <a:t>(Yun. </a:t>
            </a:r>
            <a:r>
              <a:rPr lang="tr-TR" dirty="0" err="1">
                <a:solidFill>
                  <a:srgbClr val="FF0000"/>
                </a:solidFill>
              </a:rPr>
              <a:t>Hemi</a:t>
            </a:r>
            <a:r>
              <a:rPr lang="tr-TR" dirty="0">
                <a:solidFill>
                  <a:srgbClr val="FF0000"/>
                </a:solidFill>
              </a:rPr>
              <a:t>- yarım +</a:t>
            </a:r>
            <a:r>
              <a:rPr lang="tr-TR" dirty="0" err="1">
                <a:solidFill>
                  <a:srgbClr val="FF0000"/>
                </a:solidFill>
              </a:rPr>
              <a:t>desmos</a:t>
            </a:r>
            <a:r>
              <a:rPr lang="tr-TR" dirty="0">
                <a:solidFill>
                  <a:srgbClr val="FF0000"/>
                </a:solidFill>
              </a:rPr>
              <a:t> – bant, soma gövde).</a:t>
            </a:r>
            <a:r>
              <a:rPr lang="tr-TR" dirty="0"/>
              <a:t> </a:t>
            </a:r>
          </a:p>
          <a:p>
            <a:pPr algn="just"/>
            <a:r>
              <a:rPr lang="tr-TR" dirty="0" err="1"/>
              <a:t>Epitel</a:t>
            </a:r>
            <a:r>
              <a:rPr lang="tr-TR" dirty="0"/>
              <a:t> hücrelerinin polaritesi </a:t>
            </a:r>
            <a:r>
              <a:rPr lang="tr-TR" dirty="0" smtClean="0"/>
              <a:t>sadece </a:t>
            </a:r>
            <a:r>
              <a:rPr lang="tr-TR" dirty="0"/>
              <a:t>farklı yüzeylerin özelleşmesinden değil aynı zamanda hücrelerin içindeki </a:t>
            </a:r>
            <a:r>
              <a:rPr lang="tr-TR" dirty="0" err="1"/>
              <a:t>organellerin</a:t>
            </a:r>
            <a:r>
              <a:rPr lang="tr-TR" dirty="0"/>
              <a:t> düzenlenmesinde de dikkati çeker. </a:t>
            </a:r>
            <a:endParaRPr lang="tr-TR" dirty="0" smtClean="0"/>
          </a:p>
          <a:p>
            <a:pPr algn="just"/>
            <a:r>
              <a:rPr lang="tr-TR" dirty="0" err="1" smtClean="0"/>
              <a:t>Sentrozom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Golgi</a:t>
            </a:r>
            <a:r>
              <a:rPr lang="tr-TR" dirty="0" smtClean="0"/>
              <a:t> genellikle </a:t>
            </a:r>
            <a:r>
              <a:rPr lang="tr-TR" dirty="0"/>
              <a:t>bir </a:t>
            </a:r>
            <a:r>
              <a:rPr lang="tr-TR" dirty="0" err="1"/>
              <a:t>adluminal</a:t>
            </a:r>
            <a:r>
              <a:rPr lang="tr-TR" dirty="0"/>
              <a:t> veya </a:t>
            </a:r>
            <a:r>
              <a:rPr lang="tr-TR" dirty="0" err="1"/>
              <a:t>supranuklear</a:t>
            </a:r>
            <a:r>
              <a:rPr lang="tr-TR" dirty="0"/>
              <a:t> durumdadır. </a:t>
            </a:r>
            <a:endParaRPr lang="tr-TR" dirty="0" smtClean="0"/>
          </a:p>
          <a:p>
            <a:pPr algn="just"/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/>
              <a:t>hücre polaritesi özellikle </a:t>
            </a:r>
            <a:r>
              <a:rPr lang="tr-TR" dirty="0" err="1"/>
              <a:t>absorbsiyon</a:t>
            </a:r>
            <a:r>
              <a:rPr lang="tr-TR" dirty="0"/>
              <a:t> </a:t>
            </a:r>
            <a:r>
              <a:rPr lang="tr-TR" dirty="0" err="1"/>
              <a:t>sekresyonla</a:t>
            </a:r>
            <a:r>
              <a:rPr lang="tr-TR" dirty="0"/>
              <a:t> ilgili </a:t>
            </a:r>
            <a:r>
              <a:rPr lang="tr-TR" dirty="0" err="1"/>
              <a:t>epitellerde</a:t>
            </a:r>
            <a:r>
              <a:rPr lang="tr-TR" dirty="0"/>
              <a:t> çok belirgindir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Koruma </a:t>
            </a:r>
            <a:r>
              <a:rPr lang="tr-TR" dirty="0"/>
              <a:t>ile ilgili olan çok katlı yassı </a:t>
            </a:r>
            <a:r>
              <a:rPr lang="tr-TR" dirty="0" err="1"/>
              <a:t>epitelde</a:t>
            </a:r>
            <a:r>
              <a:rPr lang="tr-TR" dirty="0"/>
              <a:t> pek belirgin değildir.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895" y="458183"/>
            <a:ext cx="5158854" cy="5546831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H="1" flipV="1">
            <a:off x="9472682" y="4885898"/>
            <a:ext cx="398058" cy="2866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7900348" y="4899546"/>
            <a:ext cx="250208" cy="3411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 flipV="1">
            <a:off x="10646956" y="4885898"/>
            <a:ext cx="284901" cy="2866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49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728" y="204717"/>
            <a:ext cx="11204812" cy="5794826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/>
              <a:t>KAYNAKLAR </a:t>
            </a:r>
            <a:endParaRPr lang="tr-TR" dirty="0"/>
          </a:p>
          <a:p>
            <a:pPr marL="0" indent="0" algn="just">
              <a:buNone/>
            </a:pPr>
            <a:r>
              <a:rPr lang="en-US" sz="2100" dirty="0"/>
              <a:t>1-Alberts B, Johnson A, Lewis J, Raff M, Roberts K, Walter P. : Molecular Biology of The Cell. Fifth Edition Garland Science Taylor &amp; Francis Group New York 2008. </a:t>
            </a:r>
          </a:p>
          <a:p>
            <a:pPr marL="0" indent="0" algn="just">
              <a:buNone/>
            </a:pPr>
            <a:r>
              <a:rPr lang="en-US" sz="2100" dirty="0"/>
              <a:t>2-Pollard T.D. and Earnshaw W.C. : Cell Biology. Second Edition. Saunders Elsevier USA 2008. </a:t>
            </a:r>
          </a:p>
          <a:p>
            <a:pPr marL="0" indent="0" algn="just">
              <a:buNone/>
            </a:pPr>
            <a:r>
              <a:rPr lang="tr-TR" sz="2100" dirty="0"/>
              <a:t>3-Lodish H, Berk A, </a:t>
            </a:r>
            <a:r>
              <a:rPr lang="tr-TR" sz="2100" dirty="0" err="1"/>
              <a:t>Kaiser</a:t>
            </a:r>
            <a:r>
              <a:rPr lang="tr-TR" sz="2100" dirty="0"/>
              <a:t> C A, </a:t>
            </a:r>
            <a:r>
              <a:rPr lang="tr-TR" sz="2100" dirty="0" err="1"/>
              <a:t>Krieger</a:t>
            </a:r>
            <a:r>
              <a:rPr lang="tr-TR" sz="2100" dirty="0"/>
              <a:t> M, </a:t>
            </a:r>
            <a:r>
              <a:rPr lang="tr-TR" sz="2100" dirty="0" err="1"/>
              <a:t>Scott</a:t>
            </a:r>
            <a:r>
              <a:rPr lang="tr-TR" sz="2100" dirty="0"/>
              <a:t> M P, </a:t>
            </a:r>
            <a:r>
              <a:rPr lang="tr-TR" sz="2100" dirty="0" err="1"/>
              <a:t>Bretscher</a:t>
            </a:r>
            <a:r>
              <a:rPr lang="tr-TR" sz="2100" dirty="0"/>
              <a:t> A, </a:t>
            </a:r>
            <a:r>
              <a:rPr lang="tr-TR" sz="2100" dirty="0" err="1"/>
              <a:t>Ploegh</a:t>
            </a:r>
            <a:r>
              <a:rPr lang="tr-TR" sz="2100" dirty="0"/>
              <a:t> H, </a:t>
            </a:r>
            <a:r>
              <a:rPr lang="tr-TR" sz="2100" dirty="0" err="1"/>
              <a:t>Matsudaira</a:t>
            </a:r>
            <a:r>
              <a:rPr lang="tr-TR" sz="2100" dirty="0"/>
              <a:t> P: </a:t>
            </a:r>
            <a:r>
              <a:rPr lang="tr-TR" sz="2100" dirty="0" err="1"/>
              <a:t>Molecular</a:t>
            </a:r>
            <a:r>
              <a:rPr lang="tr-TR" sz="2100" dirty="0"/>
              <a:t> Cell Biology. </a:t>
            </a:r>
            <a:r>
              <a:rPr lang="tr-TR" sz="2100" dirty="0" err="1"/>
              <a:t>Sixth</a:t>
            </a:r>
            <a:r>
              <a:rPr lang="tr-TR" sz="2100" dirty="0"/>
              <a:t> Edition. W.H. </a:t>
            </a:r>
            <a:r>
              <a:rPr lang="tr-TR" sz="2100" dirty="0" err="1"/>
              <a:t>Freeman</a:t>
            </a:r>
            <a:r>
              <a:rPr lang="tr-TR" sz="2100" dirty="0"/>
              <a:t> </a:t>
            </a:r>
            <a:r>
              <a:rPr lang="tr-TR" sz="2100" dirty="0" err="1"/>
              <a:t>and</a:t>
            </a:r>
            <a:r>
              <a:rPr lang="tr-TR" sz="2100" dirty="0"/>
              <a:t> </a:t>
            </a:r>
            <a:r>
              <a:rPr lang="tr-TR" sz="2100" dirty="0" err="1"/>
              <a:t>Company</a:t>
            </a:r>
            <a:r>
              <a:rPr lang="tr-TR" sz="2100" dirty="0"/>
              <a:t> New York 2008. </a:t>
            </a:r>
          </a:p>
          <a:p>
            <a:pPr marL="0" indent="0" algn="just">
              <a:buNone/>
            </a:pPr>
            <a:r>
              <a:rPr lang="en-US" sz="2100" dirty="0"/>
              <a:t>4-Weaver R.F. Molecular Biology. Third </a:t>
            </a:r>
            <a:r>
              <a:rPr lang="en-US" sz="2100" dirty="0" err="1"/>
              <a:t>EditionMcGraw</a:t>
            </a:r>
            <a:r>
              <a:rPr lang="en-US" sz="2100" dirty="0"/>
              <a:t>-Hill Higher Education, New York 2005. </a:t>
            </a:r>
          </a:p>
          <a:p>
            <a:pPr marL="0" indent="0" algn="just">
              <a:buNone/>
            </a:pPr>
            <a:r>
              <a:rPr lang="en-US" sz="2100" dirty="0"/>
              <a:t>5-Cooper G.M. and </a:t>
            </a:r>
            <a:r>
              <a:rPr lang="en-US" sz="2100" dirty="0" err="1"/>
              <a:t>Hausman</a:t>
            </a:r>
            <a:r>
              <a:rPr lang="en-US" sz="2100" dirty="0"/>
              <a:t> R.E. : The Cell: A molecular Approach 5th Edition. ASM Press </a:t>
            </a:r>
            <a:r>
              <a:rPr lang="en-US" sz="2100" dirty="0" err="1"/>
              <a:t>Sinauer</a:t>
            </a:r>
            <a:r>
              <a:rPr lang="en-US" sz="2100" dirty="0"/>
              <a:t> Associates Inc. USA 2009. </a:t>
            </a:r>
          </a:p>
          <a:p>
            <a:pPr marL="0" indent="0" algn="just">
              <a:buNone/>
            </a:pPr>
            <a:r>
              <a:rPr lang="en-US" sz="2100" dirty="0"/>
              <a:t>6- </a:t>
            </a:r>
            <a:r>
              <a:rPr lang="en-US" sz="2100" dirty="0" err="1"/>
              <a:t>Kierszenbaum</a:t>
            </a:r>
            <a:r>
              <a:rPr lang="en-US" sz="2100" dirty="0"/>
              <a:t> A. L. and </a:t>
            </a:r>
            <a:r>
              <a:rPr lang="en-US" sz="2100" dirty="0" err="1"/>
              <a:t>Tres</a:t>
            </a:r>
            <a:r>
              <a:rPr lang="en-US" sz="2100" dirty="0"/>
              <a:t> L.L.: Histology and Cell Biology: An Introduction to </a:t>
            </a:r>
            <a:r>
              <a:rPr lang="en-US" sz="2100" dirty="0" err="1"/>
              <a:t>Pathology.Third</a:t>
            </a:r>
            <a:r>
              <a:rPr lang="en-US" sz="2100" dirty="0"/>
              <a:t> Edition. Mosby Elsevier USA 2012. </a:t>
            </a:r>
          </a:p>
          <a:p>
            <a:pPr marL="0" indent="0" algn="just">
              <a:buNone/>
            </a:pPr>
            <a:r>
              <a:rPr lang="en-US" sz="2100" dirty="0"/>
              <a:t>7-Epstein R.J. : Human Molecular Biology. Cambridge University Press UK 2003. </a:t>
            </a:r>
          </a:p>
          <a:p>
            <a:pPr marL="0" indent="0" algn="just">
              <a:buNone/>
            </a:pPr>
            <a:r>
              <a:rPr lang="tr-TR" sz="2100" dirty="0"/>
              <a:t>8-Lodish H. et al. Moleküler Hücre Biyolojisi 6. Baskı Çeviri Ed.: </a:t>
            </a:r>
            <a:r>
              <a:rPr lang="tr-TR" sz="2100" dirty="0" err="1"/>
              <a:t>Geçkil</a:t>
            </a:r>
            <a:r>
              <a:rPr lang="tr-TR" sz="2100" dirty="0"/>
              <a:t> H, Özmen M, Yeşilada </a:t>
            </a:r>
            <a:r>
              <a:rPr lang="tr-TR" sz="2100" dirty="0" err="1"/>
              <a:t>Ö.Palme</a:t>
            </a:r>
            <a:r>
              <a:rPr lang="tr-TR" sz="2100" dirty="0"/>
              <a:t> Yayıncılık, Ankara 2011. </a:t>
            </a:r>
          </a:p>
          <a:p>
            <a:pPr marL="0" indent="0" algn="just">
              <a:buNone/>
            </a:pPr>
            <a:r>
              <a:rPr lang="tr-TR" sz="2100" dirty="0"/>
              <a:t>9-Tıbbi Biyoloji Ders </a:t>
            </a:r>
            <a:r>
              <a:rPr lang="tr-TR" sz="2100" dirty="0" err="1"/>
              <a:t>Kitabı,Cerrahpaşa</a:t>
            </a:r>
            <a:r>
              <a:rPr lang="tr-TR" sz="2100" dirty="0"/>
              <a:t> Tıp Fakültesi Yayın No:275,2009.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24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4804" y="2579428"/>
            <a:ext cx="10515600" cy="11818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DİNLEDİĞİNİZ İÇİN TEŞEKKÜR EDERİM</a:t>
            </a:r>
            <a:r>
              <a:rPr lang="tr-TR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72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070" y="313899"/>
            <a:ext cx="6591868" cy="5295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I -</a:t>
            </a:r>
            <a:r>
              <a:rPr lang="tr-TR" b="1" dirty="0" err="1" smtClean="0"/>
              <a:t>Apikal</a:t>
            </a:r>
            <a:r>
              <a:rPr lang="tr-TR" b="1" dirty="0" smtClean="0"/>
              <a:t> bölüm </a:t>
            </a:r>
          </a:p>
          <a:p>
            <a:pPr marL="0" indent="0">
              <a:buNone/>
            </a:pPr>
            <a:r>
              <a:rPr lang="tr-TR" b="1" dirty="0" smtClean="0"/>
              <a:t>1- </a:t>
            </a:r>
            <a:r>
              <a:rPr lang="tr-TR" b="1" dirty="0" err="1" smtClean="0"/>
              <a:t>Mikrovilli</a:t>
            </a:r>
            <a:endParaRPr lang="tr-TR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Hücre </a:t>
            </a:r>
            <a:r>
              <a:rPr lang="tr-TR" dirty="0" err="1"/>
              <a:t>apikal</a:t>
            </a:r>
            <a:r>
              <a:rPr lang="tr-TR" dirty="0"/>
              <a:t> yüzey </a:t>
            </a:r>
            <a:r>
              <a:rPr lang="tr-TR" dirty="0" err="1"/>
              <a:t>membranının</a:t>
            </a:r>
            <a:r>
              <a:rPr lang="tr-TR" dirty="0"/>
              <a:t> lümene </a:t>
            </a:r>
            <a:r>
              <a:rPr lang="tr-TR" dirty="0" smtClean="0"/>
              <a:t> doğru </a:t>
            </a:r>
            <a:r>
              <a:rPr lang="tr-TR" dirty="0"/>
              <a:t>yaptığı parmak şeklindeki </a:t>
            </a:r>
            <a:r>
              <a:rPr lang="tr-TR" dirty="0" err="1"/>
              <a:t>sitoplazmik</a:t>
            </a:r>
            <a:r>
              <a:rPr lang="tr-TR" dirty="0"/>
              <a:t> uzantılara </a:t>
            </a:r>
            <a:r>
              <a:rPr lang="tr-TR" dirty="0" err="1">
                <a:solidFill>
                  <a:srgbClr val="FF0000"/>
                </a:solidFill>
              </a:rPr>
              <a:t>mikrovillus</a:t>
            </a:r>
            <a:r>
              <a:rPr lang="tr-TR" dirty="0"/>
              <a:t> denir.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Bunlar kısa veya uzun birbirini takip eden sık düzenlenmiş katlanmalar şeklindedir. Az </a:t>
            </a:r>
            <a:r>
              <a:rPr lang="tr-TR" dirty="0" smtClean="0"/>
              <a:t>ya da </a:t>
            </a:r>
            <a:r>
              <a:rPr lang="tr-TR" dirty="0" smtClean="0"/>
              <a:t>çok sayıda olabilir.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Mikrovilluslar</a:t>
            </a:r>
            <a:r>
              <a:rPr lang="tr-TR" dirty="0" smtClean="0"/>
              <a:t> </a:t>
            </a:r>
            <a:r>
              <a:rPr lang="tr-TR" dirty="0"/>
              <a:t>(=</a:t>
            </a:r>
            <a:r>
              <a:rPr lang="tr-TR" i="1" dirty="0" err="1"/>
              <a:t>mikrovilli</a:t>
            </a:r>
            <a:r>
              <a:rPr lang="tr-TR" dirty="0"/>
              <a:t>) genellikle 1 </a:t>
            </a:r>
            <a:r>
              <a:rPr lang="el-GR" dirty="0"/>
              <a:t>μ </a:t>
            </a:r>
            <a:r>
              <a:rPr lang="tr-TR" dirty="0"/>
              <a:t>uzunlukta olup serbest yüzde emilim yüzeyini arttırırlar.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Mikrovilli</a:t>
            </a:r>
            <a:r>
              <a:rPr lang="tr-TR" dirty="0" smtClean="0"/>
              <a:t> </a:t>
            </a:r>
            <a:r>
              <a:rPr lang="tr-TR" dirty="0"/>
              <a:t>içeren hücrenin emilim yüzeyi ~20 kat artmıştır.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16" y="443620"/>
            <a:ext cx="4829849" cy="59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0654" y="245660"/>
            <a:ext cx="10515600" cy="54399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Daha az aktif hücrelerde </a:t>
            </a:r>
            <a:r>
              <a:rPr lang="tr-TR" sz="2400" dirty="0" err="1" smtClean="0"/>
              <a:t>mikrovilli</a:t>
            </a:r>
            <a:r>
              <a:rPr lang="tr-TR" sz="2400" dirty="0" smtClean="0"/>
              <a:t> seyrektir ve kısadır.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 smtClean="0"/>
              <a:t>Ancak </a:t>
            </a:r>
            <a:r>
              <a:rPr lang="tr-TR" sz="2400" dirty="0" err="1" smtClean="0"/>
              <a:t>major</a:t>
            </a:r>
            <a:r>
              <a:rPr lang="tr-TR" sz="2400" dirty="0" smtClean="0"/>
              <a:t> fonksiyonu emilim olan bağırsak ve böbrek </a:t>
            </a:r>
            <a:r>
              <a:rPr lang="tr-TR" sz="2400" dirty="0" err="1" smtClean="0"/>
              <a:t>proksimal</a:t>
            </a:r>
            <a:r>
              <a:rPr lang="tr-TR" sz="2400" dirty="0" smtClean="0"/>
              <a:t> </a:t>
            </a:r>
            <a:r>
              <a:rPr lang="tr-TR" sz="2400" dirty="0" err="1" smtClean="0"/>
              <a:t>tubul</a:t>
            </a:r>
            <a:r>
              <a:rPr lang="tr-TR" sz="2400" dirty="0" smtClean="0"/>
              <a:t> hücrelerinde onlar sıklaşmıştır ve yaklaşık olarak 1-2 µm uzunluğunda ve 0, 08 µm eninde olup, hücre yüzey sahasını büyük ölçüde artırır.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4" y="1903816"/>
            <a:ext cx="7797420" cy="4817659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4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2789" y="136478"/>
            <a:ext cx="11226421" cy="30025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Bir </a:t>
            </a:r>
            <a:r>
              <a:rPr lang="tr-TR" sz="2400" dirty="0"/>
              <a:t>hücrede ortalama 100-3000 adet </a:t>
            </a:r>
            <a:r>
              <a:rPr lang="tr-TR" sz="2400" dirty="0" err="1"/>
              <a:t>mikrovillus</a:t>
            </a:r>
            <a:r>
              <a:rPr lang="tr-TR" sz="2400" dirty="0"/>
              <a:t> bulunabilir.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Her </a:t>
            </a:r>
            <a:r>
              <a:rPr lang="tr-TR" sz="2400" dirty="0" err="1"/>
              <a:t>mikrovillus</a:t>
            </a:r>
            <a:r>
              <a:rPr lang="tr-TR" sz="2400" dirty="0"/>
              <a:t> içinde 20-30 kadar </a:t>
            </a:r>
            <a:r>
              <a:rPr lang="tr-TR" sz="2400" i="1" dirty="0" err="1"/>
              <a:t>aktin</a:t>
            </a:r>
            <a:r>
              <a:rPr lang="tr-TR" sz="2400" i="1" dirty="0"/>
              <a:t> </a:t>
            </a:r>
            <a:r>
              <a:rPr lang="tr-TR" sz="2400" dirty="0" err="1"/>
              <a:t>mikrofilamenti</a:t>
            </a:r>
            <a:r>
              <a:rPr lang="tr-TR" sz="2400" dirty="0"/>
              <a:t> yer alır.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Bu </a:t>
            </a:r>
            <a:r>
              <a:rPr lang="tr-TR" sz="2400" dirty="0" err="1"/>
              <a:t>aktin</a:t>
            </a:r>
            <a:r>
              <a:rPr lang="tr-TR" sz="2400" dirty="0"/>
              <a:t> </a:t>
            </a:r>
            <a:r>
              <a:rPr lang="tr-TR" sz="2400" dirty="0" err="1"/>
              <a:t>filamentlerinin</a:t>
            </a:r>
            <a:r>
              <a:rPr lang="tr-TR" sz="2400" dirty="0"/>
              <a:t> (+) uçları </a:t>
            </a:r>
            <a:r>
              <a:rPr lang="tr-TR" sz="2400" dirty="0" err="1"/>
              <a:t>apikalde</a:t>
            </a:r>
            <a:r>
              <a:rPr lang="tr-TR" sz="2400" dirty="0"/>
              <a:t> amorf ve yoğun boyanan bir bölge içinde son bulur. </a:t>
            </a:r>
            <a:endParaRPr lang="tr-TR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/>
              <a:t>Emici </a:t>
            </a:r>
            <a:r>
              <a:rPr lang="tr-TR" sz="2400" dirty="0" err="1"/>
              <a:t>epitellerin</a:t>
            </a:r>
            <a:r>
              <a:rPr lang="tr-TR" sz="2400" dirty="0"/>
              <a:t> </a:t>
            </a:r>
            <a:r>
              <a:rPr lang="tr-TR" sz="2400" dirty="0" err="1"/>
              <a:t>khidrat</a:t>
            </a:r>
            <a:r>
              <a:rPr lang="tr-TR" sz="2400" dirty="0"/>
              <a:t>. için ışık </a:t>
            </a:r>
            <a:r>
              <a:rPr lang="tr-TR" sz="2400" dirty="0" err="1"/>
              <a:t>mik</a:t>
            </a:r>
            <a:r>
              <a:rPr lang="tr-TR" sz="2400" dirty="0"/>
              <a:t>. boyanması, </a:t>
            </a:r>
            <a:r>
              <a:rPr lang="tr-TR" sz="2400" dirty="0" err="1"/>
              <a:t>mikrovillinin</a:t>
            </a:r>
            <a:r>
              <a:rPr lang="tr-TR" sz="2400" dirty="0"/>
              <a:t> </a:t>
            </a:r>
            <a:r>
              <a:rPr lang="tr-TR" sz="2400" dirty="0" err="1"/>
              <a:t>luminal</a:t>
            </a:r>
            <a:r>
              <a:rPr lang="tr-TR" sz="2400" dirty="0"/>
              <a:t> yüzeyini amorf bir belirsiz örtü gibi saran ve TEM da belirgin olan iyi gelişmiş </a:t>
            </a:r>
            <a:r>
              <a:rPr lang="tr-TR" sz="2400" dirty="0" err="1">
                <a:solidFill>
                  <a:srgbClr val="FF0000"/>
                </a:solidFill>
              </a:rPr>
              <a:t>glikokaliks</a:t>
            </a:r>
            <a:r>
              <a:rPr lang="tr-TR" sz="2400" dirty="0"/>
              <a:t> gösterir. </a:t>
            </a:r>
            <a:r>
              <a:rPr lang="tr-TR" sz="2400" dirty="0" err="1" smtClean="0"/>
              <a:t>Plasmalemmanın</a:t>
            </a:r>
            <a:r>
              <a:rPr lang="tr-TR" sz="2400" dirty="0" smtClean="0"/>
              <a:t> </a:t>
            </a:r>
            <a:r>
              <a:rPr lang="tr-TR" sz="2400" dirty="0" err="1"/>
              <a:t>trasmembran</a:t>
            </a:r>
            <a:r>
              <a:rPr lang="tr-TR" sz="2400" dirty="0"/>
              <a:t> proteinlerine bağlanmış </a:t>
            </a:r>
            <a:r>
              <a:rPr lang="tr-TR" sz="2400" dirty="0" err="1"/>
              <a:t>khid</a:t>
            </a:r>
            <a:r>
              <a:rPr lang="tr-TR" sz="2400" dirty="0"/>
              <a:t>. artıkları </a:t>
            </a:r>
            <a:r>
              <a:rPr lang="tr-TR" sz="2400" dirty="0" smtClean="0"/>
              <a:t>olan bu </a:t>
            </a:r>
            <a:r>
              <a:rPr lang="tr-TR" sz="2400" dirty="0" err="1">
                <a:solidFill>
                  <a:srgbClr val="FF0000"/>
                </a:solidFill>
              </a:rPr>
              <a:t>glikoproteinler</a:t>
            </a:r>
            <a:r>
              <a:rPr lang="tr-TR" sz="2400" dirty="0"/>
              <a:t> korumada ve hücre tanınmasında fonksiyon yapar.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3234731"/>
            <a:ext cx="5636527" cy="33041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5" y="3234731"/>
            <a:ext cx="4993943" cy="3304181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96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7240" y="472213"/>
            <a:ext cx="10927080" cy="552187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err="1" smtClean="0"/>
              <a:t>Mikrovilluslardan</a:t>
            </a:r>
            <a:r>
              <a:rPr lang="tr-TR" dirty="0" smtClean="0"/>
              <a:t> ve </a:t>
            </a:r>
            <a:r>
              <a:rPr lang="tr-TR" dirty="0" err="1" smtClean="0"/>
              <a:t>glikokaliksten</a:t>
            </a:r>
            <a:r>
              <a:rPr lang="tr-TR" dirty="0" smtClean="0"/>
              <a:t> oluşan kompleks yapı ışık mikroskobunda </a:t>
            </a:r>
            <a:r>
              <a:rPr lang="tr-TR" dirty="0" err="1" smtClean="0"/>
              <a:t>histokimyasal</a:t>
            </a:r>
            <a:r>
              <a:rPr lang="tr-TR" dirty="0" smtClean="0"/>
              <a:t> metotlarla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b="1" dirty="0" smtClean="0"/>
              <a:t>PAS boyası ile </a:t>
            </a:r>
            <a:r>
              <a:rPr lang="tr-TR" b="1" dirty="0" smtClean="0">
                <a:solidFill>
                  <a:srgbClr val="FF0000"/>
                </a:solidFill>
              </a:rPr>
              <a:t>leylak,</a:t>
            </a:r>
            <a:r>
              <a:rPr lang="tr-TR" b="1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b="1" dirty="0" smtClean="0"/>
              <a:t>Alkali </a:t>
            </a:r>
            <a:r>
              <a:rPr lang="tr-TR" b="1" dirty="0" err="1" smtClean="0"/>
              <a:t>fosfataz</a:t>
            </a:r>
            <a:r>
              <a:rPr lang="tr-TR" b="1" dirty="0" smtClean="0"/>
              <a:t> ile </a:t>
            </a:r>
            <a:r>
              <a:rPr lang="tr-TR" b="1" dirty="0" smtClean="0">
                <a:solidFill>
                  <a:srgbClr val="FF0000"/>
                </a:solidFill>
              </a:rPr>
              <a:t>siyah </a:t>
            </a:r>
            <a:r>
              <a:rPr lang="tr-TR" b="1" dirty="0" smtClean="0"/>
              <a:t>renkte çizgili olarak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568" t="6099" r="17231" b="16089"/>
          <a:stretch/>
        </p:blipFill>
        <p:spPr>
          <a:xfrm>
            <a:off x="2185689" y="2393632"/>
            <a:ext cx="7619999" cy="414528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69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881" y="388734"/>
            <a:ext cx="7063854" cy="54606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Bu yapılar </a:t>
            </a:r>
            <a:r>
              <a:rPr lang="tr-TR" b="1" dirty="0" smtClean="0"/>
              <a:t>çizgili kenar </a:t>
            </a:r>
            <a:r>
              <a:rPr lang="tr-TR" dirty="0" smtClean="0"/>
              <a:t>veya</a:t>
            </a:r>
            <a:r>
              <a:rPr lang="tr-TR" b="1" dirty="0" smtClean="0"/>
              <a:t> fırçamsı kenar </a:t>
            </a:r>
            <a:r>
              <a:rPr lang="tr-TR" dirty="0" smtClean="0"/>
              <a:t>olarak isimlendirilir. 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err="1"/>
              <a:t>Barsaklardaki</a:t>
            </a:r>
            <a:r>
              <a:rPr lang="tr-TR" dirty="0"/>
              <a:t> emilim yapan hücrelerde </a:t>
            </a:r>
            <a:r>
              <a:rPr lang="tr-TR" dirty="0" err="1"/>
              <a:t>mikrovilluslar</a:t>
            </a:r>
            <a:r>
              <a:rPr lang="tr-TR" dirty="0"/>
              <a:t> </a:t>
            </a:r>
            <a:r>
              <a:rPr lang="tr-TR" dirty="0" smtClean="0"/>
              <a:t>çok sayıdadır </a:t>
            </a:r>
            <a:r>
              <a:rPr lang="tr-TR" dirty="0"/>
              <a:t>ve sıkıca paketlenmişlerdir ve hücrelerin </a:t>
            </a:r>
            <a:r>
              <a:rPr lang="tr-TR" dirty="0" err="1" smtClean="0"/>
              <a:t>apikal</a:t>
            </a:r>
            <a:r>
              <a:rPr lang="tr-TR" dirty="0" smtClean="0"/>
              <a:t> yüzeyine </a:t>
            </a:r>
            <a:r>
              <a:rPr lang="tr-TR" dirty="0"/>
              <a:t>çizgili bir görünüm verirler. Bu görünüm </a:t>
            </a:r>
            <a:r>
              <a:rPr lang="tr-TR" dirty="0" smtClean="0"/>
              <a:t>‘</a:t>
            </a:r>
            <a:r>
              <a:rPr lang="tr-TR" dirty="0" smtClean="0">
                <a:solidFill>
                  <a:srgbClr val="FF0000"/>
                </a:solidFill>
              </a:rPr>
              <a:t>Çizgili kenar</a:t>
            </a:r>
            <a:r>
              <a:rPr lang="tr-TR" dirty="0">
                <a:solidFill>
                  <a:srgbClr val="FF0000"/>
                </a:solidFill>
              </a:rPr>
              <a:t>’ </a:t>
            </a:r>
            <a:r>
              <a:rPr lang="tr-TR" dirty="0"/>
              <a:t>olarak isimlendirilir.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Böbrek </a:t>
            </a:r>
            <a:r>
              <a:rPr lang="tr-TR" dirty="0" err="1"/>
              <a:t>tübül</a:t>
            </a:r>
            <a:r>
              <a:rPr lang="tr-TR" dirty="0"/>
              <a:t> </a:t>
            </a:r>
            <a:r>
              <a:rPr lang="tr-TR" dirty="0" err="1"/>
              <a:t>epitelinde</a:t>
            </a:r>
            <a:r>
              <a:rPr lang="tr-TR" dirty="0"/>
              <a:t> de </a:t>
            </a:r>
            <a:r>
              <a:rPr lang="tr-TR" dirty="0" err="1"/>
              <a:t>mikrovilluslar</a:t>
            </a:r>
            <a:r>
              <a:rPr lang="tr-TR" dirty="0"/>
              <a:t> hücrelerin </a:t>
            </a:r>
            <a:r>
              <a:rPr lang="tr-TR" dirty="0" err="1" smtClean="0"/>
              <a:t>apikal</a:t>
            </a:r>
            <a:r>
              <a:rPr lang="tr-TR" dirty="0" smtClean="0"/>
              <a:t> yüzeyinde </a:t>
            </a:r>
            <a:r>
              <a:rPr lang="tr-TR" dirty="0"/>
              <a:t>çok sayıdadır fakat nispeten daha uzun </a:t>
            </a:r>
            <a:r>
              <a:rPr lang="tr-TR" dirty="0" smtClean="0"/>
              <a:t>oldukları için </a:t>
            </a:r>
            <a:r>
              <a:rPr lang="tr-TR" dirty="0"/>
              <a:t>düzensiz, dağınık bir görünümdedir. </a:t>
            </a:r>
            <a:r>
              <a:rPr lang="tr-TR" dirty="0">
                <a:solidFill>
                  <a:srgbClr val="FF0000"/>
                </a:solidFill>
              </a:rPr>
              <a:t>‘Fırçamsı </a:t>
            </a:r>
            <a:r>
              <a:rPr lang="tr-TR" dirty="0" smtClean="0">
                <a:solidFill>
                  <a:srgbClr val="FF0000"/>
                </a:solidFill>
              </a:rPr>
              <a:t>kenar</a:t>
            </a:r>
            <a:r>
              <a:rPr lang="tr-TR" dirty="0" smtClean="0"/>
              <a:t>’ olarak </a:t>
            </a:r>
            <a:r>
              <a:rPr lang="tr-TR" dirty="0"/>
              <a:t>adlandırılır</a:t>
            </a:r>
            <a:r>
              <a:rPr lang="tr-TR" dirty="0" smtClean="0"/>
              <a:t>.</a:t>
            </a:r>
            <a:endParaRPr lang="tr-T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Fırçamsı kenarlar, organik eriyikler (ör: </a:t>
            </a:r>
            <a:r>
              <a:rPr lang="tr-TR" dirty="0" err="1" smtClean="0"/>
              <a:t>glukoz</a:t>
            </a:r>
            <a:r>
              <a:rPr lang="tr-TR" dirty="0" smtClean="0"/>
              <a:t>, amino </a:t>
            </a:r>
            <a:r>
              <a:rPr lang="tr-TR" dirty="0" err="1" smtClean="0"/>
              <a:t>asidler</a:t>
            </a:r>
            <a:r>
              <a:rPr lang="tr-TR" dirty="0" smtClean="0"/>
              <a:t> ve organik </a:t>
            </a:r>
            <a:r>
              <a:rPr lang="tr-TR" dirty="0" err="1" smtClean="0"/>
              <a:t>asidler</a:t>
            </a:r>
            <a:r>
              <a:rPr lang="tr-TR" dirty="0" smtClean="0"/>
              <a:t>) ve elektrolitlerin her ikisini </a:t>
            </a:r>
            <a:r>
              <a:rPr lang="tr-TR" dirty="0" err="1" smtClean="0"/>
              <a:t>absorblayabilen</a:t>
            </a:r>
            <a:r>
              <a:rPr lang="tr-TR" dirty="0" smtClean="0"/>
              <a:t> </a:t>
            </a:r>
            <a:r>
              <a:rPr lang="tr-TR" dirty="0" err="1" smtClean="0"/>
              <a:t>epitelde</a:t>
            </a:r>
            <a:r>
              <a:rPr lang="tr-TR" dirty="0" smtClean="0"/>
              <a:t> tipik olarak görülürler. 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47" y="0"/>
            <a:ext cx="4290906" cy="299610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13820" r="5709"/>
          <a:stretch/>
        </p:blipFill>
        <p:spPr>
          <a:xfrm>
            <a:off x="7836747" y="3142199"/>
            <a:ext cx="4355123" cy="371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1480" y="448784"/>
            <a:ext cx="6949440" cy="57129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Her bir </a:t>
            </a:r>
            <a:r>
              <a:rPr lang="tr-TR" dirty="0" err="1"/>
              <a:t>mikrovillus</a:t>
            </a:r>
            <a:r>
              <a:rPr lang="tr-TR" dirty="0"/>
              <a:t> ortasında birbirini çaprazlayan </a:t>
            </a:r>
            <a:r>
              <a:rPr lang="tr-TR" dirty="0">
                <a:solidFill>
                  <a:srgbClr val="FF0000"/>
                </a:solidFill>
              </a:rPr>
              <a:t>G-</a:t>
            </a:r>
            <a:r>
              <a:rPr lang="tr-TR" dirty="0" err="1">
                <a:solidFill>
                  <a:srgbClr val="FF0000"/>
                </a:solidFill>
              </a:rPr>
              <a:t>aktin</a:t>
            </a:r>
            <a:r>
              <a:rPr lang="tr-TR" dirty="0"/>
              <a:t> </a:t>
            </a:r>
            <a:r>
              <a:rPr lang="tr-TR" dirty="0" err="1"/>
              <a:t>monomerlerinden</a:t>
            </a:r>
            <a:r>
              <a:rPr lang="tr-TR" dirty="0"/>
              <a:t> oluşan bir polimer olan ve </a:t>
            </a:r>
            <a:r>
              <a:rPr lang="tr-TR" dirty="0" err="1"/>
              <a:t>villinle</a:t>
            </a:r>
            <a:r>
              <a:rPr lang="tr-TR" dirty="0"/>
              <a:t> enine çizgilenmeler gösteren 25 ila 30 merkezi </a:t>
            </a:r>
            <a:r>
              <a:rPr lang="tr-TR" dirty="0" err="1"/>
              <a:t>aktin</a:t>
            </a:r>
            <a:r>
              <a:rPr lang="tr-TR" dirty="0"/>
              <a:t> </a:t>
            </a:r>
            <a:r>
              <a:rPr lang="tr-TR" dirty="0" err="1"/>
              <a:t>flamentleri</a:t>
            </a:r>
            <a:r>
              <a:rPr lang="tr-TR" dirty="0"/>
              <a:t> </a:t>
            </a:r>
            <a:r>
              <a:rPr lang="tr-TR" dirty="0" smtClean="0"/>
              <a:t>bulunur. Bu </a:t>
            </a:r>
            <a:r>
              <a:rPr lang="tr-TR" dirty="0" err="1"/>
              <a:t>flamentler</a:t>
            </a:r>
            <a:r>
              <a:rPr lang="tr-TR" dirty="0"/>
              <a:t> </a:t>
            </a:r>
            <a:r>
              <a:rPr lang="tr-TR" u="sng" dirty="0"/>
              <a:t>uç kısımda </a:t>
            </a:r>
            <a:r>
              <a:rPr lang="tr-TR" dirty="0"/>
              <a:t>amorf bir bölgeye bağlanır. </a:t>
            </a:r>
            <a:r>
              <a:rPr lang="tr-TR" u="sng" dirty="0" smtClean="0"/>
              <a:t>Sitoplazma </a:t>
            </a:r>
            <a:r>
              <a:rPr lang="tr-TR" u="sng" dirty="0"/>
              <a:t>içinde </a:t>
            </a:r>
            <a:r>
              <a:rPr lang="tr-TR" dirty="0"/>
              <a:t>ise terminal ağ içine gömülürler. </a:t>
            </a:r>
            <a:endParaRPr lang="tr-TR" dirty="0" smtClean="0"/>
          </a:p>
          <a:p>
            <a:pPr algn="just"/>
            <a:r>
              <a:rPr lang="tr-TR" u="sng" dirty="0" smtClean="0">
                <a:solidFill>
                  <a:srgbClr val="FF0000"/>
                </a:solidFill>
              </a:rPr>
              <a:t>Terminal </a:t>
            </a:r>
            <a:r>
              <a:rPr lang="tr-TR" u="sng" dirty="0">
                <a:solidFill>
                  <a:srgbClr val="FF0000"/>
                </a:solidFill>
              </a:rPr>
              <a:t>ağ, </a:t>
            </a:r>
            <a:r>
              <a:rPr lang="tr-TR" u="sng" dirty="0" err="1">
                <a:solidFill>
                  <a:srgbClr val="FF0000"/>
                </a:solidFill>
              </a:rPr>
              <a:t>epitel</a:t>
            </a:r>
            <a:r>
              <a:rPr lang="tr-TR" u="sng" dirty="0">
                <a:solidFill>
                  <a:srgbClr val="FF0000"/>
                </a:solidFill>
              </a:rPr>
              <a:t> hücrelerinin korteksinde yerleşmiş </a:t>
            </a:r>
            <a:r>
              <a:rPr lang="tr-TR" u="sng" dirty="0" err="1">
                <a:solidFill>
                  <a:srgbClr val="FF0000"/>
                </a:solidFill>
              </a:rPr>
              <a:t>intermediet</a:t>
            </a:r>
            <a:r>
              <a:rPr lang="tr-TR" u="sng" dirty="0">
                <a:solidFill>
                  <a:srgbClr val="FF0000"/>
                </a:solidFill>
              </a:rPr>
              <a:t> </a:t>
            </a:r>
            <a:r>
              <a:rPr lang="tr-TR" u="sng" dirty="0" err="1">
                <a:solidFill>
                  <a:srgbClr val="FF0000"/>
                </a:solidFill>
              </a:rPr>
              <a:t>flamentleri</a:t>
            </a:r>
            <a:r>
              <a:rPr lang="tr-TR" u="sng" dirty="0">
                <a:solidFill>
                  <a:srgbClr val="FF0000"/>
                </a:solidFill>
              </a:rPr>
              <a:t> ile birlikte </a:t>
            </a:r>
            <a:r>
              <a:rPr lang="tr-TR" u="sng" dirty="0" err="1">
                <a:solidFill>
                  <a:srgbClr val="FF0000"/>
                </a:solidFill>
              </a:rPr>
              <a:t>aktin</a:t>
            </a:r>
            <a:r>
              <a:rPr lang="tr-TR" u="sng" dirty="0">
                <a:solidFill>
                  <a:srgbClr val="FF0000"/>
                </a:solidFill>
              </a:rPr>
              <a:t> ve </a:t>
            </a:r>
            <a:r>
              <a:rPr lang="tr-TR" u="sng" dirty="0" err="1">
                <a:solidFill>
                  <a:srgbClr val="FF0000"/>
                </a:solidFill>
              </a:rPr>
              <a:t>spektrin</a:t>
            </a:r>
            <a:r>
              <a:rPr lang="tr-TR" u="sng" dirty="0">
                <a:solidFill>
                  <a:srgbClr val="FF0000"/>
                </a:solidFill>
              </a:rPr>
              <a:t> moleküllerinin bir kompleksidir. </a:t>
            </a:r>
            <a:endParaRPr lang="tr-TR" u="sng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Düzenli </a:t>
            </a:r>
            <a:r>
              <a:rPr lang="tr-TR" dirty="0"/>
              <a:t>aralıklarla </a:t>
            </a:r>
            <a:r>
              <a:rPr lang="tr-TR" dirty="0" err="1">
                <a:solidFill>
                  <a:srgbClr val="FF0000"/>
                </a:solidFill>
              </a:rPr>
              <a:t>myosin</a:t>
            </a:r>
            <a:r>
              <a:rPr lang="tr-TR" dirty="0">
                <a:solidFill>
                  <a:srgbClr val="FF0000"/>
                </a:solidFill>
              </a:rPr>
              <a:t> I ve </a:t>
            </a:r>
            <a:r>
              <a:rPr lang="tr-TR" dirty="0" err="1">
                <a:solidFill>
                  <a:srgbClr val="FF0000"/>
                </a:solidFill>
              </a:rPr>
              <a:t>calmodilin</a:t>
            </a:r>
            <a:r>
              <a:rPr lang="tr-TR" dirty="0"/>
              <a:t>, ona destek verecek şekilde </a:t>
            </a:r>
            <a:r>
              <a:rPr lang="tr-TR" dirty="0" err="1"/>
              <a:t>aktin</a:t>
            </a:r>
            <a:r>
              <a:rPr lang="tr-TR" dirty="0"/>
              <a:t> </a:t>
            </a:r>
            <a:r>
              <a:rPr lang="tr-TR" dirty="0" err="1"/>
              <a:t>flamentlerini</a:t>
            </a:r>
            <a:r>
              <a:rPr lang="tr-TR" dirty="0"/>
              <a:t> </a:t>
            </a:r>
            <a:r>
              <a:rPr lang="tr-TR" dirty="0" err="1"/>
              <a:t>mikrovillus</a:t>
            </a:r>
            <a:r>
              <a:rPr lang="tr-TR" dirty="0"/>
              <a:t>’ un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membranına</a:t>
            </a:r>
            <a:r>
              <a:rPr lang="tr-TR" dirty="0"/>
              <a:t> bağlar. </a:t>
            </a:r>
            <a:endParaRPr lang="tr-TR" dirty="0" smtClean="0"/>
          </a:p>
          <a:p>
            <a:pPr algn="just"/>
            <a:r>
              <a:rPr lang="tr-TR" dirty="0" err="1" smtClean="0">
                <a:solidFill>
                  <a:srgbClr val="FF0000"/>
                </a:solidFill>
              </a:rPr>
              <a:t>Absopsiyon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ve transport fonksiyonu yapmayan </a:t>
            </a:r>
            <a:r>
              <a:rPr lang="tr-TR" dirty="0" err="1">
                <a:solidFill>
                  <a:srgbClr val="FF0000"/>
                </a:solidFill>
              </a:rPr>
              <a:t>epitellerde</a:t>
            </a:r>
            <a:r>
              <a:rPr lang="tr-TR" dirty="0">
                <a:solidFill>
                  <a:srgbClr val="FF0000"/>
                </a:solidFill>
              </a:rPr>
              <a:t> bu merkezi </a:t>
            </a:r>
            <a:r>
              <a:rPr lang="tr-TR" dirty="0" err="1">
                <a:solidFill>
                  <a:srgbClr val="FF0000"/>
                </a:solidFill>
              </a:rPr>
              <a:t>aktin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flamentler</a:t>
            </a:r>
            <a:r>
              <a:rPr lang="tr-TR" dirty="0">
                <a:solidFill>
                  <a:srgbClr val="FF0000"/>
                </a:solidFill>
              </a:rPr>
              <a:t> yoktur.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11" y="448784"/>
            <a:ext cx="4365550" cy="540337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EEE1-01EC-45F0-8793-92EEE56C3D2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63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2748</Words>
  <Application>Microsoft Office PowerPoint</Application>
  <PresentationFormat>Geniş ekran</PresentationFormat>
  <Paragraphs>226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Teması</vt:lpstr>
      <vt:lpstr>HÜCRE YÜZEY FARKLILAŞMALARI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YÜZEY FARKLILAŞMALARI</dc:title>
  <dc:creator>bio_ses... biology</dc:creator>
  <cp:lastModifiedBy>bio_ses... biology</cp:lastModifiedBy>
  <cp:revision>67</cp:revision>
  <cp:lastPrinted>2019-02-13T09:43:26Z</cp:lastPrinted>
  <dcterms:created xsi:type="dcterms:W3CDTF">2019-02-12T15:00:34Z</dcterms:created>
  <dcterms:modified xsi:type="dcterms:W3CDTF">2019-02-13T11:15:38Z</dcterms:modified>
</cp:coreProperties>
</file>