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6" r:id="rId4"/>
    <p:sldId id="258" r:id="rId5"/>
    <p:sldId id="259" r:id="rId6"/>
    <p:sldId id="260" r:id="rId7"/>
    <p:sldId id="261" r:id="rId8"/>
    <p:sldId id="263" r:id="rId9"/>
    <p:sldId id="264" r:id="rId10"/>
    <p:sldId id="262" r:id="rId11"/>
    <p:sldId id="265" r:id="rId12"/>
    <p:sldId id="266" r:id="rId13"/>
    <p:sldId id="267" r:id="rId14"/>
    <p:sldId id="284" r:id="rId15"/>
    <p:sldId id="268" r:id="rId16"/>
    <p:sldId id="269" r:id="rId17"/>
    <p:sldId id="283" r:id="rId18"/>
    <p:sldId id="270" r:id="rId19"/>
    <p:sldId id="271" r:id="rId20"/>
    <p:sldId id="272" r:id="rId21"/>
    <p:sldId id="273" r:id="rId22"/>
    <p:sldId id="275" r:id="rId23"/>
    <p:sldId id="274" r:id="rId24"/>
    <p:sldId id="276" r:id="rId25"/>
    <p:sldId id="277" r:id="rId26"/>
    <p:sldId id="278" r:id="rId27"/>
    <p:sldId id="279" r:id="rId28"/>
    <p:sldId id="282"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10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3C524-F171-4E21-B44D-FB73AB9AA367}" type="datetimeFigureOut">
              <a:rPr lang="tr-TR" smtClean="0"/>
              <a:t>24.4.2017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16E48-A5E6-407F-9987-CDD658B93E25}" type="slidenum">
              <a:rPr lang="tr-TR" smtClean="0"/>
              <a:t>‹#›</a:t>
            </a:fld>
            <a:endParaRPr lang="tr-TR"/>
          </a:p>
        </p:txBody>
      </p:sp>
    </p:spTree>
    <p:extLst>
      <p:ext uri="{BB962C8B-B14F-4D97-AF65-F5344CB8AC3E}">
        <p14:creationId xmlns:p14="http://schemas.microsoft.com/office/powerpoint/2010/main" val="246927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2316E48-A5E6-407F-9987-CDD658B93E25}" type="slidenum">
              <a:rPr lang="tr-TR" smtClean="0"/>
              <a:t>27</a:t>
            </a:fld>
            <a:endParaRPr lang="tr-TR"/>
          </a:p>
        </p:txBody>
      </p:sp>
    </p:spTree>
    <p:extLst>
      <p:ext uri="{BB962C8B-B14F-4D97-AF65-F5344CB8AC3E}">
        <p14:creationId xmlns:p14="http://schemas.microsoft.com/office/powerpoint/2010/main" val="1273309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a:t>Asıl başlık stili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1F1AADB-8E7A-426B-BC95-BFC5BF42C691}" type="datetimeFigureOut">
              <a:rPr lang="tr-TR" smtClean="0"/>
              <a:t>24.4.2017</a:t>
            </a:fld>
            <a:endParaRPr lang="tr-T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tr-T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2FE4784-8ED7-4CE2-BF24-3E864C4D27A1}" type="slidenum">
              <a:rPr lang="tr-TR" smtClean="0"/>
              <a:t>‹#›</a:t>
            </a:fld>
            <a:endParaRPr lang="tr-TR"/>
          </a:p>
        </p:txBody>
      </p:sp>
    </p:spTree>
    <p:extLst>
      <p:ext uri="{BB962C8B-B14F-4D97-AF65-F5344CB8AC3E}">
        <p14:creationId xmlns:p14="http://schemas.microsoft.com/office/powerpoint/2010/main" val="15659594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F1AADB-8E7A-426B-BC95-BFC5BF42C691}" type="datetimeFigureOut">
              <a:rPr lang="tr-TR" smtClean="0"/>
              <a:t>24.4.2017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236311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F1AADB-8E7A-426B-BC95-BFC5BF42C691}" type="datetimeFigureOut">
              <a:rPr lang="tr-TR" smtClean="0"/>
              <a:t>24.4.2017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257750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F1AADB-8E7A-426B-BC95-BFC5BF42C691}" type="datetimeFigureOut">
              <a:rPr lang="tr-TR" smtClean="0"/>
              <a:t>24.4.2017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128401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a:t>Asıl başlık stili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1F1AADB-8E7A-426B-BC95-BFC5BF42C691}" type="datetimeFigureOut">
              <a:rPr lang="tr-TR" smtClean="0"/>
              <a:t>24.4.2017</a:t>
            </a:fld>
            <a:endParaRPr lang="tr-T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tr-TR"/>
          </a:p>
        </p:txBody>
      </p:sp>
      <p:sp>
        <p:nvSpPr>
          <p:cNvPr id="6" name="Slide Number Placeholder 5"/>
          <p:cNvSpPr>
            <a:spLocks noGrp="1"/>
          </p:cNvSpPr>
          <p:nvPr>
            <p:ph type="sldNum" sz="quarter" idx="12"/>
          </p:nvPr>
        </p:nvSpPr>
        <p:spPr>
          <a:xfrm>
            <a:off x="8604504" y="5211060"/>
            <a:ext cx="2112264" cy="228600"/>
          </a:xfrm>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12597236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F1AADB-8E7A-426B-BC95-BFC5BF42C691}" type="datetimeFigureOut">
              <a:rPr lang="tr-TR" smtClean="0"/>
              <a:t>24.4.2017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207416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F1AADB-8E7A-426B-BC95-BFC5BF42C691}" type="datetimeFigureOut">
              <a:rPr lang="tr-TR" smtClean="0"/>
              <a:t>24.4.2017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41003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61F1AADB-8E7A-426B-BC95-BFC5BF42C691}" type="datetimeFigureOut">
              <a:rPr lang="tr-TR" smtClean="0"/>
              <a:t>24.4.2017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353920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AADB-8E7A-426B-BC95-BFC5BF42C691}" type="datetimeFigureOut">
              <a:rPr lang="tr-TR" smtClean="0"/>
              <a:t>24.4.2017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2FE4784-8ED7-4CE2-BF24-3E864C4D27A1}" type="slidenum">
              <a:rPr lang="tr-TR" smtClean="0"/>
              <a:t>‹#›</a:t>
            </a:fld>
            <a:endParaRPr lang="tr-TR"/>
          </a:p>
        </p:txBody>
      </p:sp>
    </p:spTree>
    <p:extLst>
      <p:ext uri="{BB962C8B-B14F-4D97-AF65-F5344CB8AC3E}">
        <p14:creationId xmlns:p14="http://schemas.microsoft.com/office/powerpoint/2010/main" val="147825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a:t>Asıl başlık stili için tıklayın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61F1AADB-8E7A-426B-BC95-BFC5BF42C691}" type="datetimeFigureOut">
              <a:rPr lang="tr-TR" smtClean="0"/>
              <a:t>24.4.2017</a:t>
            </a:fld>
            <a:endParaRPr lang="tr-TR"/>
          </a:p>
        </p:txBody>
      </p:sp>
      <p:sp>
        <p:nvSpPr>
          <p:cNvPr id="9" name="Footer Placeholder 8"/>
          <p:cNvSpPr>
            <a:spLocks noGrp="1"/>
          </p:cNvSpPr>
          <p:nvPr>
            <p:ph type="ftr" sz="quarter" idx="11"/>
          </p:nvPr>
        </p:nvSpPr>
        <p:spPr/>
        <p:txBody>
          <a:bodyPr/>
          <a:lstStyle>
            <a:lvl1pPr algn="r">
              <a:defRPr/>
            </a:lvl1pPr>
          </a:lstStyle>
          <a:p>
            <a:endParaRPr lang="tr-T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2FE4784-8ED7-4CE2-BF24-3E864C4D27A1}" type="slidenum">
              <a:rPr lang="tr-TR" smtClean="0"/>
              <a:t>‹#›</a:t>
            </a:fld>
            <a:endParaRPr lang="tr-T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141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1F1AADB-8E7A-426B-BC95-BFC5BF42C691}" type="datetimeFigureOut">
              <a:rPr lang="tr-TR" smtClean="0"/>
              <a:t>24.4.2017</a:t>
            </a:fld>
            <a:endParaRPr lang="tr-T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tr-T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2FE4784-8ED7-4CE2-BF24-3E864C4D27A1}" type="slidenum">
              <a:rPr lang="tr-TR" smtClean="0"/>
              <a:t>‹#›</a:t>
            </a:fld>
            <a:endParaRPr lang="tr-T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586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1F1AADB-8E7A-426B-BC95-BFC5BF42C691}" type="datetimeFigureOut">
              <a:rPr lang="tr-TR" smtClean="0"/>
              <a:t>24.4.2017</a:t>
            </a:fld>
            <a:endParaRPr lang="tr-T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tr-T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2FE4784-8ED7-4CE2-BF24-3E864C4D27A1}" type="slidenum">
              <a:rPr lang="tr-TR" smtClean="0"/>
              <a:t>‹#›</a:t>
            </a:fld>
            <a:endParaRPr lang="tr-TR"/>
          </a:p>
        </p:txBody>
      </p:sp>
    </p:spTree>
    <p:extLst>
      <p:ext uri="{BB962C8B-B14F-4D97-AF65-F5344CB8AC3E}">
        <p14:creationId xmlns:p14="http://schemas.microsoft.com/office/powerpoint/2010/main" val="2951324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51282" y="1727033"/>
            <a:ext cx="10049115" cy="5130967"/>
          </a:xfrm>
        </p:spPr>
        <p:txBody>
          <a:bodyPr>
            <a:normAutofit fontScale="92500" lnSpcReduction="20000"/>
          </a:bodyPr>
          <a:lstStyle/>
          <a:p>
            <a:endParaRPr lang="tr-TR" sz="4000" b="1" i="1" dirty="0" smtClean="0">
              <a:effectLst>
                <a:outerShdw blurRad="38100" dist="38100" dir="2700000" algn="tl">
                  <a:srgbClr val="000000">
                    <a:alpha val="43137"/>
                  </a:srgbClr>
                </a:outerShdw>
              </a:effectLst>
            </a:endParaRPr>
          </a:p>
          <a:p>
            <a:r>
              <a:rPr lang="tr-TR" sz="4000" b="1" i="1" dirty="0" smtClean="0">
                <a:effectLst>
                  <a:outerShdw blurRad="38100" dist="38100" dir="2700000" algn="tl">
                    <a:srgbClr val="000000">
                      <a:alpha val="43137"/>
                    </a:srgbClr>
                  </a:outerShdw>
                </a:effectLst>
              </a:rPr>
              <a:t>STEREOLOJİNİN </a:t>
            </a:r>
            <a:r>
              <a:rPr lang="tr-TR" sz="4000" b="1" i="1" dirty="0">
                <a:effectLst>
                  <a:outerShdw blurRad="38100" dist="38100" dir="2700000" algn="tl">
                    <a:srgbClr val="000000">
                      <a:alpha val="43137"/>
                    </a:srgbClr>
                  </a:outerShdw>
                </a:effectLst>
              </a:rPr>
              <a:t>DERMATOLOJİK ARAŞTIRMALARA </a:t>
            </a:r>
            <a:r>
              <a:rPr lang="tr-TR" sz="4000" b="1" i="1" dirty="0" smtClean="0">
                <a:effectLst>
                  <a:outerShdw blurRad="38100" dist="38100" dir="2700000" algn="tl">
                    <a:srgbClr val="000000">
                      <a:alpha val="43137"/>
                    </a:srgbClr>
                  </a:outerShdw>
                </a:effectLst>
              </a:rPr>
              <a:t>UYGULANMASI</a:t>
            </a:r>
          </a:p>
          <a:p>
            <a:endParaRPr lang="tr-TR" sz="4000" b="1" i="1" dirty="0">
              <a:effectLst>
                <a:outerShdw blurRad="38100" dist="38100" dir="2700000" algn="tl">
                  <a:srgbClr val="000000">
                    <a:alpha val="43137"/>
                  </a:srgbClr>
                </a:outerShdw>
              </a:effectLst>
            </a:endParaRPr>
          </a:p>
          <a:p>
            <a:endParaRPr lang="tr-TR" sz="3500" b="1" i="1" dirty="0">
              <a:effectLst>
                <a:outerShdw blurRad="38100" dist="38100" dir="2700000" algn="tl">
                  <a:srgbClr val="000000">
                    <a:alpha val="43137"/>
                  </a:srgbClr>
                </a:outerShdw>
              </a:effectLst>
            </a:endParaRPr>
          </a:p>
          <a:p>
            <a:r>
              <a:rPr lang="tr-TR" sz="3500" b="1" i="1" dirty="0" smtClean="0">
                <a:effectLst>
                  <a:outerShdw blurRad="38100" dist="38100" dir="2700000" algn="tl">
                    <a:srgbClr val="000000">
                      <a:alpha val="43137"/>
                    </a:srgbClr>
                  </a:outerShdw>
                </a:effectLst>
              </a:rPr>
              <a:t>Hazırlayan </a:t>
            </a:r>
          </a:p>
          <a:p>
            <a:r>
              <a:rPr lang="tr-TR" sz="3500" b="1" i="1" dirty="0" err="1" smtClean="0">
                <a:effectLst>
                  <a:outerShdw blurRad="38100" dist="38100" dir="2700000" algn="tl">
                    <a:srgbClr val="000000">
                      <a:alpha val="43137"/>
                    </a:srgbClr>
                  </a:outerShdw>
                </a:effectLst>
              </a:rPr>
              <a:t>Araş</a:t>
            </a:r>
            <a:r>
              <a:rPr lang="tr-TR" sz="3500" b="1" i="1" dirty="0" smtClean="0">
                <a:effectLst>
                  <a:outerShdw blurRad="38100" dist="38100" dir="2700000" algn="tl">
                    <a:srgbClr val="000000">
                      <a:alpha val="43137"/>
                    </a:srgbClr>
                  </a:outerShdw>
                </a:effectLst>
              </a:rPr>
              <a:t>. Gör. Seda KESKİN</a:t>
            </a:r>
          </a:p>
          <a:p>
            <a:endParaRPr lang="tr-TR" sz="3600" b="1" i="1" dirty="0" smtClean="0">
              <a:effectLst>
                <a:outerShdw blurRad="38100" dist="38100" dir="2700000" algn="tl">
                  <a:srgbClr val="000000">
                    <a:alpha val="43137"/>
                  </a:srgbClr>
                </a:outerShdw>
              </a:effectLst>
            </a:endParaRPr>
          </a:p>
          <a:p>
            <a:endParaRPr lang="tr-TR" sz="2800" b="1" i="1" dirty="0" smtClean="0">
              <a:effectLst>
                <a:outerShdw blurRad="38100" dist="38100" dir="2700000" algn="tl">
                  <a:srgbClr val="000000">
                    <a:alpha val="43137"/>
                  </a:srgbClr>
                </a:outerShdw>
              </a:effectLst>
            </a:endParaRPr>
          </a:p>
          <a:p>
            <a:r>
              <a:rPr lang="tr-TR" sz="2800" b="1" i="1" dirty="0" smtClean="0">
                <a:effectLst>
                  <a:outerShdw blurRad="38100" dist="38100" dir="2700000" algn="tl">
                    <a:srgbClr val="000000">
                      <a:alpha val="43137"/>
                    </a:srgbClr>
                  </a:outerShdw>
                </a:effectLst>
              </a:rPr>
              <a:t>YYÜ TIP FAKÜLTESİ </a:t>
            </a:r>
          </a:p>
          <a:p>
            <a:r>
              <a:rPr lang="tr-TR" sz="2800" b="1" i="1" dirty="0" smtClean="0">
                <a:effectLst>
                  <a:outerShdw blurRad="38100" dist="38100" dir="2700000" algn="tl">
                    <a:srgbClr val="000000">
                      <a:alpha val="43137"/>
                    </a:srgbClr>
                  </a:outerShdw>
                </a:effectLst>
              </a:rPr>
              <a:t>HİSTOLOJİ EMBRİYOLOJİ ABD.</a:t>
            </a:r>
          </a:p>
          <a:p>
            <a:r>
              <a:rPr lang="tr-TR" sz="2400" b="1" i="1" dirty="0">
                <a:effectLst>
                  <a:outerShdw blurRad="38100" dist="38100" dir="2700000" algn="tl">
                    <a:srgbClr val="000000">
                      <a:alpha val="43137"/>
                    </a:srgbClr>
                  </a:outerShdw>
                </a:effectLst>
              </a:rPr>
              <a:t>Nisan </a:t>
            </a:r>
            <a:r>
              <a:rPr lang="tr-TR" sz="2400" b="1" i="1" dirty="0" smtClean="0">
                <a:effectLst>
                  <a:outerShdw blurRad="38100" dist="38100" dir="2700000" algn="tl">
                    <a:srgbClr val="000000">
                      <a:alpha val="43137"/>
                    </a:srgbClr>
                  </a:outerShdw>
                </a:effectLst>
              </a:rPr>
              <a:t>2017, VAN</a:t>
            </a:r>
            <a:endParaRPr lang="tr-TR" sz="2400" b="1" i="1" dirty="0">
              <a:effectLst>
                <a:outerShdw blurRad="38100" dist="38100" dir="2700000" algn="tl">
                  <a:srgbClr val="000000">
                    <a:alpha val="43137"/>
                  </a:srgbClr>
                </a:outerShdw>
              </a:effectLst>
            </a:endParaRPr>
          </a:p>
          <a:p>
            <a:endParaRPr lang="tr-TR" sz="3000" b="1" i="1" dirty="0">
              <a:effectLst>
                <a:outerShdw blurRad="38100" dist="38100" dir="2700000" algn="tl">
                  <a:srgbClr val="000000">
                    <a:alpha val="43137"/>
                  </a:srgbClr>
                </a:outerShdw>
              </a:effectLst>
            </a:endParaRPr>
          </a:p>
          <a:p>
            <a:endParaRPr lang="tr-TR" dirty="0"/>
          </a:p>
        </p:txBody>
      </p:sp>
      <p:pic>
        <p:nvPicPr>
          <p:cNvPr id="2" name="Resim 1"/>
          <p:cNvPicPr>
            <a:picLocks noChangeAspect="1"/>
          </p:cNvPicPr>
          <p:nvPr/>
        </p:nvPicPr>
        <p:blipFill>
          <a:blip r:embed="rId2"/>
          <a:stretch>
            <a:fillRect/>
          </a:stretch>
        </p:blipFill>
        <p:spPr>
          <a:xfrm>
            <a:off x="0" y="0"/>
            <a:ext cx="2152650" cy="2124075"/>
          </a:xfrm>
          <a:prstGeom prst="rect">
            <a:avLst/>
          </a:prstGeom>
        </p:spPr>
      </p:pic>
      <p:pic>
        <p:nvPicPr>
          <p:cNvPr id="4" name="Resim 3"/>
          <p:cNvPicPr>
            <a:picLocks noChangeAspect="1"/>
          </p:cNvPicPr>
          <p:nvPr/>
        </p:nvPicPr>
        <p:blipFill>
          <a:blip r:embed="rId3"/>
          <a:stretch>
            <a:fillRect/>
          </a:stretch>
        </p:blipFill>
        <p:spPr>
          <a:xfrm>
            <a:off x="10305035" y="0"/>
            <a:ext cx="1990725" cy="2295525"/>
          </a:xfrm>
          <a:prstGeom prst="rect">
            <a:avLst/>
          </a:prstGeom>
        </p:spPr>
      </p:pic>
    </p:spTree>
    <p:extLst>
      <p:ext uri="{BB962C8B-B14F-4D97-AF65-F5344CB8AC3E}">
        <p14:creationId xmlns:p14="http://schemas.microsoft.com/office/powerpoint/2010/main" val="6150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9683" y="1296536"/>
            <a:ext cx="10357513" cy="4457345"/>
          </a:xfrm>
        </p:spPr>
        <p:txBody>
          <a:bodyPr>
            <a:normAutofit lnSpcReduction="10000"/>
          </a:bodyPr>
          <a:lstStyle/>
          <a:p>
            <a:pPr marL="0" indent="0" algn="just">
              <a:buNone/>
            </a:pPr>
            <a:r>
              <a:rPr lang="tr-TR" sz="2800" dirty="0"/>
              <a:t>Bununla birlikte, deri gibi katmanlı </a:t>
            </a:r>
            <a:r>
              <a:rPr lang="tr-TR" sz="2800" dirty="0" err="1"/>
              <a:t>epitel</a:t>
            </a:r>
            <a:r>
              <a:rPr lang="tr-TR" sz="2800" dirty="0"/>
              <a:t> ile çalışırken </a:t>
            </a:r>
            <a:r>
              <a:rPr lang="tr-TR" sz="2800" b="1" dirty="0"/>
              <a:t>VUR </a:t>
            </a:r>
            <a:r>
              <a:rPr lang="tr-TR" sz="2800" b="1" dirty="0" err="1" smtClean="0"/>
              <a:t>kesileri</a:t>
            </a:r>
            <a:r>
              <a:rPr lang="tr-TR" sz="2800" b="1" dirty="0" smtClean="0"/>
              <a:t> </a:t>
            </a:r>
            <a:r>
              <a:rPr lang="tr-TR" sz="2800" dirty="0" smtClean="0"/>
              <a:t>tercih </a:t>
            </a:r>
            <a:r>
              <a:rPr lang="tr-TR" sz="2800" dirty="0"/>
              <a:t>edilir. VUR  </a:t>
            </a:r>
            <a:r>
              <a:rPr lang="tr-TR" sz="2800" dirty="0" err="1"/>
              <a:t>kesileri</a:t>
            </a:r>
            <a:r>
              <a:rPr lang="tr-TR" sz="2800" dirty="0"/>
              <a:t> kullanılırken, araştırmacı dikey bir eksen seçer</a:t>
            </a:r>
            <a:r>
              <a:rPr lang="tr-TR" sz="2800" dirty="0" smtClean="0"/>
              <a:t>; bu </a:t>
            </a:r>
            <a:r>
              <a:rPr lang="tr-TR" sz="2800" dirty="0"/>
              <a:t>dokuda doğal oluşan bir yönelime diktir ve tüm histolojik bölümler buna paralel yapılır. IUR </a:t>
            </a:r>
            <a:r>
              <a:rPr lang="tr-TR" sz="2800" dirty="0" err="1"/>
              <a:t>kesilerinin</a:t>
            </a:r>
            <a:r>
              <a:rPr lang="tr-TR" sz="2800" dirty="0"/>
              <a:t> aksine, araştırmacı tarafından rasgele olmayan ve </a:t>
            </a:r>
            <a:r>
              <a:rPr lang="tr-TR" sz="2800" dirty="0" smtClean="0"/>
              <a:t>sabit bir </a:t>
            </a:r>
            <a:r>
              <a:rPr lang="tr-TR" sz="2800" dirty="0"/>
              <a:t>eksen, diğer iki eksen ise döndürülerek rastgele seçilen bir eksen belirlenir. Örnek olarak deride dikey olarak rasgele epidermisin dış yüzeyine dik  bir eksen seçmek pratiktir  ve böylece epidermisin </a:t>
            </a:r>
            <a:r>
              <a:rPr lang="tr-TR" sz="2800" dirty="0" err="1"/>
              <a:t>dermis</a:t>
            </a:r>
            <a:r>
              <a:rPr lang="tr-TR" sz="2800" dirty="0"/>
              <a:t> üzerinde görselleştirildiği </a:t>
            </a:r>
            <a:r>
              <a:rPr lang="tr-TR" sz="2800" dirty="0" smtClean="0"/>
              <a:t>kesitlerinin </a:t>
            </a:r>
            <a:r>
              <a:rPr lang="tr-TR" sz="2800" dirty="0"/>
              <a:t>hazırlanması , </a:t>
            </a:r>
            <a:r>
              <a:rPr lang="tr-TR" sz="2800" dirty="0" err="1"/>
              <a:t>dermatopatologlar</a:t>
            </a:r>
            <a:r>
              <a:rPr lang="tr-TR" sz="2800" dirty="0"/>
              <a:t> tarafından tipik </a:t>
            </a:r>
            <a:r>
              <a:rPr lang="tr-TR" sz="2800" dirty="0" smtClean="0"/>
              <a:t>olarak </a:t>
            </a:r>
            <a:r>
              <a:rPr lang="tr-TR" sz="2800" dirty="0"/>
              <a:t>yapılmaktadır (Şekil 1c).</a:t>
            </a:r>
          </a:p>
        </p:txBody>
      </p:sp>
    </p:spTree>
    <p:extLst>
      <p:ext uri="{BB962C8B-B14F-4D97-AF65-F5344CB8AC3E}">
        <p14:creationId xmlns:p14="http://schemas.microsoft.com/office/powerpoint/2010/main" val="196258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054" y="409433"/>
            <a:ext cx="10912940" cy="5712939"/>
          </a:xfrm>
        </p:spPr>
        <p:txBody>
          <a:bodyPr>
            <a:normAutofit/>
          </a:bodyPr>
          <a:lstStyle/>
          <a:p>
            <a:pPr marL="0" indent="0" algn="just">
              <a:buNone/>
            </a:pPr>
            <a:r>
              <a:rPr lang="tr-TR" sz="2800" dirty="0"/>
              <a:t>Dikey </a:t>
            </a:r>
            <a:r>
              <a:rPr lang="tr-TR" sz="2800" dirty="0" err="1"/>
              <a:t>uniform</a:t>
            </a:r>
            <a:r>
              <a:rPr lang="tr-TR" sz="2800" dirty="0"/>
              <a:t> rasgele kesitler gerçekten </a:t>
            </a:r>
            <a:r>
              <a:rPr lang="tr-TR" sz="2800" dirty="0" err="1"/>
              <a:t>izotropik</a:t>
            </a:r>
            <a:r>
              <a:rPr lang="tr-TR" sz="2800" dirty="0"/>
              <a:t> değildir. </a:t>
            </a:r>
            <a:r>
              <a:rPr lang="tr-TR" sz="2800" dirty="0" err="1"/>
              <a:t>Sikloid</a:t>
            </a:r>
            <a:r>
              <a:rPr lang="tr-TR" sz="2800" dirty="0"/>
              <a:t> olarak adlandırılan özel sondalar ve çerçeveler, yüzey alanı ve VUR </a:t>
            </a:r>
            <a:r>
              <a:rPr lang="tr-TR" sz="2800" dirty="0" err="1"/>
              <a:t>kesilerindeki</a:t>
            </a:r>
            <a:r>
              <a:rPr lang="tr-TR" sz="2800" dirty="0"/>
              <a:t> uzunluk hesaplanırken kullanılmalıdır. Son zamanlarda, uzunluk ve yüzey alanını tahmin etmek için sözde yapay sondalar </a:t>
            </a:r>
            <a:r>
              <a:rPr lang="tr-TR" sz="2800" dirty="0" smtClean="0"/>
              <a:t>geliştirilmiştir. </a:t>
            </a:r>
            <a:r>
              <a:rPr lang="tr-TR" sz="2800" dirty="0"/>
              <a:t>Bunlar </a:t>
            </a:r>
            <a:r>
              <a:rPr lang="tr-TR" sz="2800" dirty="0" err="1"/>
              <a:t>izotropik</a:t>
            </a:r>
            <a:r>
              <a:rPr lang="tr-TR" sz="2800" dirty="0"/>
              <a:t> olma avantajını elinde bulundurmaktadır ve böylece ekseni kesmeden önce örneği dikey olarak rasgele döndürme ihtiyacını ortadan kaldırır. Sonuç olarak, araştırmacı en iyi kesi almak  için uygun bir dikey eksen seçmekte özgürdür. </a:t>
            </a:r>
            <a:endParaRPr lang="tr-TR" sz="2800" dirty="0" smtClean="0"/>
          </a:p>
          <a:p>
            <a:pPr marL="0" indent="0" algn="just">
              <a:buNone/>
            </a:pPr>
            <a:r>
              <a:rPr lang="tr-TR" sz="2800" dirty="0" smtClean="0"/>
              <a:t>Ayrıca </a:t>
            </a:r>
            <a:r>
              <a:rPr lang="tr-TR" sz="2800" dirty="0"/>
              <a:t>bu sondalar,  </a:t>
            </a:r>
            <a:r>
              <a:rPr lang="tr-TR" sz="2800" dirty="0" err="1"/>
              <a:t>stereolojik</a:t>
            </a:r>
            <a:r>
              <a:rPr lang="tr-TR" sz="2800" dirty="0"/>
              <a:t> analizler için orijinal olmayan döndürülmemiş ve arşivdeki kesitlerin sonraki </a:t>
            </a:r>
            <a:r>
              <a:rPr lang="tr-TR" sz="2800" dirty="0" err="1"/>
              <a:t>stereolojik</a:t>
            </a:r>
            <a:r>
              <a:rPr lang="tr-TR" sz="2800" dirty="0"/>
              <a:t> ölçümlerinde kullanılabilir. </a:t>
            </a:r>
          </a:p>
        </p:txBody>
      </p:sp>
    </p:spTree>
    <p:extLst>
      <p:ext uri="{BB962C8B-B14F-4D97-AF65-F5344CB8AC3E}">
        <p14:creationId xmlns:p14="http://schemas.microsoft.com/office/powerpoint/2010/main" val="424799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611" y="308870"/>
            <a:ext cx="11363378" cy="6316519"/>
          </a:xfrm>
        </p:spPr>
        <p:txBody>
          <a:bodyPr>
            <a:normAutofit/>
          </a:bodyPr>
          <a:lstStyle/>
          <a:p>
            <a:pPr marL="0" indent="0" algn="just">
              <a:buNone/>
            </a:pPr>
            <a:r>
              <a:rPr lang="tr-TR" sz="2400" dirty="0" smtClean="0"/>
              <a:t>Deri </a:t>
            </a:r>
            <a:r>
              <a:rPr lang="tr-TR" sz="2400" dirty="0" smtClean="0"/>
              <a:t>biyopsilerinden </a:t>
            </a:r>
            <a:r>
              <a:rPr lang="tr-TR" sz="2400" dirty="0"/>
              <a:t>VUR </a:t>
            </a:r>
            <a:r>
              <a:rPr lang="tr-TR" sz="2400" dirty="0" err="1"/>
              <a:t>kesileri</a:t>
            </a:r>
            <a:r>
              <a:rPr lang="tr-TR" sz="2400" dirty="0"/>
              <a:t> hazırlanırken, tüm kesiler dikey eksene paralel yapılmalıdır ve kesiler dikey eksen etrafında rastgele döndürülmelidir. Bu iki rasgele adım yapıldığında delgeç biyopsisi serbestçe döndürüldüğünde ve numune alma prosedüründe biyopsi </a:t>
            </a:r>
            <a:r>
              <a:rPr lang="tr-TR" sz="2400" dirty="0" err="1"/>
              <a:t>mikrotomla</a:t>
            </a:r>
            <a:r>
              <a:rPr lang="tr-TR" sz="2400" dirty="0"/>
              <a:t> kesilirken dokudaki sıvıyı kolayca sabitler.</a:t>
            </a:r>
          </a:p>
          <a:p>
            <a:pPr marL="0" indent="0" algn="just">
              <a:buNone/>
            </a:pPr>
            <a:r>
              <a:rPr lang="tr-TR" sz="2400" dirty="0"/>
              <a:t>Delgeç biyopsileri, silindirik yapılarından dolayı dikey eksende otomatik olarak rasgele bir dönüş sağlayarak </a:t>
            </a:r>
            <a:r>
              <a:rPr lang="tr-TR" sz="2400" dirty="0" err="1"/>
              <a:t>randomizasyonun</a:t>
            </a:r>
            <a:r>
              <a:rPr lang="tr-TR" sz="2400" dirty="0"/>
              <a:t> ilk adımı için çok uygundur</a:t>
            </a:r>
            <a:r>
              <a:rPr lang="tr-TR" sz="2400" dirty="0" smtClean="0"/>
              <a:t>.</a:t>
            </a:r>
          </a:p>
          <a:p>
            <a:pPr marL="0" indent="0" algn="just">
              <a:buNone/>
            </a:pPr>
            <a:r>
              <a:rPr lang="tr-TR" sz="2400" dirty="0" smtClean="0"/>
              <a:t>Biyopsi </a:t>
            </a:r>
            <a:r>
              <a:rPr lang="tr-TR" sz="2400" dirty="0"/>
              <a:t>yapılırken  delgeç, </a:t>
            </a:r>
            <a:r>
              <a:rPr lang="tr-TR" sz="2400" dirty="0" err="1"/>
              <a:t>epidermise</a:t>
            </a:r>
            <a:r>
              <a:rPr lang="tr-TR" sz="2400" dirty="0"/>
              <a:t> dik olarak yerleştirildiğinden doku yüzeyi  </a:t>
            </a:r>
            <a:r>
              <a:rPr lang="tr-TR" sz="2400" dirty="0" err="1"/>
              <a:t>fiksasyon</a:t>
            </a:r>
            <a:r>
              <a:rPr lang="tr-TR" sz="2400" dirty="0"/>
              <a:t> sıvısına batırıldığında, uzun süre sıvı dokunun her katmanına kolayca </a:t>
            </a:r>
            <a:r>
              <a:rPr lang="tr-TR" sz="2400" dirty="0" err="1"/>
              <a:t>immerse</a:t>
            </a:r>
            <a:r>
              <a:rPr lang="tr-TR" sz="2400" dirty="0"/>
              <a:t> olur.</a:t>
            </a:r>
          </a:p>
          <a:p>
            <a:pPr marL="0" indent="0">
              <a:buNone/>
            </a:pPr>
            <a:endParaRPr lang="tr-TR" dirty="0"/>
          </a:p>
        </p:txBody>
      </p:sp>
    </p:spTree>
    <p:extLst>
      <p:ext uri="{BB962C8B-B14F-4D97-AF65-F5344CB8AC3E}">
        <p14:creationId xmlns:p14="http://schemas.microsoft.com/office/powerpoint/2010/main" val="128070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1722" y="818865"/>
            <a:ext cx="10515600" cy="5527344"/>
          </a:xfrm>
        </p:spPr>
        <p:txBody>
          <a:bodyPr>
            <a:normAutofit/>
          </a:bodyPr>
          <a:lstStyle/>
          <a:p>
            <a:pPr marL="0" indent="0" algn="just">
              <a:buNone/>
            </a:pPr>
            <a:r>
              <a:rPr lang="tr-TR" sz="2000" dirty="0"/>
              <a:t>Rastgele seçmenin ikinci basamağında </a:t>
            </a:r>
            <a:r>
              <a:rPr lang="tr-TR" sz="2000" dirty="0" smtClean="0"/>
              <a:t>araştırmacı dikey </a:t>
            </a:r>
            <a:r>
              <a:rPr lang="tr-TR" sz="2000" dirty="0"/>
              <a:t>ekseni tanımlayabildiğinden ve biyopsinin </a:t>
            </a:r>
            <a:r>
              <a:rPr lang="tr-TR" sz="2000" dirty="0" err="1"/>
              <a:t>mikrotomda</a:t>
            </a:r>
            <a:r>
              <a:rPr lang="tr-TR" sz="2000" dirty="0"/>
              <a:t> gömüldüğü şekilde kesildiğinden emin olmalıdır. Biyopsiden </a:t>
            </a:r>
            <a:r>
              <a:rPr lang="tr-TR" sz="2000" dirty="0" err="1"/>
              <a:t>epidermise</a:t>
            </a:r>
            <a:r>
              <a:rPr lang="tr-TR" sz="2000" dirty="0"/>
              <a:t> alınan dik kesitler yüzeyine ve dikey eksene paraleldir.</a:t>
            </a:r>
          </a:p>
          <a:p>
            <a:pPr marL="0" indent="0" algn="just">
              <a:buNone/>
            </a:pPr>
            <a:r>
              <a:rPr lang="tr-TR" sz="2000" dirty="0"/>
              <a:t>Dikey eksenin tanımlanması sağlandıktan sonra, ilk kesi örnekleme sırası içinde biyopsiye rastgele bir uzaklıkta yapılır. Bu rastgele örneklemeyi gerçekleştirebilmenin birçok yolu vardır, ancak basit bir yöntem,  kesi </a:t>
            </a:r>
            <a:r>
              <a:rPr lang="tr-TR" sz="2000" dirty="0" smtClean="0"/>
              <a:t>almadan önceden </a:t>
            </a:r>
            <a:r>
              <a:rPr lang="tr-TR" sz="2000" dirty="0"/>
              <a:t>belirlenmiş numune alma aralığından bir rasgele sayı ile kesi alarak başlayarak birkaç ardışık ve birbiri ardına yapmak mümkündür.</a:t>
            </a:r>
          </a:p>
          <a:p>
            <a:pPr marL="0" indent="0" algn="just">
              <a:buNone/>
            </a:pPr>
            <a:r>
              <a:rPr lang="tr-TR" sz="2000" dirty="0"/>
              <a:t>Aynı biyopsiden elde edilen paralel kesitler sabittir ve önceden belirlenmiş aralık ilk rastgele </a:t>
            </a:r>
            <a:r>
              <a:rPr lang="tr-TR" sz="2000" dirty="0" err="1" smtClean="0"/>
              <a:t>kesiden</a:t>
            </a:r>
            <a:r>
              <a:rPr lang="tr-TR" sz="2000" dirty="0" smtClean="0"/>
              <a:t> </a:t>
            </a:r>
            <a:r>
              <a:rPr lang="tr-TR" sz="2000" dirty="0"/>
              <a:t>sonra ilk kesi VUR olduğu sürece, bu sonraki bölümler de VUR </a:t>
            </a:r>
            <a:r>
              <a:rPr lang="tr-TR" sz="2000" dirty="0" smtClean="0"/>
              <a:t>olacaktır. </a:t>
            </a:r>
            <a:r>
              <a:rPr lang="tr-TR" sz="2000" dirty="0"/>
              <a:t>Bunlara </a:t>
            </a:r>
            <a:r>
              <a:rPr lang="tr-TR" sz="2000" b="1" dirty="0"/>
              <a:t>sistematik rasgele kesiler </a:t>
            </a:r>
            <a:r>
              <a:rPr lang="tr-TR" sz="2000" dirty="0"/>
              <a:t>denir.</a:t>
            </a:r>
          </a:p>
          <a:p>
            <a:pPr marL="0" indent="0" algn="just">
              <a:buNone/>
            </a:pPr>
            <a:r>
              <a:rPr lang="tr-TR" sz="2000" dirty="0"/>
              <a:t>Kesiler alındıktan ve boyandıktan sonra incelenen </a:t>
            </a:r>
            <a:r>
              <a:rPr lang="tr-TR" sz="2000" dirty="0" smtClean="0"/>
              <a:t>örneklerde</a:t>
            </a:r>
            <a:r>
              <a:rPr lang="tr-TR" sz="2000" dirty="0"/>
              <a:t> </a:t>
            </a:r>
            <a:r>
              <a:rPr lang="tr-TR" sz="2000" dirty="0" smtClean="0"/>
              <a:t>kantitatif tayin hesaplamaları başlar</a:t>
            </a:r>
            <a:r>
              <a:rPr lang="tr-TR" sz="2000" dirty="0"/>
              <a:t>.</a:t>
            </a:r>
          </a:p>
        </p:txBody>
      </p:sp>
    </p:spTree>
    <p:extLst>
      <p:ext uri="{BB962C8B-B14F-4D97-AF65-F5344CB8AC3E}">
        <p14:creationId xmlns:p14="http://schemas.microsoft.com/office/powerpoint/2010/main" val="20400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44379" y="0"/>
            <a:ext cx="11806989" cy="6545179"/>
          </a:xfrm>
          <a:prstGeom prst="rect">
            <a:avLst/>
          </a:prstGeom>
        </p:spPr>
      </p:pic>
    </p:spTree>
    <p:extLst>
      <p:ext uri="{BB962C8B-B14F-4D97-AF65-F5344CB8AC3E}">
        <p14:creationId xmlns:p14="http://schemas.microsoft.com/office/powerpoint/2010/main" val="30914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2505" y="719626"/>
            <a:ext cx="11161295" cy="5508223"/>
          </a:xfrm>
        </p:spPr>
        <p:txBody>
          <a:bodyPr/>
          <a:lstStyle/>
          <a:p>
            <a:pPr marL="0" indent="0" algn="just">
              <a:buNone/>
            </a:pPr>
            <a:r>
              <a:rPr lang="tr-TR" sz="2000" dirty="0"/>
              <a:t>Pratikte </a:t>
            </a:r>
            <a:r>
              <a:rPr lang="tr-TR" sz="2000" dirty="0" err="1"/>
              <a:t>griddeki</a:t>
            </a:r>
            <a:r>
              <a:rPr lang="tr-TR" sz="2000" dirty="0"/>
              <a:t> </a:t>
            </a:r>
            <a:r>
              <a:rPr lang="tr-TR" sz="2000" dirty="0" err="1"/>
              <a:t>problarda</a:t>
            </a:r>
            <a:r>
              <a:rPr lang="tr-TR" sz="2000" dirty="0"/>
              <a:t> (çizgiler ve noktalar) üst üste gelen bölümler ve numaralar doku üzerinde  birbirleriyle ilişkilendirilmek için vardır. </a:t>
            </a:r>
          </a:p>
          <a:p>
            <a:pPr marL="0" indent="0">
              <a:buNone/>
            </a:pPr>
            <a:endParaRPr lang="tr-TR" dirty="0"/>
          </a:p>
        </p:txBody>
      </p:sp>
      <p:pic>
        <p:nvPicPr>
          <p:cNvPr id="4" name="Resim 3"/>
          <p:cNvPicPr>
            <a:picLocks noChangeAspect="1"/>
          </p:cNvPicPr>
          <p:nvPr/>
        </p:nvPicPr>
        <p:blipFill>
          <a:blip r:embed="rId2"/>
          <a:stretch>
            <a:fillRect/>
          </a:stretch>
        </p:blipFill>
        <p:spPr>
          <a:xfrm>
            <a:off x="709677" y="1460250"/>
            <a:ext cx="4276725" cy="2867025"/>
          </a:xfrm>
          <a:prstGeom prst="rect">
            <a:avLst/>
          </a:prstGeom>
        </p:spPr>
      </p:pic>
      <p:sp>
        <p:nvSpPr>
          <p:cNvPr id="5" name="Metin kutusu 4"/>
          <p:cNvSpPr txBox="1"/>
          <p:nvPr/>
        </p:nvSpPr>
        <p:spPr>
          <a:xfrm>
            <a:off x="838200" y="4477343"/>
            <a:ext cx="4148202" cy="1600438"/>
          </a:xfrm>
          <a:prstGeom prst="rect">
            <a:avLst/>
          </a:prstGeom>
          <a:noFill/>
        </p:spPr>
        <p:txBody>
          <a:bodyPr wrap="square" rtlCol="0">
            <a:spAutoFit/>
          </a:bodyPr>
          <a:lstStyle/>
          <a:p>
            <a:pPr algn="just"/>
            <a:r>
              <a:rPr lang="tr-TR" sz="1400" b="1" dirty="0"/>
              <a:t>Şekil 2. </a:t>
            </a:r>
            <a:r>
              <a:rPr lang="tr-TR" sz="1400" dirty="0"/>
              <a:t>(Kırmızı - </a:t>
            </a:r>
            <a:r>
              <a:rPr lang="tr-TR" sz="1400" dirty="0" err="1"/>
              <a:t>Masson</a:t>
            </a:r>
            <a:r>
              <a:rPr lang="tr-TR" sz="1400" dirty="0"/>
              <a:t> </a:t>
            </a:r>
            <a:r>
              <a:rPr lang="tr-TR" sz="1400" dirty="0" err="1"/>
              <a:t>trichrome</a:t>
            </a:r>
            <a:r>
              <a:rPr lang="tr-TR" sz="1400" dirty="0"/>
              <a:t> boyalı  bölüm: </a:t>
            </a:r>
            <a:r>
              <a:rPr lang="tr-TR" sz="1400" dirty="0" err="1"/>
              <a:t>epidermis</a:t>
            </a:r>
            <a:r>
              <a:rPr lang="tr-TR" sz="1400" dirty="0"/>
              <a:t>, </a:t>
            </a:r>
            <a:r>
              <a:rPr lang="tr-TR" sz="1400" dirty="0" err="1"/>
              <a:t>mavi:dermis</a:t>
            </a:r>
            <a:r>
              <a:rPr lang="tr-TR" sz="1400" dirty="0"/>
              <a:t>) Noktalı </a:t>
            </a:r>
            <a:r>
              <a:rPr lang="tr-TR" sz="1400" dirty="0" err="1"/>
              <a:t>grid</a:t>
            </a:r>
            <a:r>
              <a:rPr lang="tr-TR" sz="1400" dirty="0"/>
              <a:t> ile sedefli cildi göstermek için üst üste gelmiş  </a:t>
            </a:r>
            <a:r>
              <a:rPr lang="tr-TR" sz="1400" dirty="0" err="1"/>
              <a:t>epidermal</a:t>
            </a:r>
            <a:r>
              <a:rPr lang="tr-TR" sz="1400" dirty="0"/>
              <a:t> kısım. </a:t>
            </a:r>
            <a:r>
              <a:rPr lang="tr-TR" sz="1400" dirty="0" err="1"/>
              <a:t>Epidermis</a:t>
            </a:r>
            <a:r>
              <a:rPr lang="tr-TR" sz="1400" dirty="0"/>
              <a:t> içinde düşen tüm noktaları sayılır ve her bir nokta ile ilgili alan ile çarpılır. Bölümler arasındaki toplam sayı ve aralık </a:t>
            </a:r>
            <a:r>
              <a:rPr lang="tr-TR" sz="1400" dirty="0" err="1"/>
              <a:t>stereolojinin</a:t>
            </a:r>
            <a:r>
              <a:rPr lang="tr-TR" sz="1400" dirty="0"/>
              <a:t> </a:t>
            </a:r>
            <a:r>
              <a:rPr lang="tr-TR" sz="1400" dirty="0" err="1"/>
              <a:t>Cavalieri</a:t>
            </a:r>
            <a:r>
              <a:rPr lang="tr-TR" sz="1400" dirty="0"/>
              <a:t> prensibiyle hesaplanır.</a:t>
            </a:r>
          </a:p>
        </p:txBody>
      </p:sp>
      <p:pic>
        <p:nvPicPr>
          <p:cNvPr id="6" name="Resim 5"/>
          <p:cNvPicPr>
            <a:picLocks noChangeAspect="1"/>
          </p:cNvPicPr>
          <p:nvPr/>
        </p:nvPicPr>
        <p:blipFill>
          <a:blip r:embed="rId3"/>
          <a:stretch>
            <a:fillRect/>
          </a:stretch>
        </p:blipFill>
        <p:spPr>
          <a:xfrm>
            <a:off x="6464874" y="1460250"/>
            <a:ext cx="4650800" cy="3017093"/>
          </a:xfrm>
          <a:prstGeom prst="rect">
            <a:avLst/>
          </a:prstGeom>
        </p:spPr>
      </p:pic>
      <p:sp>
        <p:nvSpPr>
          <p:cNvPr id="7" name="Metin kutusu 6"/>
          <p:cNvSpPr txBox="1"/>
          <p:nvPr/>
        </p:nvSpPr>
        <p:spPr>
          <a:xfrm>
            <a:off x="6390274" y="4454875"/>
            <a:ext cx="5268327" cy="1600438"/>
          </a:xfrm>
          <a:prstGeom prst="rect">
            <a:avLst/>
          </a:prstGeom>
          <a:noFill/>
        </p:spPr>
        <p:txBody>
          <a:bodyPr wrap="square" rtlCol="0">
            <a:spAutoFit/>
          </a:bodyPr>
          <a:lstStyle/>
          <a:p>
            <a:pPr algn="just"/>
            <a:r>
              <a:rPr lang="tr-TR" sz="1400" b="1" dirty="0"/>
              <a:t>Şekil 3. </a:t>
            </a:r>
            <a:r>
              <a:rPr lang="tr-TR" sz="1400" dirty="0"/>
              <a:t>(Kırmızı - </a:t>
            </a:r>
            <a:r>
              <a:rPr lang="tr-TR" sz="1400" dirty="0" err="1"/>
              <a:t>Masson</a:t>
            </a:r>
            <a:r>
              <a:rPr lang="tr-TR" sz="1400" dirty="0"/>
              <a:t> </a:t>
            </a:r>
            <a:r>
              <a:rPr lang="tr-TR" sz="1400" dirty="0" err="1"/>
              <a:t>trichrome</a:t>
            </a:r>
            <a:r>
              <a:rPr lang="tr-TR" sz="1400" dirty="0"/>
              <a:t> boyalı kısım </a:t>
            </a:r>
            <a:r>
              <a:rPr lang="tr-TR" sz="1400" dirty="0" err="1"/>
              <a:t>epidermis</a:t>
            </a:r>
            <a:r>
              <a:rPr lang="tr-TR" sz="1400" dirty="0"/>
              <a:t>, </a:t>
            </a:r>
            <a:r>
              <a:rPr lang="tr-TR" sz="1400" dirty="0" err="1"/>
              <a:t>mavi:dermis</a:t>
            </a:r>
            <a:r>
              <a:rPr lang="tr-TR" sz="1400" dirty="0"/>
              <a:t>) sedefli cilt gösteren sinüs ağırlıklı düz çizgiler bazal </a:t>
            </a:r>
            <a:r>
              <a:rPr lang="tr-TR" sz="1400" dirty="0" err="1"/>
              <a:t>membran</a:t>
            </a:r>
            <a:r>
              <a:rPr lang="tr-TR" sz="1400" dirty="0"/>
              <a:t> yüzey alanını tespit etmek için gösterilmiştir. Tüm bazal </a:t>
            </a:r>
            <a:r>
              <a:rPr lang="tr-TR" sz="1400" dirty="0" err="1"/>
              <a:t>membran</a:t>
            </a:r>
            <a:r>
              <a:rPr lang="tr-TR" sz="1400" dirty="0"/>
              <a:t> ve çizgi </a:t>
            </a:r>
            <a:r>
              <a:rPr lang="tr-TR" sz="1400" dirty="0" err="1"/>
              <a:t>problar</a:t>
            </a:r>
            <a:r>
              <a:rPr lang="tr-TR" sz="1400" dirty="0"/>
              <a:t> arasında kesişmeler vardır. Burada birim doku başına (bölge) sayılır ve yüzey yoğunluk tahmini formülü ile  </a:t>
            </a:r>
            <a:r>
              <a:rPr lang="tr-TR" sz="1400" dirty="0" err="1"/>
              <a:t>Sv</a:t>
            </a:r>
            <a:r>
              <a:rPr lang="tr-TR" sz="1400" dirty="0"/>
              <a:t> =(2 x l ) / (l / p) x </a:t>
            </a:r>
            <a:r>
              <a:rPr lang="tr-TR" sz="1400" dirty="0" err="1"/>
              <a:t>Vref</a:t>
            </a:r>
            <a:r>
              <a:rPr lang="tr-TR" sz="1400" dirty="0"/>
              <a:t> ile hesaplanır. l ; ara </a:t>
            </a:r>
            <a:r>
              <a:rPr lang="tr-TR" sz="1400" dirty="0" err="1"/>
              <a:t>kesilerin</a:t>
            </a:r>
            <a:r>
              <a:rPr lang="tr-TR" sz="1400" dirty="0"/>
              <a:t> sayısı,  l / p nokta başına çizgi hattı uzunluğu, V </a:t>
            </a:r>
            <a:r>
              <a:rPr lang="tr-TR" sz="1400" dirty="0" err="1"/>
              <a:t>ref</a:t>
            </a:r>
            <a:r>
              <a:rPr lang="tr-TR" sz="1400" dirty="0"/>
              <a:t> ;referans aralık. </a:t>
            </a:r>
          </a:p>
        </p:txBody>
      </p:sp>
    </p:spTree>
    <p:extLst>
      <p:ext uri="{BB962C8B-B14F-4D97-AF65-F5344CB8AC3E}">
        <p14:creationId xmlns:p14="http://schemas.microsoft.com/office/powerpoint/2010/main" val="333569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5640" y="275828"/>
            <a:ext cx="11036969" cy="4764506"/>
          </a:xfrm>
        </p:spPr>
        <p:txBody>
          <a:bodyPr>
            <a:normAutofit/>
          </a:bodyPr>
          <a:lstStyle/>
          <a:p>
            <a:pPr marL="0" indent="0" algn="just">
              <a:buNone/>
            </a:pPr>
            <a:r>
              <a:rPr lang="tr-TR" sz="2400" dirty="0" err="1"/>
              <a:t>Kesilerin</a:t>
            </a:r>
            <a:r>
              <a:rPr lang="tr-TR" sz="2400" dirty="0"/>
              <a:t> üstüne gelen </a:t>
            </a:r>
            <a:r>
              <a:rPr lang="tr-TR" sz="2400" dirty="0" err="1"/>
              <a:t>problar</a:t>
            </a:r>
            <a:r>
              <a:rPr lang="tr-TR" sz="2400" dirty="0"/>
              <a:t> bilgisayar ekranında oluşturulan yazılımlarla kamera ile bağlı mikroskop ya da sadece bir projeksiyon görüntüsü ile masanın veya bir kağıt parçası </a:t>
            </a:r>
            <a:r>
              <a:rPr lang="tr-TR" sz="2400" dirty="0" smtClean="0"/>
              <a:t>üzerinde temsil </a:t>
            </a:r>
            <a:r>
              <a:rPr lang="tr-TR" sz="2400" dirty="0"/>
              <a:t>edilebilir. </a:t>
            </a:r>
            <a:endParaRPr lang="tr-TR" sz="2400" dirty="0" smtClean="0"/>
          </a:p>
          <a:p>
            <a:pPr marL="0" indent="0" algn="just">
              <a:buNone/>
            </a:pPr>
            <a:r>
              <a:rPr lang="tr-TR" sz="2400" dirty="0" smtClean="0"/>
              <a:t>Çok </a:t>
            </a:r>
            <a:r>
              <a:rPr lang="tr-TR" sz="2400" dirty="0"/>
              <a:t>sayıda yazılım programları, </a:t>
            </a:r>
            <a:r>
              <a:rPr lang="tr-TR" sz="2400" dirty="0" err="1"/>
              <a:t>stereolojik</a:t>
            </a:r>
            <a:r>
              <a:rPr lang="tr-TR" sz="2400" dirty="0"/>
              <a:t> </a:t>
            </a:r>
            <a:r>
              <a:rPr lang="tr-TR" sz="2400" dirty="0" err="1"/>
              <a:t>problar</a:t>
            </a:r>
            <a:r>
              <a:rPr lang="tr-TR" sz="2400" dirty="0"/>
              <a:t> ve formüller geliştirilmiştir. Yüksek çözünürlüklü kameralarla mikroskopta çalışmak </a:t>
            </a:r>
            <a:r>
              <a:rPr lang="tr-TR" sz="2400" dirty="0" err="1"/>
              <a:t>stereologist</a:t>
            </a:r>
            <a:r>
              <a:rPr lang="tr-TR" sz="2400" dirty="0"/>
              <a:t> için işi daha kolay hale getirmektedir.</a:t>
            </a:r>
          </a:p>
          <a:p>
            <a:pPr marL="0" indent="0" algn="just">
              <a:buNone/>
            </a:pPr>
            <a:r>
              <a:rPr lang="tr-TR" sz="2400" dirty="0"/>
              <a:t>Eğer </a:t>
            </a:r>
            <a:r>
              <a:rPr lang="tr-TR" sz="2400" dirty="0" err="1"/>
              <a:t>prob</a:t>
            </a:r>
            <a:r>
              <a:rPr lang="tr-TR" sz="2400" dirty="0"/>
              <a:t>–nesne ilişkisi </a:t>
            </a:r>
            <a:r>
              <a:rPr lang="tr-TR" sz="2400" dirty="0" err="1"/>
              <a:t>izotropik</a:t>
            </a:r>
            <a:r>
              <a:rPr lang="tr-TR" sz="2400" dirty="0"/>
              <a:t> ise </a:t>
            </a:r>
            <a:r>
              <a:rPr lang="tr-TR" sz="2400" dirty="0" err="1"/>
              <a:t>kesilerin</a:t>
            </a:r>
            <a:r>
              <a:rPr lang="tr-TR" sz="2400" dirty="0"/>
              <a:t> sayısı etkileşimlerin büyüklüğü ile doğru orantılıdır. Belirli bir </a:t>
            </a:r>
            <a:r>
              <a:rPr lang="tr-TR" sz="2400" dirty="0" err="1"/>
              <a:t>prob</a:t>
            </a:r>
            <a:r>
              <a:rPr lang="tr-TR" sz="2400" dirty="0"/>
              <a:t> karakteristik dokuya özgüdür. </a:t>
            </a:r>
            <a:endParaRPr lang="tr-TR" sz="2400" dirty="0" smtClean="0"/>
          </a:p>
          <a:p>
            <a:pPr marL="0" indent="0" algn="just">
              <a:buNone/>
            </a:pPr>
            <a:r>
              <a:rPr lang="tr-TR" sz="2400" dirty="0" smtClean="0"/>
              <a:t>Nokta </a:t>
            </a:r>
            <a:r>
              <a:rPr lang="tr-TR" sz="2400" dirty="0"/>
              <a:t>ve  çizgiler (VUR </a:t>
            </a:r>
            <a:r>
              <a:rPr lang="tr-TR" sz="2400" dirty="0" err="1" smtClean="0"/>
              <a:t>kesilerde</a:t>
            </a:r>
            <a:r>
              <a:rPr lang="tr-TR" sz="2400" dirty="0" smtClean="0"/>
              <a:t> </a:t>
            </a:r>
            <a:r>
              <a:rPr lang="tr-TR" sz="2400" dirty="0" err="1" smtClean="0"/>
              <a:t>sikloid</a:t>
            </a:r>
            <a:r>
              <a:rPr lang="tr-TR" sz="2400" dirty="0" smtClean="0"/>
              <a:t> </a:t>
            </a:r>
            <a:r>
              <a:rPr lang="tr-TR" sz="2400" dirty="0"/>
              <a:t>kesiler elde etmek için kullanılan) hücre alanı ve hacmi  elde etmek için kullanılır.</a:t>
            </a:r>
          </a:p>
          <a:p>
            <a:pPr marL="0" indent="0" algn="just">
              <a:buNone/>
            </a:pPr>
            <a:endParaRPr lang="tr-TR" sz="2000" dirty="0"/>
          </a:p>
        </p:txBody>
      </p:sp>
      <p:pic>
        <p:nvPicPr>
          <p:cNvPr id="4" name="Resim 3"/>
          <p:cNvPicPr>
            <a:picLocks noChangeAspect="1"/>
          </p:cNvPicPr>
          <p:nvPr/>
        </p:nvPicPr>
        <p:blipFill>
          <a:blip r:embed="rId2"/>
          <a:stretch>
            <a:fillRect/>
          </a:stretch>
        </p:blipFill>
        <p:spPr>
          <a:xfrm>
            <a:off x="3510485" y="4371833"/>
            <a:ext cx="5267280" cy="2558716"/>
          </a:xfrm>
          <a:prstGeom prst="rect">
            <a:avLst/>
          </a:prstGeom>
        </p:spPr>
      </p:pic>
    </p:spTree>
    <p:extLst>
      <p:ext uri="{BB962C8B-B14F-4D97-AF65-F5344CB8AC3E}">
        <p14:creationId xmlns:p14="http://schemas.microsoft.com/office/powerpoint/2010/main" val="409996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208547"/>
            <a:ext cx="11935326" cy="6649453"/>
          </a:xfrm>
          <a:prstGeom prst="rect">
            <a:avLst/>
          </a:prstGeom>
        </p:spPr>
      </p:pic>
    </p:spTree>
    <p:extLst>
      <p:ext uri="{BB962C8B-B14F-4D97-AF65-F5344CB8AC3E}">
        <p14:creationId xmlns:p14="http://schemas.microsoft.com/office/powerpoint/2010/main" val="144959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59080"/>
            <a:ext cx="10515600" cy="5631531"/>
          </a:xfrm>
        </p:spPr>
        <p:txBody>
          <a:bodyPr>
            <a:normAutofit/>
          </a:bodyPr>
          <a:lstStyle/>
          <a:p>
            <a:pPr marL="0" indent="0" algn="just">
              <a:buNone/>
            </a:pPr>
            <a:r>
              <a:rPr lang="tr-TR" sz="2400" b="1" dirty="0" err="1"/>
              <a:t>Cavalieri</a:t>
            </a:r>
            <a:r>
              <a:rPr lang="tr-TR" sz="2400" b="1" dirty="0"/>
              <a:t> ilkesi</a:t>
            </a:r>
            <a:r>
              <a:rPr lang="tr-TR" sz="2400" dirty="0"/>
              <a:t>, 1635 yılına kadar </a:t>
            </a:r>
            <a:r>
              <a:rPr lang="tr-TR" sz="2400" dirty="0" smtClean="0"/>
              <a:t>İtalyan Matematikçi </a:t>
            </a:r>
            <a:r>
              <a:rPr lang="tr-TR" sz="2400" dirty="0" err="1"/>
              <a:t>Bonaventura</a:t>
            </a:r>
            <a:r>
              <a:rPr lang="tr-TR" sz="2400" dirty="0"/>
              <a:t> </a:t>
            </a:r>
            <a:r>
              <a:rPr lang="tr-TR" sz="2400" dirty="0" err="1"/>
              <a:t>Cavalieri</a:t>
            </a:r>
            <a:r>
              <a:rPr lang="tr-TR" sz="2400" dirty="0"/>
              <a:t> (1598-1647) tarafından formüle edilmiştir</a:t>
            </a:r>
            <a:r>
              <a:rPr lang="tr-TR" sz="2400" dirty="0" smtClean="0"/>
              <a:t>.</a:t>
            </a:r>
          </a:p>
          <a:p>
            <a:pPr marL="0" indent="0" algn="just">
              <a:buNone/>
            </a:pPr>
            <a:r>
              <a:rPr lang="tr-TR" sz="2400" dirty="0" smtClean="0"/>
              <a:t>K</a:t>
            </a:r>
            <a:r>
              <a:rPr lang="tr-TR" sz="2400" dirty="0" smtClean="0"/>
              <a:t>eyfi </a:t>
            </a:r>
            <a:r>
              <a:rPr lang="tr-TR" sz="2400" dirty="0"/>
              <a:t>biçimde şekillendirilmiş bir nesnenin toplam </a:t>
            </a:r>
            <a:r>
              <a:rPr lang="tr-TR" sz="2400" dirty="0" smtClean="0"/>
              <a:t>hacminin nesne üzerinde </a:t>
            </a:r>
            <a:r>
              <a:rPr lang="tr-TR" sz="2400" dirty="0"/>
              <a:t>tarafsız bir şekilde tahmin edilebilir </a:t>
            </a:r>
            <a:r>
              <a:rPr lang="tr-TR" sz="2400" dirty="0" smtClean="0"/>
              <a:t>sistematik </a:t>
            </a:r>
            <a:r>
              <a:rPr lang="tr-TR" sz="2400" dirty="0"/>
              <a:t>rastgele düzlemler arasındaki </a:t>
            </a:r>
            <a:r>
              <a:rPr lang="tr-TR" sz="2400" dirty="0" smtClean="0"/>
              <a:t>kesitlerin, nesnenin </a:t>
            </a:r>
            <a:r>
              <a:rPr lang="tr-TR" sz="2400" dirty="0"/>
              <a:t>içinden ve alanların toplamı ile bu </a:t>
            </a:r>
            <a:r>
              <a:rPr lang="tr-TR" sz="2400" dirty="0" smtClean="0"/>
              <a:t>düzlemlerdeki toplam alanlarını kolayca </a:t>
            </a:r>
            <a:r>
              <a:rPr lang="tr-TR" sz="2400" dirty="0"/>
              <a:t>noktayla </a:t>
            </a:r>
            <a:r>
              <a:rPr lang="tr-TR" sz="2400" dirty="0" smtClean="0"/>
              <a:t>belirlenebildiğini göstermiştir. Her </a:t>
            </a:r>
            <a:r>
              <a:rPr lang="tr-TR" sz="2400" dirty="0"/>
              <a:t>noktanın referans yedek (Pi) '</a:t>
            </a:r>
            <a:r>
              <a:rPr lang="tr-TR" sz="2400" dirty="0" err="1"/>
              <a:t>yi</a:t>
            </a:r>
            <a:r>
              <a:rPr lang="tr-TR" sz="2400" dirty="0"/>
              <a:t> vurduğu yerde sayma belirli bir </a:t>
            </a:r>
            <a:r>
              <a:rPr lang="tr-TR" sz="2400" dirty="0" smtClean="0"/>
              <a:t>alan </a:t>
            </a:r>
            <a:r>
              <a:rPr lang="tr-TR" sz="2400" dirty="0"/>
              <a:t>(</a:t>
            </a:r>
            <a:r>
              <a:rPr lang="tr-TR" sz="2400" dirty="0" err="1"/>
              <a:t>Ap</a:t>
            </a:r>
            <a:r>
              <a:rPr lang="tr-TR" sz="2400" dirty="0"/>
              <a:t>) ile ilişkilidir ve </a:t>
            </a:r>
            <a:r>
              <a:rPr lang="tr-TR" sz="2400" dirty="0" smtClean="0"/>
              <a:t>böylece</a:t>
            </a:r>
            <a:r>
              <a:rPr lang="tr-TR" sz="2400" dirty="0"/>
              <a:t>, her bölümdeki </a:t>
            </a:r>
            <a:r>
              <a:rPr lang="tr-TR" sz="2400" dirty="0" err="1"/>
              <a:t>transekt</a:t>
            </a:r>
            <a:r>
              <a:rPr lang="tr-TR" sz="2400" dirty="0"/>
              <a:t> (At) alanı böyledir.</a:t>
            </a:r>
          </a:p>
          <a:p>
            <a:pPr marL="0" indent="0">
              <a:buNone/>
            </a:pPr>
            <a:endParaRPr lang="tr-TR" dirty="0"/>
          </a:p>
        </p:txBody>
      </p:sp>
      <p:pic>
        <p:nvPicPr>
          <p:cNvPr id="4" name="Resim 3"/>
          <p:cNvPicPr>
            <a:picLocks noChangeAspect="1"/>
          </p:cNvPicPr>
          <p:nvPr/>
        </p:nvPicPr>
        <p:blipFill>
          <a:blip r:embed="rId2"/>
          <a:stretch>
            <a:fillRect/>
          </a:stretch>
        </p:blipFill>
        <p:spPr>
          <a:xfrm>
            <a:off x="2290195" y="3984694"/>
            <a:ext cx="2353811" cy="1334023"/>
          </a:xfrm>
          <a:prstGeom prst="rect">
            <a:avLst/>
          </a:prstGeom>
        </p:spPr>
      </p:pic>
      <p:pic>
        <p:nvPicPr>
          <p:cNvPr id="5" name="Resim 4"/>
          <p:cNvPicPr>
            <a:picLocks noChangeAspect="1"/>
          </p:cNvPicPr>
          <p:nvPr/>
        </p:nvPicPr>
        <p:blipFill>
          <a:blip r:embed="rId3"/>
          <a:stretch>
            <a:fillRect/>
          </a:stretch>
        </p:blipFill>
        <p:spPr>
          <a:xfrm>
            <a:off x="6664657" y="3921740"/>
            <a:ext cx="2668492" cy="1418362"/>
          </a:xfrm>
          <a:prstGeom prst="rect">
            <a:avLst/>
          </a:prstGeom>
        </p:spPr>
      </p:pic>
      <p:sp>
        <p:nvSpPr>
          <p:cNvPr id="6" name="Metin kutusu 5"/>
          <p:cNvSpPr txBox="1"/>
          <p:nvPr/>
        </p:nvSpPr>
        <p:spPr>
          <a:xfrm>
            <a:off x="1160060" y="5271274"/>
            <a:ext cx="4456561" cy="523220"/>
          </a:xfrm>
          <a:prstGeom prst="rect">
            <a:avLst/>
          </a:prstGeom>
          <a:noFill/>
        </p:spPr>
        <p:txBody>
          <a:bodyPr wrap="square" rtlCol="0">
            <a:spAutoFit/>
          </a:bodyPr>
          <a:lstStyle/>
          <a:p>
            <a:pPr algn="just"/>
            <a:r>
              <a:rPr lang="tr-TR" sz="1400" b="1" dirty="0"/>
              <a:t>Pi ; Toplam nokta sayısı, </a:t>
            </a:r>
            <a:r>
              <a:rPr lang="tr-TR" sz="1400" b="1" dirty="0" err="1"/>
              <a:t>Ap</a:t>
            </a:r>
            <a:r>
              <a:rPr lang="tr-TR" sz="1400" b="1" dirty="0"/>
              <a:t>; Noktaların alanı, </a:t>
            </a:r>
            <a:endParaRPr lang="tr-TR" sz="1400" b="1" dirty="0" smtClean="0"/>
          </a:p>
          <a:p>
            <a:pPr algn="just"/>
            <a:r>
              <a:rPr lang="tr-TR" sz="1400" b="1" dirty="0" smtClean="0"/>
              <a:t>At </a:t>
            </a:r>
            <a:r>
              <a:rPr lang="tr-TR" sz="1400" b="1" dirty="0"/>
              <a:t>; Kesinin toplam alanı</a:t>
            </a:r>
          </a:p>
        </p:txBody>
      </p:sp>
      <p:sp>
        <p:nvSpPr>
          <p:cNvPr id="8" name="Metin kutusu 7"/>
          <p:cNvSpPr txBox="1"/>
          <p:nvPr/>
        </p:nvSpPr>
        <p:spPr>
          <a:xfrm>
            <a:off x="6515175" y="5496922"/>
            <a:ext cx="3940070" cy="523220"/>
          </a:xfrm>
          <a:prstGeom prst="rect">
            <a:avLst/>
          </a:prstGeom>
          <a:noFill/>
        </p:spPr>
        <p:txBody>
          <a:bodyPr wrap="square" rtlCol="0">
            <a:spAutoFit/>
          </a:bodyPr>
          <a:lstStyle/>
          <a:p>
            <a:pPr algn="just"/>
            <a:r>
              <a:rPr lang="tr-TR" sz="1400" b="1" dirty="0"/>
              <a:t>V </a:t>
            </a:r>
            <a:r>
              <a:rPr lang="tr-TR" sz="1400" b="1" dirty="0" err="1"/>
              <a:t>object</a:t>
            </a:r>
            <a:r>
              <a:rPr lang="tr-TR" sz="1400" b="1" dirty="0"/>
              <a:t>; Kesinin toplam hacmi, t; kesiler arasındaki uzaklık (adım sayısı)</a:t>
            </a:r>
          </a:p>
        </p:txBody>
      </p:sp>
    </p:spTree>
    <p:extLst>
      <p:ext uri="{BB962C8B-B14F-4D97-AF65-F5344CB8AC3E}">
        <p14:creationId xmlns:p14="http://schemas.microsoft.com/office/powerpoint/2010/main" val="182117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11839"/>
            <a:ext cx="10515600" cy="5753882"/>
          </a:xfrm>
        </p:spPr>
        <p:txBody>
          <a:bodyPr/>
          <a:lstStyle/>
          <a:p>
            <a:pPr marL="0" indent="0" algn="just">
              <a:buNone/>
            </a:pPr>
            <a:r>
              <a:rPr lang="tr-TR" sz="2400" dirty="0" err="1"/>
              <a:t>Cavalieri</a:t>
            </a:r>
            <a:r>
              <a:rPr lang="tr-TR" sz="2400" dirty="0"/>
              <a:t> ilkesi, basit bir nokta </a:t>
            </a:r>
            <a:r>
              <a:rPr lang="tr-TR" sz="2400" dirty="0" err="1"/>
              <a:t>gridle</a:t>
            </a:r>
            <a:r>
              <a:rPr lang="tr-TR" sz="2400" dirty="0"/>
              <a:t> numunenin tüm hacmini ve istenen bölgenin hacmini mikroskopla tahmin edilen hacmi arasındaki ilişkinin tespitini araştırmacıya kesin olarak  veren bir yöntemdir. </a:t>
            </a:r>
            <a:endParaRPr lang="tr-TR" sz="2400" dirty="0" smtClean="0"/>
          </a:p>
          <a:p>
            <a:pPr marL="0" indent="0" algn="just">
              <a:buNone/>
            </a:pPr>
            <a:r>
              <a:rPr lang="tr-TR" sz="2400" dirty="0" smtClean="0"/>
              <a:t>Bu </a:t>
            </a:r>
            <a:r>
              <a:rPr lang="tr-TR" sz="2400" dirty="0"/>
              <a:t>yöntem  birçok </a:t>
            </a:r>
            <a:r>
              <a:rPr lang="tr-TR" sz="2400" dirty="0" err="1"/>
              <a:t>stereolojik</a:t>
            </a:r>
            <a:r>
              <a:rPr lang="tr-TR" sz="2400" dirty="0"/>
              <a:t> tasarım için gereklidir. </a:t>
            </a:r>
            <a:r>
              <a:rPr lang="tr-TR" sz="2400" dirty="0" err="1"/>
              <a:t>Örn</a:t>
            </a:r>
            <a:r>
              <a:rPr lang="tr-TR" sz="2400" dirty="0"/>
              <a:t>. Yüzey alanı / hacim veya hücre sayısı/ hacminin hesaplanması. Böylece araştırılan özelliğin mutlak değeri, toplam hacim ve sözde referans hacmi büyük önem taşımaktadır.</a:t>
            </a:r>
          </a:p>
          <a:p>
            <a:pPr marL="0" indent="0" algn="just">
              <a:buNone/>
            </a:pPr>
            <a:r>
              <a:rPr lang="tr-TR" sz="2400" dirty="0"/>
              <a:t>Örneğin, mutlak değerler üzerinde farklı referans alanlı numunelerden elde edilen oranların alınması  kişiyi tuzağa düşürebilir ve yanlış sonuçlara neden olabilir. Bu uyarıya dikkat edilmelidir. </a:t>
            </a:r>
          </a:p>
          <a:p>
            <a:pPr marL="0" indent="0" algn="just">
              <a:buNone/>
            </a:pPr>
            <a:endParaRPr lang="tr-TR" dirty="0"/>
          </a:p>
        </p:txBody>
      </p:sp>
    </p:spTree>
    <p:extLst>
      <p:ext uri="{BB962C8B-B14F-4D97-AF65-F5344CB8AC3E}">
        <p14:creationId xmlns:p14="http://schemas.microsoft.com/office/powerpoint/2010/main" val="382331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0159" y="630429"/>
            <a:ext cx="11112451" cy="5545781"/>
          </a:xfrm>
        </p:spPr>
        <p:txBody>
          <a:bodyPr>
            <a:normAutofit/>
          </a:bodyPr>
          <a:lstStyle/>
          <a:p>
            <a:pPr marL="0" indent="0" algn="just">
              <a:lnSpc>
                <a:spcPct val="100000"/>
              </a:lnSpc>
              <a:buNone/>
            </a:pPr>
            <a:r>
              <a:rPr lang="tr-TR" sz="3200" dirty="0" err="1"/>
              <a:t>S</a:t>
            </a:r>
            <a:r>
              <a:rPr lang="tr-TR" sz="3200" dirty="0" err="1" smtClean="0"/>
              <a:t>tereoloji</a:t>
            </a:r>
            <a:r>
              <a:rPr lang="tr-TR" sz="3200" dirty="0" smtClean="0"/>
              <a:t> </a:t>
            </a:r>
            <a:r>
              <a:rPr lang="tr-TR" sz="3200" dirty="0"/>
              <a:t>iki boyutlu (2-D) çeşitli cisimlerden  alınan kesitlerden elde edilen gözlemleri üç boyutlu (3-B) nicel bilgi sağlamakta kullanılan teknikler kümesidir.</a:t>
            </a:r>
          </a:p>
          <a:p>
            <a:pPr marL="0" indent="0" algn="just">
              <a:lnSpc>
                <a:spcPct val="100000"/>
              </a:lnSpc>
              <a:buNone/>
            </a:pPr>
            <a:r>
              <a:rPr lang="tr-TR" sz="3200" dirty="0"/>
              <a:t>Bu teknik kan damarı uzunluğu, hücre hacmi ve yüzey alanı gibi </a:t>
            </a:r>
            <a:r>
              <a:rPr lang="tr-TR" sz="3200" dirty="0" smtClean="0"/>
              <a:t>özelliklerin hesaplanmasını </a:t>
            </a:r>
            <a:r>
              <a:rPr lang="tr-TR" sz="3200" dirty="0"/>
              <a:t>sağlar.</a:t>
            </a:r>
          </a:p>
          <a:p>
            <a:pPr marL="0" indent="0" algn="just">
              <a:lnSpc>
                <a:spcPct val="100000"/>
              </a:lnSpc>
              <a:buNone/>
            </a:pPr>
            <a:r>
              <a:rPr lang="tr-TR" sz="3200" dirty="0"/>
              <a:t>Bu da niceliksel verilerin, farklı etkenler arasındaki doz-etki ilişkilerini tahmin etmek için kullanılabilir.</a:t>
            </a:r>
          </a:p>
        </p:txBody>
      </p:sp>
    </p:spTree>
    <p:extLst>
      <p:ext uri="{BB962C8B-B14F-4D97-AF65-F5344CB8AC3E}">
        <p14:creationId xmlns:p14="http://schemas.microsoft.com/office/powerpoint/2010/main" val="536388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8590" y="439692"/>
            <a:ext cx="8339607" cy="667106"/>
          </a:xfrm>
        </p:spPr>
        <p:txBody>
          <a:bodyPr>
            <a:noAutofit/>
          </a:bodyPr>
          <a:lstStyle/>
          <a:p>
            <a:r>
              <a:rPr lang="tr-TR" sz="2800" b="1" dirty="0"/>
              <a:t>Uygulamalı </a:t>
            </a:r>
            <a:r>
              <a:rPr lang="tr-TR" sz="2800" b="1" dirty="0" err="1"/>
              <a:t>Stereoloji</a:t>
            </a:r>
            <a:r>
              <a:rPr lang="tr-TR" sz="2800" b="1" dirty="0"/>
              <a:t> (</a:t>
            </a:r>
            <a:r>
              <a:rPr lang="tr-TR" sz="2800" b="1" dirty="0" err="1"/>
              <a:t>Dermotolojik</a:t>
            </a:r>
            <a:r>
              <a:rPr lang="tr-TR" sz="2800" b="1" dirty="0"/>
              <a:t> Çalışmalar)</a:t>
            </a:r>
          </a:p>
        </p:txBody>
      </p:sp>
      <p:pic>
        <p:nvPicPr>
          <p:cNvPr id="4" name="İçerik Yer Tutucusu 3"/>
          <p:cNvPicPr>
            <a:picLocks noGrp="1" noChangeAspect="1"/>
          </p:cNvPicPr>
          <p:nvPr>
            <p:ph idx="1"/>
          </p:nvPr>
        </p:nvPicPr>
        <p:blipFill>
          <a:blip r:embed="rId2"/>
          <a:stretch>
            <a:fillRect/>
          </a:stretch>
        </p:blipFill>
        <p:spPr>
          <a:xfrm>
            <a:off x="2645803" y="1106798"/>
            <a:ext cx="6545179" cy="5296008"/>
          </a:xfrm>
          <a:prstGeom prst="rect">
            <a:avLst/>
          </a:prstGeom>
        </p:spPr>
      </p:pic>
    </p:spTree>
    <p:extLst>
      <p:ext uri="{BB962C8B-B14F-4D97-AF65-F5344CB8AC3E}">
        <p14:creationId xmlns:p14="http://schemas.microsoft.com/office/powerpoint/2010/main" val="339221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696" y="970846"/>
            <a:ext cx="10515600" cy="5418974"/>
          </a:xfrm>
        </p:spPr>
        <p:txBody>
          <a:bodyPr/>
          <a:lstStyle/>
          <a:p>
            <a:pPr marL="0" indent="0" algn="just">
              <a:buNone/>
            </a:pPr>
            <a:r>
              <a:rPr lang="tr-TR" sz="2400" dirty="0"/>
              <a:t>Elektron mikroskobu  çalışmalarında çok yüksek oranda nesneleri büyütmek  mümkün olduğundan epidermisin her katmanının yapıları hücre altı seviyesinde ayrı ayrı ölçülebilir. Buna göre, </a:t>
            </a:r>
            <a:r>
              <a:rPr lang="tr-TR" sz="2400" dirty="0" err="1"/>
              <a:t>rosa</a:t>
            </a:r>
            <a:r>
              <a:rPr lang="tr-TR" sz="2400" dirty="0"/>
              <a:t> ve sedef gibi deri hastalıklarına bağlı olarak birim hücre ve yüzey yoğunluklarındaki değişimler </a:t>
            </a:r>
            <a:r>
              <a:rPr lang="tr-TR" sz="2400" dirty="0" err="1"/>
              <a:t>epidermis</a:t>
            </a:r>
            <a:r>
              <a:rPr lang="tr-TR" sz="2400" dirty="0"/>
              <a:t> katmanları boyunca oluşan değişiklerle ilişkilidir.</a:t>
            </a:r>
          </a:p>
          <a:p>
            <a:pPr marL="0" indent="0" algn="just">
              <a:buNone/>
            </a:pPr>
            <a:r>
              <a:rPr lang="tr-TR" sz="2400" dirty="0"/>
              <a:t>Derideki pigmentler bazı çalışmaların odak noktası olmuştur. </a:t>
            </a:r>
            <a:r>
              <a:rPr lang="tr-TR" sz="2400" dirty="0" err="1"/>
              <a:t>Eu</a:t>
            </a:r>
            <a:r>
              <a:rPr lang="tr-TR" sz="2400" dirty="0"/>
              <a:t> ve </a:t>
            </a:r>
            <a:r>
              <a:rPr lang="tr-TR" sz="2400" dirty="0" err="1"/>
              <a:t>pheo-melaninin</a:t>
            </a:r>
            <a:r>
              <a:rPr lang="tr-TR" sz="2400" dirty="0"/>
              <a:t> hem dağılımları hem de miktarları, insan </a:t>
            </a:r>
            <a:r>
              <a:rPr lang="tr-TR" sz="2400" dirty="0" err="1"/>
              <a:t>melanosit</a:t>
            </a:r>
            <a:r>
              <a:rPr lang="tr-TR" sz="2400" dirty="0"/>
              <a:t> kültürlerinde EM ile görüntülenmiştir.</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p:spTree>
    <p:extLst>
      <p:ext uri="{BB962C8B-B14F-4D97-AF65-F5344CB8AC3E}">
        <p14:creationId xmlns:p14="http://schemas.microsoft.com/office/powerpoint/2010/main" val="1773406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5760"/>
            <a:ext cx="10515600" cy="6103279"/>
          </a:xfrm>
        </p:spPr>
        <p:txBody>
          <a:bodyPr>
            <a:normAutofit lnSpcReduction="10000"/>
          </a:bodyPr>
          <a:lstStyle/>
          <a:p>
            <a:pPr marL="0" indent="0">
              <a:buNone/>
            </a:pPr>
            <a:r>
              <a:rPr lang="tr-TR" sz="2400" b="1" dirty="0"/>
              <a:t>Yapılan </a:t>
            </a:r>
            <a:r>
              <a:rPr lang="tr-TR" sz="2400" b="1" dirty="0" err="1"/>
              <a:t>Dermoklinik</a:t>
            </a:r>
            <a:r>
              <a:rPr lang="tr-TR" sz="2400" b="1" dirty="0"/>
              <a:t> </a:t>
            </a:r>
            <a:r>
              <a:rPr lang="tr-TR" sz="2400" b="1" dirty="0" err="1"/>
              <a:t>Stereolojik</a:t>
            </a:r>
            <a:r>
              <a:rPr lang="tr-TR" sz="2400" b="1" dirty="0"/>
              <a:t> </a:t>
            </a:r>
            <a:r>
              <a:rPr lang="tr-TR" sz="2400" b="1" dirty="0" smtClean="0"/>
              <a:t>Araştırmalar</a:t>
            </a:r>
          </a:p>
          <a:p>
            <a:pPr marL="0" indent="0">
              <a:buNone/>
            </a:pPr>
            <a:endParaRPr lang="tr-TR" sz="2400" b="1" dirty="0"/>
          </a:p>
          <a:p>
            <a:pPr marL="0" indent="0" algn="just">
              <a:buNone/>
            </a:pPr>
            <a:r>
              <a:rPr lang="tr-TR" b="1" dirty="0"/>
              <a:t>1.</a:t>
            </a:r>
            <a:r>
              <a:rPr lang="tr-TR" sz="2000" dirty="0"/>
              <a:t>Kortizonların </a:t>
            </a:r>
            <a:r>
              <a:rPr lang="tr-TR" sz="2000" dirty="0" err="1"/>
              <a:t>keratinosit</a:t>
            </a:r>
            <a:r>
              <a:rPr lang="tr-TR" sz="2000" dirty="0"/>
              <a:t> kültürü morfolojisine etkisi adlı çalışmada zamanla </a:t>
            </a:r>
            <a:r>
              <a:rPr lang="tr-TR" sz="2000" dirty="0" err="1"/>
              <a:t>epidermal</a:t>
            </a:r>
            <a:r>
              <a:rPr lang="tr-TR" sz="2000" dirty="0"/>
              <a:t> hücreler arasında cilt </a:t>
            </a:r>
            <a:r>
              <a:rPr lang="tr-TR" sz="2000" dirty="0" err="1"/>
              <a:t>oklüzyon</a:t>
            </a:r>
            <a:r>
              <a:rPr lang="tr-TR" sz="2000" dirty="0"/>
              <a:t> boşlukları olduğu görülmüştür. </a:t>
            </a:r>
            <a:r>
              <a:rPr lang="tr-TR" sz="2000" dirty="0" err="1"/>
              <a:t>Keratin</a:t>
            </a:r>
            <a:r>
              <a:rPr lang="tr-TR" sz="2000" dirty="0"/>
              <a:t> ve </a:t>
            </a:r>
            <a:r>
              <a:rPr lang="tr-TR" sz="2000" dirty="0" err="1"/>
              <a:t>keratohiyalin</a:t>
            </a:r>
            <a:r>
              <a:rPr lang="tr-TR" sz="2000" dirty="0"/>
              <a:t> </a:t>
            </a:r>
            <a:r>
              <a:rPr lang="tr-TR" sz="2000" dirty="0" err="1"/>
              <a:t>filamentlerinin</a:t>
            </a:r>
            <a:r>
              <a:rPr lang="tr-TR" sz="2000" dirty="0"/>
              <a:t> farklı </a:t>
            </a:r>
            <a:r>
              <a:rPr lang="tr-TR" sz="2000" dirty="0" err="1"/>
              <a:t>epidermal</a:t>
            </a:r>
            <a:r>
              <a:rPr lang="tr-TR" sz="2000" dirty="0"/>
              <a:t> tabakalardaki dağılımları ve bu tabakaların hacimleri </a:t>
            </a:r>
            <a:r>
              <a:rPr lang="tr-TR" sz="2000" dirty="0" err="1"/>
              <a:t>stereolojik</a:t>
            </a:r>
            <a:r>
              <a:rPr lang="tr-TR" sz="2000" dirty="0"/>
              <a:t> yöntemlerle belirlenmiştir.</a:t>
            </a:r>
          </a:p>
          <a:p>
            <a:pPr marL="0" indent="0" algn="just">
              <a:buNone/>
            </a:pPr>
            <a:r>
              <a:rPr lang="tr-TR" sz="2000" b="1" dirty="0"/>
              <a:t>2. </a:t>
            </a:r>
            <a:r>
              <a:rPr lang="tr-TR" sz="2000" dirty="0"/>
              <a:t>Yaşa, cinsiyete ve farklı deri bölgelerine </a:t>
            </a:r>
            <a:r>
              <a:rPr lang="tr-TR" sz="2000" dirty="0" smtClean="0"/>
              <a:t>bağlı olarak </a:t>
            </a:r>
            <a:r>
              <a:rPr lang="tr-TR" sz="2000" dirty="0" err="1" smtClean="0"/>
              <a:t>elastin</a:t>
            </a:r>
            <a:r>
              <a:rPr lang="tr-TR" sz="2000" dirty="0" smtClean="0"/>
              <a:t> </a:t>
            </a:r>
            <a:r>
              <a:rPr lang="tr-TR" sz="2000" dirty="0"/>
              <a:t>ve </a:t>
            </a:r>
            <a:r>
              <a:rPr lang="tr-TR" sz="2000" dirty="0" err="1"/>
              <a:t>kollajen</a:t>
            </a:r>
            <a:r>
              <a:rPr lang="tr-TR" sz="2000" dirty="0"/>
              <a:t> </a:t>
            </a:r>
            <a:r>
              <a:rPr lang="tr-TR" sz="2000" dirty="0" err="1"/>
              <a:t>fibriller</a:t>
            </a:r>
            <a:r>
              <a:rPr lang="tr-TR" sz="2000" dirty="0"/>
              <a:t> gibi bağ doku elemanları hacimlerinin farklı </a:t>
            </a:r>
            <a:r>
              <a:rPr lang="tr-TR" sz="2000" dirty="0" err="1"/>
              <a:t>dermal</a:t>
            </a:r>
            <a:r>
              <a:rPr lang="tr-TR" sz="2000" dirty="0"/>
              <a:t> seviyelerdeki kompozisyonları </a:t>
            </a:r>
            <a:r>
              <a:rPr lang="tr-TR" sz="2000" dirty="0" err="1"/>
              <a:t>stereolojik</a:t>
            </a:r>
            <a:r>
              <a:rPr lang="tr-TR" sz="2000" dirty="0"/>
              <a:t> yönden değerlendirilmiştir.</a:t>
            </a:r>
          </a:p>
          <a:p>
            <a:pPr marL="0" indent="0" algn="just">
              <a:buNone/>
            </a:pPr>
            <a:r>
              <a:rPr lang="tr-TR" sz="2000" b="1" dirty="0"/>
              <a:t>3. </a:t>
            </a:r>
            <a:r>
              <a:rPr lang="tr-TR" sz="2000" dirty="0" err="1"/>
              <a:t>Ehlers</a:t>
            </a:r>
            <a:r>
              <a:rPr lang="tr-TR" sz="2000" dirty="0"/>
              <a:t> </a:t>
            </a:r>
            <a:r>
              <a:rPr lang="tr-TR" sz="2000" dirty="0" err="1"/>
              <a:t>Danlos</a:t>
            </a:r>
            <a:r>
              <a:rPr lang="tr-TR" sz="2000" dirty="0"/>
              <a:t> sendromlu hastaların derisinde </a:t>
            </a:r>
            <a:r>
              <a:rPr lang="tr-TR" sz="2000" dirty="0" err="1"/>
              <a:t>dermal</a:t>
            </a:r>
            <a:r>
              <a:rPr lang="tr-TR" sz="2000" dirty="0"/>
              <a:t> </a:t>
            </a:r>
            <a:r>
              <a:rPr lang="tr-TR" sz="2000" dirty="0" err="1"/>
              <a:t>elastin</a:t>
            </a:r>
            <a:r>
              <a:rPr lang="tr-TR" sz="2000" dirty="0"/>
              <a:t> ve </a:t>
            </a:r>
            <a:r>
              <a:rPr lang="tr-TR" sz="2000" dirty="0" err="1"/>
              <a:t>kollajen</a:t>
            </a:r>
            <a:r>
              <a:rPr lang="tr-TR" sz="2000" dirty="0"/>
              <a:t> </a:t>
            </a:r>
            <a:r>
              <a:rPr lang="tr-TR" sz="2000" dirty="0" err="1"/>
              <a:t>fibrillerinin</a:t>
            </a:r>
            <a:r>
              <a:rPr lang="tr-TR" sz="2000" dirty="0"/>
              <a:t> dağılımları incelenmiştir.</a:t>
            </a:r>
          </a:p>
          <a:p>
            <a:pPr marL="0" indent="0" algn="just">
              <a:buNone/>
            </a:pPr>
            <a:r>
              <a:rPr lang="tr-TR" sz="2000" b="1" dirty="0" smtClean="0"/>
              <a:t>4.</a:t>
            </a:r>
            <a:r>
              <a:rPr lang="tr-TR" sz="2000" dirty="0" smtClean="0"/>
              <a:t>Konfokal </a:t>
            </a:r>
            <a:r>
              <a:rPr lang="tr-TR" sz="2000" dirty="0" err="1"/>
              <a:t>mikroskobi</a:t>
            </a:r>
            <a:r>
              <a:rPr lang="tr-TR" sz="2000" dirty="0"/>
              <a:t> ve IHC çalışmalarında </a:t>
            </a:r>
            <a:r>
              <a:rPr lang="tr-TR" sz="2000" dirty="0" err="1"/>
              <a:t>disektör</a:t>
            </a:r>
            <a:r>
              <a:rPr lang="tr-TR" sz="2000" dirty="0"/>
              <a:t> yöntemi kullanılarak </a:t>
            </a:r>
            <a:r>
              <a:rPr lang="tr-TR" sz="2000" dirty="0" err="1"/>
              <a:t>epidermiste</a:t>
            </a:r>
            <a:r>
              <a:rPr lang="tr-TR" sz="2000" dirty="0"/>
              <a:t> bulunan </a:t>
            </a:r>
            <a:r>
              <a:rPr lang="tr-TR" sz="2000" dirty="0" err="1"/>
              <a:t>Langerhans</a:t>
            </a:r>
            <a:r>
              <a:rPr lang="tr-TR" sz="2000" dirty="0"/>
              <a:t> hücre sayısı </a:t>
            </a:r>
            <a:r>
              <a:rPr lang="tr-TR" sz="2000" dirty="0" err="1"/>
              <a:t>stereolojik</a:t>
            </a:r>
            <a:r>
              <a:rPr lang="tr-TR" sz="2000" dirty="0"/>
              <a:t> metotlarla ile belirlenmiştir.</a:t>
            </a:r>
          </a:p>
          <a:p>
            <a:pPr marL="0" indent="0" algn="just">
              <a:buNone/>
            </a:pPr>
            <a:r>
              <a:rPr lang="tr-TR" sz="2000" b="1" dirty="0"/>
              <a:t>5. </a:t>
            </a:r>
            <a:r>
              <a:rPr lang="tr-TR" sz="2000" dirty="0" err="1"/>
              <a:t>Disektör</a:t>
            </a:r>
            <a:r>
              <a:rPr lang="tr-TR" sz="2000" dirty="0"/>
              <a:t> yöntemiyle  ışık </a:t>
            </a:r>
            <a:r>
              <a:rPr lang="tr-TR" sz="2000" dirty="0" err="1"/>
              <a:t>mikroskobisi</a:t>
            </a:r>
            <a:r>
              <a:rPr lang="tr-TR" sz="2000" dirty="0"/>
              <a:t> altında </a:t>
            </a:r>
            <a:r>
              <a:rPr lang="tr-TR" sz="2000" dirty="0" err="1"/>
              <a:t>atopik</a:t>
            </a:r>
            <a:r>
              <a:rPr lang="tr-TR" sz="2000" dirty="0"/>
              <a:t> </a:t>
            </a:r>
            <a:r>
              <a:rPr lang="tr-TR" sz="2000" dirty="0" err="1"/>
              <a:t>dermatitli</a:t>
            </a:r>
            <a:r>
              <a:rPr lang="tr-TR" sz="2000" dirty="0"/>
              <a:t> hastaların derisinde lenfositler sayılarak, sağlıklı insanların derisindeki lenfositlerle karşılaştırılmıştır.</a:t>
            </a:r>
          </a:p>
          <a:p>
            <a:pPr marL="0" indent="0" algn="just">
              <a:buNone/>
            </a:pPr>
            <a:r>
              <a:rPr lang="tr-TR" sz="2000" b="1" dirty="0"/>
              <a:t>6. </a:t>
            </a:r>
            <a:r>
              <a:rPr lang="tr-TR" sz="2000" dirty="0" err="1"/>
              <a:t>Langerhans</a:t>
            </a:r>
            <a:r>
              <a:rPr lang="tr-TR" sz="2000" dirty="0"/>
              <a:t> hücre sayısı incelenen </a:t>
            </a:r>
            <a:r>
              <a:rPr lang="tr-TR" sz="2000" dirty="0" err="1"/>
              <a:t>posterpatik</a:t>
            </a:r>
            <a:r>
              <a:rPr lang="tr-TR" sz="2000" dirty="0"/>
              <a:t> </a:t>
            </a:r>
            <a:r>
              <a:rPr lang="tr-TR" sz="2000" dirty="0" err="1"/>
              <a:t>nöropatili</a:t>
            </a:r>
            <a:r>
              <a:rPr lang="tr-TR" sz="2000" dirty="0"/>
              <a:t>  hasta insan derisi ile normal insan derisi karşılaştırıldığında </a:t>
            </a:r>
            <a:r>
              <a:rPr lang="tr-TR" sz="2000" dirty="0" err="1"/>
              <a:t>Langerhans</a:t>
            </a:r>
            <a:r>
              <a:rPr lang="tr-TR" sz="2000" dirty="0"/>
              <a:t> hücre sayısında hiçbir fark </a:t>
            </a:r>
            <a:r>
              <a:rPr lang="tr-TR" sz="2000" dirty="0" smtClean="0"/>
              <a:t>görülmemiştir</a:t>
            </a:r>
            <a:r>
              <a:rPr lang="tr-TR" sz="2000" dirty="0"/>
              <a:t>.</a:t>
            </a:r>
            <a:endParaRPr lang="tr-TR" sz="2000" b="1" dirty="0"/>
          </a:p>
        </p:txBody>
      </p:sp>
    </p:spTree>
    <p:extLst>
      <p:ext uri="{BB962C8B-B14F-4D97-AF65-F5344CB8AC3E}">
        <p14:creationId xmlns:p14="http://schemas.microsoft.com/office/powerpoint/2010/main" val="270535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5432" y="750627"/>
            <a:ext cx="10808368" cy="5426336"/>
          </a:xfrm>
        </p:spPr>
        <p:txBody>
          <a:bodyPr>
            <a:normAutofit/>
          </a:bodyPr>
          <a:lstStyle/>
          <a:p>
            <a:pPr marL="0" indent="0" algn="just">
              <a:buNone/>
            </a:pPr>
            <a:r>
              <a:rPr lang="tr-TR" sz="2400" dirty="0" err="1"/>
              <a:t>Stereolojik</a:t>
            </a:r>
            <a:r>
              <a:rPr lang="tr-TR" sz="2400" dirty="0"/>
              <a:t> </a:t>
            </a:r>
            <a:r>
              <a:rPr lang="tr-TR" sz="2400" dirty="0" smtClean="0"/>
              <a:t>tekniklerle </a:t>
            </a:r>
            <a:r>
              <a:rPr lang="tr-TR" sz="2400" dirty="0"/>
              <a:t>kolayca tahmin edilen bir diğer özellik ise ortalama </a:t>
            </a:r>
            <a:r>
              <a:rPr lang="tr-TR" sz="2400" dirty="0" err="1"/>
              <a:t>epidermal</a:t>
            </a:r>
            <a:r>
              <a:rPr lang="tr-TR" sz="2400" dirty="0"/>
              <a:t> </a:t>
            </a:r>
            <a:r>
              <a:rPr lang="tr-TR" sz="2400" dirty="0" smtClean="0"/>
              <a:t>kalınlıktır.</a:t>
            </a:r>
          </a:p>
          <a:p>
            <a:pPr marL="0" indent="0" algn="just">
              <a:buNone/>
            </a:pPr>
            <a:r>
              <a:rPr lang="tr-TR" sz="2400" dirty="0" smtClean="0"/>
              <a:t>Tüysüz </a:t>
            </a:r>
            <a:r>
              <a:rPr lang="tr-TR" sz="2400" dirty="0"/>
              <a:t>farelere nakledilen insan derisi transplantasyonu </a:t>
            </a:r>
            <a:r>
              <a:rPr lang="tr-TR" sz="2400" dirty="0" smtClean="0"/>
              <a:t>işlemi süresince </a:t>
            </a:r>
            <a:r>
              <a:rPr lang="tr-TR" sz="2400" dirty="0"/>
              <a:t>zamanla </a:t>
            </a:r>
            <a:r>
              <a:rPr lang="tr-TR" sz="2400" dirty="0" err="1"/>
              <a:t>akantozu</a:t>
            </a:r>
            <a:r>
              <a:rPr lang="tr-TR" sz="2400" dirty="0"/>
              <a:t> sergilediği gösterilmiştir. Transplantasyondan sonra zamanla </a:t>
            </a:r>
            <a:r>
              <a:rPr lang="tr-TR" sz="2400" dirty="0" err="1"/>
              <a:t>akantozun</a:t>
            </a:r>
            <a:r>
              <a:rPr lang="tr-TR" sz="2400" dirty="0"/>
              <a:t> olduğu bölgede  her bir </a:t>
            </a:r>
            <a:r>
              <a:rPr lang="tr-TR" sz="2400" dirty="0" err="1"/>
              <a:t>epidermal</a:t>
            </a:r>
            <a:r>
              <a:rPr lang="tr-TR" sz="2400" dirty="0"/>
              <a:t> </a:t>
            </a:r>
            <a:r>
              <a:rPr lang="tr-TR" sz="2400" dirty="0" err="1"/>
              <a:t>tabakalaşma</a:t>
            </a:r>
            <a:r>
              <a:rPr lang="tr-TR" sz="2400" dirty="0"/>
              <a:t> oluşmuş ve bu </a:t>
            </a:r>
            <a:r>
              <a:rPr lang="tr-TR" sz="2400" dirty="0" smtClean="0"/>
              <a:t> kalınlık </a:t>
            </a:r>
            <a:r>
              <a:rPr lang="tr-TR" sz="2400" dirty="0" err="1" smtClean="0"/>
              <a:t>akontoz</a:t>
            </a:r>
            <a:r>
              <a:rPr lang="tr-TR" sz="2400" dirty="0" smtClean="0"/>
              <a:t> </a:t>
            </a:r>
            <a:r>
              <a:rPr lang="tr-TR" sz="2400" dirty="0"/>
              <a:t>çizgilerin kesiştiği yerdeki nokta sayım yöntemiyle belirlenmiştir. </a:t>
            </a:r>
          </a:p>
          <a:p>
            <a:pPr marL="0" indent="0" algn="just">
              <a:buNone/>
            </a:pPr>
            <a:endParaRPr lang="tr-TR" sz="2400" dirty="0"/>
          </a:p>
          <a:p>
            <a:pPr marL="0" indent="0" algn="just">
              <a:buNone/>
            </a:pPr>
            <a:r>
              <a:rPr lang="tr-TR" sz="2400" dirty="0" smtClean="0"/>
              <a:t>Sağlıklı </a:t>
            </a:r>
            <a:r>
              <a:rPr lang="tr-TR" sz="2400" dirty="0"/>
              <a:t>ve hastalıklı ciltte lenfatik ağı karakterize etmek için </a:t>
            </a:r>
            <a:r>
              <a:rPr lang="tr-TR" sz="2400" dirty="0" err="1"/>
              <a:t>stereoloji</a:t>
            </a:r>
            <a:r>
              <a:rPr lang="tr-TR" sz="2400" dirty="0"/>
              <a:t> ile birlikte kullanılan </a:t>
            </a:r>
            <a:r>
              <a:rPr lang="tr-TR" sz="2400" i="1" dirty="0" err="1"/>
              <a:t>invivo</a:t>
            </a:r>
            <a:r>
              <a:rPr lang="tr-TR" sz="2400" dirty="0"/>
              <a:t> floresan </a:t>
            </a:r>
            <a:r>
              <a:rPr lang="tr-TR" sz="2400" dirty="0" err="1"/>
              <a:t>lenfanjiografi</a:t>
            </a:r>
            <a:r>
              <a:rPr lang="tr-TR" sz="2400" dirty="0"/>
              <a:t> ve </a:t>
            </a:r>
            <a:r>
              <a:rPr lang="tr-TR" sz="2400" dirty="0" err="1"/>
              <a:t>kapilleroskopi</a:t>
            </a:r>
            <a:r>
              <a:rPr lang="tr-TR" sz="2400" dirty="0"/>
              <a:t> diğer </a:t>
            </a:r>
            <a:r>
              <a:rPr lang="tr-TR" sz="2400" dirty="0" err="1"/>
              <a:t>noninvaziv</a:t>
            </a:r>
            <a:r>
              <a:rPr lang="tr-TR" sz="2400" dirty="0"/>
              <a:t> uygulamalardır. Duyusal </a:t>
            </a:r>
            <a:r>
              <a:rPr lang="tr-TR" sz="2400" dirty="0" err="1"/>
              <a:t>nöropatili</a:t>
            </a:r>
            <a:r>
              <a:rPr lang="tr-TR" sz="2400" dirty="0"/>
              <a:t> hastalardaki ve sağlıklı olanlardaki </a:t>
            </a:r>
            <a:r>
              <a:rPr lang="tr-TR" sz="2400" dirty="0" err="1"/>
              <a:t>miyelinsiz</a:t>
            </a:r>
            <a:r>
              <a:rPr lang="tr-TR" sz="2400" dirty="0"/>
              <a:t> </a:t>
            </a:r>
            <a:r>
              <a:rPr lang="tr-TR" sz="2400" dirty="0" err="1"/>
              <a:t>intraepidermal</a:t>
            </a:r>
            <a:r>
              <a:rPr lang="tr-TR" sz="2400" dirty="0"/>
              <a:t> sinir lifleri </a:t>
            </a:r>
            <a:r>
              <a:rPr lang="tr-TR" sz="2400" dirty="0" err="1"/>
              <a:t>immünohistokimyasal</a:t>
            </a:r>
            <a:r>
              <a:rPr lang="tr-TR" sz="2400" dirty="0"/>
              <a:t> yöntemlerle belirlenmiştir.</a:t>
            </a:r>
          </a:p>
          <a:p>
            <a:pPr marL="0" indent="0" algn="just">
              <a:buNone/>
            </a:pPr>
            <a:endParaRPr lang="tr-TR" sz="2400" dirty="0"/>
          </a:p>
          <a:p>
            <a:pPr marL="0" indent="0" algn="just">
              <a:buNone/>
            </a:pPr>
            <a:endParaRPr lang="tr-TR" dirty="0"/>
          </a:p>
        </p:txBody>
      </p:sp>
    </p:spTree>
    <p:extLst>
      <p:ext uri="{BB962C8B-B14F-4D97-AF65-F5344CB8AC3E}">
        <p14:creationId xmlns:p14="http://schemas.microsoft.com/office/powerpoint/2010/main" val="267754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2268" y="872197"/>
            <a:ext cx="10515600" cy="5684594"/>
          </a:xfrm>
        </p:spPr>
        <p:txBody>
          <a:bodyPr>
            <a:normAutofit/>
          </a:bodyPr>
          <a:lstStyle/>
          <a:p>
            <a:pPr marL="0" indent="0">
              <a:buNone/>
            </a:pPr>
            <a:r>
              <a:rPr lang="tr-TR" sz="2400" b="1" dirty="0"/>
              <a:t>Yara iyileşmesi ve </a:t>
            </a:r>
            <a:r>
              <a:rPr lang="tr-TR" sz="2400" b="1" dirty="0" err="1"/>
              <a:t>skar</a:t>
            </a:r>
            <a:r>
              <a:rPr lang="tr-TR" sz="2400" b="1" dirty="0"/>
              <a:t> oluşumu</a:t>
            </a:r>
          </a:p>
          <a:p>
            <a:pPr marL="0" indent="0" algn="just">
              <a:buNone/>
            </a:pPr>
            <a:r>
              <a:rPr lang="tr-TR" sz="2400" dirty="0" err="1"/>
              <a:t>Steroloji</a:t>
            </a:r>
            <a:r>
              <a:rPr lang="tr-TR" sz="2400" dirty="0"/>
              <a:t> yara iyileşmesi, </a:t>
            </a:r>
            <a:r>
              <a:rPr lang="tr-TR" sz="2400" dirty="0" err="1"/>
              <a:t>anjiyogenez</a:t>
            </a:r>
            <a:r>
              <a:rPr lang="tr-TR" sz="2400" dirty="0"/>
              <a:t> ve yara izi gibi çeşitli </a:t>
            </a:r>
            <a:r>
              <a:rPr lang="tr-TR" sz="2400" dirty="0" smtClean="0"/>
              <a:t>araştırmalara da uygulanmıştır</a:t>
            </a:r>
            <a:r>
              <a:rPr lang="tr-TR" sz="2400" dirty="0"/>
              <a:t>. Ayrıca kan damarları, </a:t>
            </a:r>
            <a:r>
              <a:rPr lang="tr-TR" sz="2400" dirty="0" err="1"/>
              <a:t>fibroblastlar</a:t>
            </a:r>
            <a:r>
              <a:rPr lang="tr-TR" sz="2400" dirty="0"/>
              <a:t>, farklı travma türlerinden sonraki deri iyileşmeleri için diğer belirteçler ile epidermisin hücresel kompozisyonunu ölçmede birçok farklı </a:t>
            </a:r>
            <a:r>
              <a:rPr lang="tr-TR" sz="2400" dirty="0" err="1"/>
              <a:t>prob</a:t>
            </a:r>
            <a:r>
              <a:rPr lang="tr-TR" sz="2400" dirty="0"/>
              <a:t> kullanılmıştır.</a:t>
            </a:r>
          </a:p>
          <a:p>
            <a:pPr marL="0" indent="0" algn="just">
              <a:buNone/>
            </a:pPr>
            <a:r>
              <a:rPr lang="tr-TR" sz="2400" dirty="0" err="1"/>
              <a:t>Mikrobiyal</a:t>
            </a:r>
            <a:r>
              <a:rPr lang="tr-TR" sz="2400" dirty="0"/>
              <a:t> </a:t>
            </a:r>
            <a:r>
              <a:rPr lang="tr-TR" sz="2400" dirty="0" err="1"/>
              <a:t>transglutaminazla</a:t>
            </a:r>
            <a:r>
              <a:rPr lang="tr-TR" sz="2400" dirty="0"/>
              <a:t> çapraz bağlı </a:t>
            </a:r>
            <a:r>
              <a:rPr lang="tr-TR" sz="2400" dirty="0" err="1"/>
              <a:t>kollajen</a:t>
            </a:r>
            <a:r>
              <a:rPr lang="tr-TR" sz="2400" dirty="0"/>
              <a:t> doku </a:t>
            </a:r>
            <a:r>
              <a:rPr lang="tr-TR" sz="2400" dirty="0" err="1"/>
              <a:t>implante</a:t>
            </a:r>
            <a:r>
              <a:rPr lang="tr-TR" sz="2400" dirty="0"/>
              <a:t> edilmiş sıçanlarda yara alanı, kan damarlarının yüzey ve uzunluk yoğunluğu, </a:t>
            </a:r>
            <a:r>
              <a:rPr lang="tr-TR" sz="2400" dirty="0" err="1"/>
              <a:t>inflamatuar</a:t>
            </a:r>
            <a:r>
              <a:rPr lang="tr-TR" sz="2400" dirty="0"/>
              <a:t> hücrelerin ve </a:t>
            </a:r>
            <a:r>
              <a:rPr lang="tr-TR" sz="2400" dirty="0" err="1"/>
              <a:t>fibroblastların</a:t>
            </a:r>
            <a:r>
              <a:rPr lang="tr-TR" sz="2400" dirty="0"/>
              <a:t> hacim fraksiyonları </a:t>
            </a:r>
            <a:r>
              <a:rPr lang="tr-TR" sz="2400" dirty="0" err="1"/>
              <a:t>stereolojik</a:t>
            </a:r>
            <a:r>
              <a:rPr lang="tr-TR" sz="2400" dirty="0"/>
              <a:t> yöntemler kullanılarak  iyi bir cilt mimarisinin korunmasında yara kasılmasının önlenmesi ve </a:t>
            </a:r>
            <a:r>
              <a:rPr lang="tr-TR" sz="2400" dirty="0" err="1"/>
              <a:t>anjiyojenezin</a:t>
            </a:r>
            <a:r>
              <a:rPr lang="tr-TR" sz="2400" dirty="0"/>
              <a:t> uyarılmasıyla daha iyi sonuç sağladığı görülmüştür.</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buNone/>
            </a:pPr>
            <a:endParaRPr lang="tr-TR" dirty="0"/>
          </a:p>
        </p:txBody>
      </p:sp>
    </p:spTree>
    <p:extLst>
      <p:ext uri="{BB962C8B-B14F-4D97-AF65-F5344CB8AC3E}">
        <p14:creationId xmlns:p14="http://schemas.microsoft.com/office/powerpoint/2010/main" val="321359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9828"/>
            <a:ext cx="10515600" cy="5797135"/>
          </a:xfrm>
        </p:spPr>
        <p:txBody>
          <a:bodyPr>
            <a:noAutofit/>
          </a:bodyPr>
          <a:lstStyle/>
          <a:p>
            <a:pPr marL="0" indent="0" algn="just">
              <a:buNone/>
            </a:pPr>
            <a:r>
              <a:rPr lang="tr-TR" sz="2400" dirty="0"/>
              <a:t>Çoğu görüntüleme tekniği araştırmacıya 2D hakkında bilgi verir, ancak biyolojik sistemler 3D ‘</a:t>
            </a:r>
            <a:r>
              <a:rPr lang="tr-TR" sz="2400" dirty="0" err="1"/>
              <a:t>li</a:t>
            </a:r>
            <a:r>
              <a:rPr lang="tr-TR" sz="2400" dirty="0"/>
              <a:t> varlıklardır ve bu verilerin elde edildiği 2D’den 3D’li gerçek verilere </a:t>
            </a:r>
            <a:r>
              <a:rPr lang="tr-TR" sz="2400" dirty="0" smtClean="0"/>
              <a:t>dönüştürmek</a:t>
            </a:r>
            <a:r>
              <a:rPr lang="tr-TR" sz="2400" dirty="0" smtClean="0"/>
              <a:t> </a:t>
            </a:r>
            <a:r>
              <a:rPr lang="tr-TR" sz="2400" dirty="0"/>
              <a:t>için bazı yorumlama biçimleri gereklidir. </a:t>
            </a:r>
            <a:r>
              <a:rPr lang="tr-TR" sz="2400" dirty="0" smtClean="0"/>
              <a:t>Bu </a:t>
            </a:r>
            <a:r>
              <a:rPr lang="tr-TR" sz="2400" dirty="0"/>
              <a:t>veriler </a:t>
            </a:r>
            <a:r>
              <a:rPr lang="tr-TR" sz="2400" dirty="0" smtClean="0"/>
              <a:t>2D’den 3D </a:t>
            </a:r>
            <a:r>
              <a:rPr lang="tr-TR" sz="2400" dirty="0"/>
              <a:t>gerçeğe geri döndürür elde edilmiştir. </a:t>
            </a:r>
          </a:p>
          <a:p>
            <a:pPr marL="0" indent="0" algn="just">
              <a:buNone/>
            </a:pPr>
            <a:r>
              <a:rPr lang="tr-TR" sz="2400" dirty="0" err="1"/>
              <a:t>Stereoloji</a:t>
            </a:r>
            <a:r>
              <a:rPr lang="tr-TR" sz="2400" dirty="0"/>
              <a:t> bu bağlantıyı sağlayarak araştırmacıya geleneksel görüntüleme tekniğinden elde edilen nitel verilerin aksine tarafsız ve nicel ilkeler doğrultusundaki verilere kulak verir.</a:t>
            </a:r>
          </a:p>
          <a:p>
            <a:pPr marL="0" indent="0" algn="just">
              <a:buNone/>
            </a:pPr>
            <a:r>
              <a:rPr lang="tr-TR" sz="2400" dirty="0"/>
              <a:t>Açıkça doku biyopsisinden boyanmış </a:t>
            </a:r>
            <a:r>
              <a:rPr lang="tr-TR" sz="2400" dirty="0" err="1"/>
              <a:t>mikroskopik</a:t>
            </a:r>
            <a:r>
              <a:rPr lang="tr-TR" sz="2400" dirty="0"/>
              <a:t> preparatlar akıllarda bir soru işareti bırakabilir. Çünkü prosedür sağlam bir temele ve  tarafsız ilkelere dayansa bile doku büzülmeleri ve manuel </a:t>
            </a:r>
            <a:r>
              <a:rPr lang="tr-TR" sz="2400" dirty="0" err="1"/>
              <a:t>artifaktlar</a:t>
            </a:r>
            <a:r>
              <a:rPr lang="tr-TR" sz="2400" dirty="0"/>
              <a:t> </a:t>
            </a:r>
            <a:r>
              <a:rPr lang="tr-TR" sz="2400" dirty="0" smtClean="0"/>
              <a:t>oluşabilir. Bununla </a:t>
            </a:r>
            <a:r>
              <a:rPr lang="tr-TR" sz="2400" dirty="0"/>
              <a:t>birlikte, bu </a:t>
            </a:r>
            <a:r>
              <a:rPr lang="tr-TR" sz="2400" dirty="0" err="1"/>
              <a:t>stereolojinin</a:t>
            </a:r>
            <a:r>
              <a:rPr lang="tr-TR" sz="2400" dirty="0"/>
              <a:t> üstünlüğünü </a:t>
            </a:r>
            <a:r>
              <a:rPr lang="tr-TR" sz="2400" dirty="0" smtClean="0"/>
              <a:t>kapat</a:t>
            </a:r>
            <a:r>
              <a:rPr lang="tr-TR" sz="2400" dirty="0" smtClean="0"/>
              <a:t>maması </a:t>
            </a:r>
            <a:r>
              <a:rPr lang="tr-TR" sz="2400" dirty="0"/>
              <a:t>gerekir</a:t>
            </a:r>
          </a:p>
          <a:p>
            <a:pPr marL="0" indent="0" algn="just">
              <a:buNone/>
            </a:pPr>
            <a:r>
              <a:rPr lang="tr-TR" sz="2400" dirty="0"/>
              <a:t>Geleneksel olmayan 2B tekniklerle tarafsız olarak 2B kesitlerden 3B özelliklerin yorumlanması </a:t>
            </a:r>
            <a:r>
              <a:rPr lang="tr-TR" sz="2400" dirty="0" err="1"/>
              <a:t>stereolojik</a:t>
            </a:r>
            <a:r>
              <a:rPr lang="tr-TR" sz="2400" dirty="0"/>
              <a:t> ilkeler </a:t>
            </a:r>
            <a:r>
              <a:rPr lang="tr-TR" sz="2400" dirty="0" smtClean="0"/>
              <a:t>olmadan varsayım </a:t>
            </a:r>
            <a:r>
              <a:rPr lang="tr-TR" sz="2400" dirty="0"/>
              <a:t>düzeyindedir.</a:t>
            </a:r>
          </a:p>
        </p:txBody>
      </p:sp>
    </p:spTree>
    <p:extLst>
      <p:ext uri="{BB962C8B-B14F-4D97-AF65-F5344CB8AC3E}">
        <p14:creationId xmlns:p14="http://schemas.microsoft.com/office/powerpoint/2010/main" val="226983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3558" y="1146412"/>
            <a:ext cx="10760242" cy="5030551"/>
          </a:xfrm>
        </p:spPr>
        <p:txBody>
          <a:bodyPr>
            <a:normAutofit/>
          </a:bodyPr>
          <a:lstStyle/>
          <a:p>
            <a:pPr marL="0" indent="0" algn="just">
              <a:buNone/>
            </a:pPr>
            <a:r>
              <a:rPr lang="tr-TR" sz="2400" dirty="0"/>
              <a:t>Burada incelenen çalışmaların birçoğu </a:t>
            </a:r>
            <a:r>
              <a:rPr lang="tr-TR" sz="2400" dirty="0" err="1"/>
              <a:t>stereolojik</a:t>
            </a:r>
            <a:r>
              <a:rPr lang="tr-TR" sz="2400" dirty="0"/>
              <a:t> veri sunmakta ancak çalışmanın tasarımında yeterince detaylı açıklama sağlamamaktadır.</a:t>
            </a:r>
          </a:p>
          <a:p>
            <a:pPr marL="0" indent="0" algn="just">
              <a:buNone/>
            </a:pPr>
            <a:r>
              <a:rPr lang="tr-TR" sz="2400" dirty="0" err="1"/>
              <a:t>Stereolojik</a:t>
            </a:r>
            <a:r>
              <a:rPr lang="tr-TR" sz="2400" dirty="0"/>
              <a:t> tahminler herhangi bir görüntüye veya kesite uygulanamaz ancak rastgele ve uygun örneklemeler yapılan tasarımlara dayanır.</a:t>
            </a:r>
          </a:p>
          <a:p>
            <a:pPr marL="0" indent="0" algn="just">
              <a:buNone/>
            </a:pPr>
            <a:r>
              <a:rPr lang="tr-TR" sz="2400" dirty="0"/>
              <a:t>3D </a:t>
            </a:r>
            <a:r>
              <a:rPr lang="tr-TR" sz="2400" dirty="0" err="1"/>
              <a:t>stereolojik</a:t>
            </a:r>
            <a:r>
              <a:rPr lang="tr-TR" sz="2400" dirty="0"/>
              <a:t> herhangi bir çalışma, biyopsi veya görüntüleme de dahil olmak üzere örnekleme </a:t>
            </a:r>
            <a:r>
              <a:rPr lang="tr-TR" sz="2400" dirty="0" smtClean="0"/>
              <a:t>tasarımının kesit </a:t>
            </a:r>
            <a:r>
              <a:rPr lang="tr-TR" sz="2400" dirty="0"/>
              <a:t>alma prosedürü, </a:t>
            </a:r>
            <a:r>
              <a:rPr lang="tr-TR" sz="2400" dirty="0" err="1"/>
              <a:t>randomizasyon</a:t>
            </a:r>
            <a:r>
              <a:rPr lang="tr-TR" sz="2400" dirty="0"/>
              <a:t> ve görüntülerin tanımlanması ve referans alanıyla ilgili  araştırıcıya ayrıntılı bilgi vermelidir.</a:t>
            </a:r>
          </a:p>
          <a:p>
            <a:pPr marL="0" indent="0" algn="just">
              <a:buNone/>
            </a:pPr>
            <a:r>
              <a:rPr lang="tr-TR" sz="2400" dirty="0" err="1"/>
              <a:t>Stereolojik</a:t>
            </a:r>
            <a:r>
              <a:rPr lang="tr-TR" sz="2400" dirty="0"/>
              <a:t> veriler dokunun yani referans alanı ile olmayan kısmın  yoğunluk, hacim başına yüzey alanı veya nesne sayısı gibi bir oran olarak ifade edilir. Biyolojik sistemlerde işlem sırasında her zaman tanımlamak ya da ölçmek kolaydır.</a:t>
            </a:r>
          </a:p>
          <a:p>
            <a:pPr marL="0" indent="0" algn="just">
              <a:buNone/>
            </a:pPr>
            <a:endParaRPr lang="tr-TR" dirty="0"/>
          </a:p>
        </p:txBody>
      </p:sp>
    </p:spTree>
    <p:extLst>
      <p:ext uri="{BB962C8B-B14F-4D97-AF65-F5344CB8AC3E}">
        <p14:creationId xmlns:p14="http://schemas.microsoft.com/office/powerpoint/2010/main" val="293638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193" y="1187116"/>
            <a:ext cx="11224291" cy="4171460"/>
          </a:xfrm>
        </p:spPr>
        <p:txBody>
          <a:bodyPr>
            <a:noAutofit/>
          </a:bodyPr>
          <a:lstStyle/>
          <a:p>
            <a:pPr marL="0" indent="0" algn="just">
              <a:buNone/>
            </a:pPr>
            <a:r>
              <a:rPr lang="tr-TR" sz="2400" dirty="0"/>
              <a:t>Dermatolojideki zorluklardan biri bazal </a:t>
            </a:r>
            <a:r>
              <a:rPr lang="tr-TR" sz="2400" dirty="0" err="1"/>
              <a:t>membranın</a:t>
            </a:r>
            <a:r>
              <a:rPr lang="tr-TR" sz="2400" dirty="0"/>
              <a:t> </a:t>
            </a:r>
            <a:r>
              <a:rPr lang="tr-TR" sz="2400" dirty="0" smtClean="0"/>
              <a:t>derinliğ</a:t>
            </a:r>
            <a:r>
              <a:rPr lang="tr-TR" sz="2400" dirty="0"/>
              <a:t>i</a:t>
            </a:r>
            <a:r>
              <a:rPr lang="tr-TR" sz="2400" dirty="0" smtClean="0"/>
              <a:t> </a:t>
            </a:r>
            <a:r>
              <a:rPr lang="tr-TR" sz="2400" dirty="0"/>
              <a:t>ve tercihen yeterli çözünürlük ile daha derin yapılarını </a:t>
            </a:r>
            <a:r>
              <a:rPr lang="tr-TR" sz="2400" dirty="0" smtClean="0"/>
              <a:t>tanımlamada derideki </a:t>
            </a:r>
            <a:r>
              <a:rPr lang="tr-TR" sz="2400" dirty="0"/>
              <a:t>yapıları görselleştirebilen </a:t>
            </a:r>
            <a:r>
              <a:rPr lang="tr-TR" sz="2400" i="1" dirty="0" err="1"/>
              <a:t>invivo</a:t>
            </a:r>
            <a:r>
              <a:rPr lang="tr-TR" sz="2400" dirty="0"/>
              <a:t> görüntüleme  teknikleri geliştirmektir. Buna ek olarak, bu teknikler </a:t>
            </a:r>
            <a:r>
              <a:rPr lang="tr-TR" sz="2400" dirty="0" err="1"/>
              <a:t>akantoz</a:t>
            </a:r>
            <a:r>
              <a:rPr lang="tr-TR" sz="2400" dirty="0"/>
              <a:t> ve </a:t>
            </a:r>
            <a:r>
              <a:rPr lang="tr-TR" sz="2400" dirty="0" smtClean="0"/>
              <a:t>derideki pullanma</a:t>
            </a:r>
            <a:r>
              <a:rPr lang="tr-TR" sz="2400" dirty="0" smtClean="0"/>
              <a:t> vb. </a:t>
            </a:r>
            <a:r>
              <a:rPr lang="tr-TR" sz="2400" dirty="0"/>
              <a:t>çeşitli deri hastalıkları  oluşumunda sağladığı zorluklar karşısında dahi güvenilir görüntüler elde edilebilir.</a:t>
            </a:r>
          </a:p>
          <a:p>
            <a:pPr marL="0" indent="0" algn="just">
              <a:buNone/>
            </a:pPr>
            <a:r>
              <a:rPr lang="tr-TR" sz="2400" dirty="0"/>
              <a:t>Bu bağlamda, </a:t>
            </a:r>
            <a:r>
              <a:rPr lang="tr-TR" sz="2400" i="1" dirty="0" err="1"/>
              <a:t>invivo</a:t>
            </a:r>
            <a:r>
              <a:rPr lang="tr-TR" sz="2400" dirty="0"/>
              <a:t> </a:t>
            </a:r>
            <a:r>
              <a:rPr lang="tr-TR" sz="2400" dirty="0" err="1"/>
              <a:t>konfokal</a:t>
            </a:r>
            <a:r>
              <a:rPr lang="tr-TR" sz="2400" dirty="0"/>
              <a:t> </a:t>
            </a:r>
            <a:r>
              <a:rPr lang="tr-TR" sz="2400" dirty="0" err="1"/>
              <a:t>mikroskopi</a:t>
            </a:r>
            <a:r>
              <a:rPr lang="tr-TR" sz="2400" dirty="0"/>
              <a:t>, yüksek çözünürlüklü ultra ses ve </a:t>
            </a:r>
            <a:r>
              <a:rPr lang="tr-TR" sz="2400" dirty="0" smtClean="0"/>
              <a:t>optik tomografi </a:t>
            </a:r>
            <a:r>
              <a:rPr lang="tr-TR" sz="2400" dirty="0"/>
              <a:t>umut vericidir, ancak bunlar derinin daha derinlerine </a:t>
            </a:r>
            <a:r>
              <a:rPr lang="tr-TR" sz="2400" dirty="0" err="1"/>
              <a:t>penetre</a:t>
            </a:r>
            <a:r>
              <a:rPr lang="tr-TR" sz="2400" dirty="0"/>
              <a:t> olabilecek seviyede yeterli değildir</a:t>
            </a:r>
            <a:r>
              <a:rPr lang="tr-TR" sz="2400" dirty="0" smtClean="0"/>
              <a:t>.</a:t>
            </a:r>
            <a:endParaRPr lang="tr-TR" sz="2400" dirty="0"/>
          </a:p>
        </p:txBody>
      </p:sp>
    </p:spTree>
    <p:extLst>
      <p:ext uri="{BB962C8B-B14F-4D97-AF65-F5344CB8AC3E}">
        <p14:creationId xmlns:p14="http://schemas.microsoft.com/office/powerpoint/2010/main" val="364709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5431" y="898357"/>
            <a:ext cx="11133221" cy="5152724"/>
          </a:xfrm>
        </p:spPr>
        <p:txBody>
          <a:bodyPr>
            <a:normAutofit/>
          </a:bodyPr>
          <a:lstStyle/>
          <a:p>
            <a:pPr marL="0" indent="0" algn="just">
              <a:buNone/>
            </a:pPr>
            <a:r>
              <a:rPr lang="tr-TR" sz="2800" dirty="0" err="1" smtClean="0"/>
              <a:t>Stereoloji</a:t>
            </a:r>
            <a:r>
              <a:rPr lang="tr-TR" sz="2800" dirty="0" smtClean="0"/>
              <a:t> yeni </a:t>
            </a:r>
            <a:r>
              <a:rPr lang="tr-TR" sz="2800" dirty="0"/>
              <a:t>bir teknik </a:t>
            </a:r>
            <a:r>
              <a:rPr lang="tr-TR" sz="2800" dirty="0" smtClean="0"/>
              <a:t>olmamasına rağmen  tarafsız</a:t>
            </a:r>
            <a:r>
              <a:rPr lang="tr-TR" sz="2800" dirty="0"/>
              <a:t>, </a:t>
            </a:r>
            <a:r>
              <a:rPr lang="tr-TR" sz="2800" dirty="0" smtClean="0"/>
              <a:t>kantitatif </a:t>
            </a:r>
            <a:r>
              <a:rPr lang="tr-TR" sz="2800" dirty="0"/>
              <a:t>olmayan dokunun 3B özellikleri hakkında bilgi şekil, boyut ve dağılımıyla  bağımsız bileşenler hakkında bilgi verir.</a:t>
            </a:r>
          </a:p>
          <a:p>
            <a:pPr marL="0" indent="0" algn="just">
              <a:buNone/>
            </a:pPr>
            <a:r>
              <a:rPr lang="tr-TR" sz="2800" dirty="0"/>
              <a:t>Klinik dermatolojik araştırmalarda </a:t>
            </a:r>
            <a:r>
              <a:rPr lang="tr-TR" sz="2800" dirty="0" smtClean="0"/>
              <a:t>kantitatif veriler </a:t>
            </a:r>
            <a:r>
              <a:rPr lang="tr-TR" sz="2800" dirty="0"/>
              <a:t>oluşturmada </a:t>
            </a:r>
            <a:r>
              <a:rPr lang="tr-TR" sz="2800" dirty="0" smtClean="0"/>
              <a:t>görüntüleme tekniklerini </a:t>
            </a:r>
            <a:r>
              <a:rPr lang="tr-TR" sz="2800" dirty="0"/>
              <a:t>kullanmak </a:t>
            </a:r>
            <a:r>
              <a:rPr lang="tr-TR" sz="2800" dirty="0" smtClean="0"/>
              <a:t>tüm </a:t>
            </a:r>
            <a:r>
              <a:rPr lang="tr-TR" sz="2800" dirty="0"/>
              <a:t>görüntüleme teknikleri ve düşük teknolojik uygulamalara rağmen </a:t>
            </a:r>
            <a:r>
              <a:rPr lang="tr-TR" sz="2800" dirty="0" smtClean="0"/>
              <a:t>düşük maliyeti ve </a:t>
            </a:r>
            <a:r>
              <a:rPr lang="tr-TR" sz="2800" dirty="0"/>
              <a:t>çok </a:t>
            </a:r>
            <a:r>
              <a:rPr lang="tr-TR" sz="2800" dirty="0" smtClean="0"/>
              <a:t>yönlülüğünden dolayı </a:t>
            </a:r>
            <a:r>
              <a:rPr lang="tr-TR" sz="2800" dirty="0" err="1"/>
              <a:t>stereolojinin</a:t>
            </a:r>
            <a:r>
              <a:rPr lang="tr-TR" sz="2800" dirty="0"/>
              <a:t> kullanımı göz önünde bulundurulmalıdır.</a:t>
            </a:r>
          </a:p>
          <a:p>
            <a:pPr marL="0" indent="0" algn="just">
              <a:buNone/>
            </a:pPr>
            <a:endParaRPr lang="tr-TR" sz="2800" dirty="0"/>
          </a:p>
        </p:txBody>
      </p:sp>
    </p:spTree>
    <p:extLst>
      <p:ext uri="{BB962C8B-B14F-4D97-AF65-F5344CB8AC3E}">
        <p14:creationId xmlns:p14="http://schemas.microsoft.com/office/powerpoint/2010/main" val="306226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883" y="348916"/>
            <a:ext cx="11710737" cy="6509083"/>
          </a:xfrm>
        </p:spPr>
        <p:txBody>
          <a:bodyPr>
            <a:normAutofit fontScale="55000" lnSpcReduction="20000"/>
          </a:bodyPr>
          <a:lstStyle/>
          <a:p>
            <a:pPr marL="0" indent="0">
              <a:buNone/>
            </a:pPr>
            <a:r>
              <a:rPr lang="tr-TR" sz="3300" b="1" dirty="0"/>
              <a:t>KAYNAKLAR</a:t>
            </a:r>
          </a:p>
          <a:p>
            <a:pPr marL="0" indent="0" algn="just">
              <a:buNone/>
            </a:pPr>
            <a:r>
              <a:rPr lang="tr-TR" sz="2200" dirty="0"/>
              <a:t>Kamp S, </a:t>
            </a:r>
            <a:r>
              <a:rPr lang="tr-TR" sz="2200" dirty="0" err="1"/>
              <a:t>Jemec</a:t>
            </a:r>
            <a:r>
              <a:rPr lang="tr-TR" sz="2200" dirty="0"/>
              <a:t> GB, </a:t>
            </a:r>
            <a:r>
              <a:rPr lang="tr-TR" sz="2200" dirty="0" err="1"/>
              <a:t>Kemp</a:t>
            </a:r>
            <a:r>
              <a:rPr lang="tr-TR" sz="2200" dirty="0"/>
              <a:t> K, </a:t>
            </a:r>
            <a:r>
              <a:rPr lang="tr-TR" sz="2200" dirty="0" err="1"/>
              <a:t>Kjeldsen</a:t>
            </a:r>
            <a:r>
              <a:rPr lang="tr-TR" sz="2200" dirty="0"/>
              <a:t> CR, </a:t>
            </a:r>
            <a:r>
              <a:rPr lang="tr-TR" sz="2200" dirty="0" err="1"/>
              <a:t>Stenderup</a:t>
            </a:r>
            <a:r>
              <a:rPr lang="tr-TR" sz="2200" dirty="0"/>
              <a:t> K, </a:t>
            </a:r>
            <a:r>
              <a:rPr lang="tr-TR" sz="2200" dirty="0" err="1"/>
              <a:t>Pakkenberg</a:t>
            </a:r>
            <a:r>
              <a:rPr lang="tr-TR" sz="2200" dirty="0"/>
              <a:t> B, Dam TN. Application of </a:t>
            </a:r>
            <a:r>
              <a:rPr lang="tr-TR" sz="2200" dirty="0" err="1"/>
              <a:t>stereology</a:t>
            </a:r>
            <a:r>
              <a:rPr lang="tr-TR" sz="2200" dirty="0"/>
              <a:t> </a:t>
            </a:r>
            <a:r>
              <a:rPr lang="tr-TR" sz="2200" dirty="0" err="1"/>
              <a:t>to</a:t>
            </a:r>
            <a:r>
              <a:rPr lang="tr-TR" sz="2200" dirty="0"/>
              <a:t> </a:t>
            </a:r>
            <a:r>
              <a:rPr lang="tr-TR" sz="2200" dirty="0" err="1"/>
              <a:t>dermatological</a:t>
            </a:r>
            <a:r>
              <a:rPr lang="tr-TR" sz="2200" dirty="0"/>
              <a:t> </a:t>
            </a:r>
            <a:r>
              <a:rPr lang="tr-TR" sz="2200" dirty="0" err="1"/>
              <a:t>research</a:t>
            </a:r>
            <a:r>
              <a:rPr lang="tr-TR" sz="2200" dirty="0"/>
              <a:t>. </a:t>
            </a:r>
            <a:r>
              <a:rPr lang="tr-TR" sz="2200" dirty="0" err="1"/>
              <a:t>Exp</a:t>
            </a:r>
            <a:r>
              <a:rPr lang="tr-TR" sz="2200" dirty="0"/>
              <a:t> </a:t>
            </a:r>
            <a:r>
              <a:rPr lang="tr-TR" sz="2500" dirty="0" err="1"/>
              <a:t>Dermatol</a:t>
            </a:r>
            <a:r>
              <a:rPr lang="tr-TR" sz="2500" dirty="0"/>
              <a:t> 2009; 18: 1001–9.</a:t>
            </a:r>
          </a:p>
          <a:p>
            <a:pPr marL="0" indent="0" algn="just">
              <a:buNone/>
            </a:pPr>
            <a:r>
              <a:rPr lang="tr-TR" sz="2500" dirty="0"/>
              <a:t>J</a:t>
            </a:r>
            <a:r>
              <a:rPr lang="en-US" sz="2500" dirty="0" err="1"/>
              <a:t>emec</a:t>
            </a:r>
            <a:r>
              <a:rPr lang="en-US" sz="2500" dirty="0"/>
              <a:t> G B E, Wulf H C. Quality assurance in dermatology – the development</a:t>
            </a:r>
            <a:r>
              <a:rPr lang="tr-TR" sz="2500" dirty="0"/>
              <a:t> </a:t>
            </a:r>
            <a:r>
              <a:rPr lang="en-US" sz="2500" dirty="0"/>
              <a:t>of a framework. </a:t>
            </a:r>
            <a:r>
              <a:rPr lang="en-US" sz="2500" dirty="0" err="1"/>
              <a:t>Int</a:t>
            </a:r>
            <a:r>
              <a:rPr lang="en-US" sz="2500" dirty="0"/>
              <a:t> J </a:t>
            </a:r>
            <a:r>
              <a:rPr lang="en-US" sz="2500" dirty="0" err="1"/>
              <a:t>Dermatol</a:t>
            </a:r>
            <a:r>
              <a:rPr lang="en-US" sz="2500" dirty="0"/>
              <a:t> 1997 Oct;36(10):721–6.</a:t>
            </a:r>
          </a:p>
          <a:p>
            <a:pPr marL="0" indent="0" algn="just">
              <a:buNone/>
            </a:pPr>
            <a:r>
              <a:rPr lang="en-US" sz="2500" dirty="0"/>
              <a:t> Mouton P R. Principles and Practices of Unbiased Stereology, 1st </a:t>
            </a:r>
            <a:r>
              <a:rPr lang="en-US" sz="2500" dirty="0" err="1"/>
              <a:t>edn</a:t>
            </a:r>
            <a:r>
              <a:rPr lang="en-US" sz="2500" dirty="0"/>
              <a:t>. Baltimore:</a:t>
            </a:r>
            <a:r>
              <a:rPr lang="tr-TR" sz="2500" dirty="0"/>
              <a:t> </a:t>
            </a:r>
            <a:r>
              <a:rPr lang="en-US" sz="2500" dirty="0"/>
              <a:t>The Johns Hopkins University Press, 2002.</a:t>
            </a:r>
          </a:p>
          <a:p>
            <a:pPr marL="0" indent="0" algn="just">
              <a:buNone/>
            </a:pPr>
            <a:r>
              <a:rPr lang="tr-TR" sz="2500" dirty="0" err="1"/>
              <a:t>Gundersen</a:t>
            </a:r>
            <a:r>
              <a:rPr lang="tr-TR" sz="2500" dirty="0"/>
              <a:t> H J, </a:t>
            </a:r>
            <a:r>
              <a:rPr lang="tr-TR" sz="2500" dirty="0" err="1"/>
              <a:t>Bendtsen</a:t>
            </a:r>
            <a:r>
              <a:rPr lang="tr-TR" sz="2500" dirty="0"/>
              <a:t> T F, </a:t>
            </a:r>
            <a:r>
              <a:rPr lang="tr-TR" sz="2500" dirty="0" err="1"/>
              <a:t>Korbo</a:t>
            </a:r>
            <a:r>
              <a:rPr lang="tr-TR" sz="2500" dirty="0"/>
              <a:t> L, et al. </a:t>
            </a:r>
            <a:r>
              <a:rPr lang="tr-TR" sz="2500" dirty="0" err="1"/>
              <a:t>Some</a:t>
            </a:r>
            <a:r>
              <a:rPr lang="tr-TR" sz="2500" dirty="0"/>
              <a:t> </a:t>
            </a:r>
            <a:r>
              <a:rPr lang="tr-TR" sz="2500" dirty="0" err="1"/>
              <a:t>new</a:t>
            </a:r>
            <a:r>
              <a:rPr lang="tr-TR" sz="2500" dirty="0"/>
              <a:t>, </a:t>
            </a:r>
            <a:r>
              <a:rPr lang="tr-TR" sz="2500" dirty="0" err="1"/>
              <a:t>simple</a:t>
            </a:r>
            <a:r>
              <a:rPr lang="tr-TR" sz="2500" dirty="0"/>
              <a:t> </a:t>
            </a:r>
            <a:r>
              <a:rPr lang="tr-TR" sz="2500" dirty="0" err="1"/>
              <a:t>and</a:t>
            </a:r>
            <a:r>
              <a:rPr lang="tr-TR" sz="2500" dirty="0"/>
              <a:t> </a:t>
            </a:r>
            <a:r>
              <a:rPr lang="tr-TR" sz="2500" dirty="0" err="1"/>
              <a:t>efficient</a:t>
            </a:r>
            <a:r>
              <a:rPr lang="tr-TR" sz="2500" dirty="0"/>
              <a:t> </a:t>
            </a:r>
            <a:r>
              <a:rPr lang="en-US" sz="2500" dirty="0"/>
              <a:t>stereological methods and their use in pathological research and diagnosis.</a:t>
            </a:r>
            <a:r>
              <a:rPr lang="tr-TR" sz="2500" dirty="0"/>
              <a:t> APMIS 1988: 96: 379–394.</a:t>
            </a:r>
          </a:p>
          <a:p>
            <a:pPr marL="0" indent="0" algn="just">
              <a:buNone/>
            </a:pPr>
            <a:r>
              <a:rPr lang="tr-TR" sz="2500" dirty="0" err="1"/>
              <a:t>Gundersen</a:t>
            </a:r>
            <a:r>
              <a:rPr lang="tr-TR" sz="2500" dirty="0"/>
              <a:t> H J, </a:t>
            </a:r>
            <a:r>
              <a:rPr lang="tr-TR" sz="2500" dirty="0" err="1"/>
              <a:t>Bagger</a:t>
            </a:r>
            <a:r>
              <a:rPr lang="tr-TR" sz="2500" dirty="0"/>
              <a:t> P, </a:t>
            </a:r>
            <a:r>
              <a:rPr lang="tr-TR" sz="2500" dirty="0" err="1"/>
              <a:t>Bendtsen</a:t>
            </a:r>
            <a:r>
              <a:rPr lang="tr-TR" sz="2500" dirty="0"/>
              <a:t> T F, et al. </a:t>
            </a:r>
            <a:r>
              <a:rPr lang="tr-TR" sz="2500" dirty="0" err="1"/>
              <a:t>The</a:t>
            </a:r>
            <a:r>
              <a:rPr lang="tr-TR" sz="2500" dirty="0"/>
              <a:t> </a:t>
            </a:r>
            <a:r>
              <a:rPr lang="tr-TR" sz="2500" dirty="0" err="1"/>
              <a:t>new</a:t>
            </a:r>
            <a:r>
              <a:rPr lang="tr-TR" sz="2500" dirty="0"/>
              <a:t> </a:t>
            </a:r>
            <a:r>
              <a:rPr lang="tr-TR" sz="2500" dirty="0" err="1"/>
              <a:t>stereological</a:t>
            </a:r>
            <a:r>
              <a:rPr lang="tr-TR" sz="2500" dirty="0"/>
              <a:t> </a:t>
            </a:r>
            <a:r>
              <a:rPr lang="tr-TR" sz="2500" dirty="0" err="1"/>
              <a:t>tools</a:t>
            </a:r>
            <a:r>
              <a:rPr lang="tr-TR" sz="2500" dirty="0"/>
              <a:t>: </a:t>
            </a:r>
            <a:r>
              <a:rPr lang="en-US" sz="2500" dirty="0" err="1"/>
              <a:t>disector</a:t>
            </a:r>
            <a:r>
              <a:rPr lang="en-US" sz="2500" dirty="0"/>
              <a:t>, fractionator, nucleator and point sampled intercepts and their use</a:t>
            </a:r>
            <a:r>
              <a:rPr lang="tr-TR" sz="2500" dirty="0"/>
              <a:t> </a:t>
            </a:r>
            <a:r>
              <a:rPr lang="en-US" sz="2500" dirty="0"/>
              <a:t>in pathological research and diagnosis. APMIS 1988: 96: 857–881.</a:t>
            </a:r>
          </a:p>
          <a:p>
            <a:pPr marL="0" indent="0" algn="just">
              <a:buNone/>
            </a:pPr>
            <a:r>
              <a:rPr lang="en-US" sz="2500" dirty="0"/>
              <a:t>Baddeley A J, </a:t>
            </a:r>
            <a:r>
              <a:rPr lang="en-US" sz="2500" dirty="0" err="1"/>
              <a:t>Gundersen</a:t>
            </a:r>
            <a:r>
              <a:rPr lang="en-US" sz="2500" dirty="0"/>
              <a:t> H J, Cruz-</a:t>
            </a:r>
            <a:r>
              <a:rPr lang="en-US" sz="2500" dirty="0" err="1"/>
              <a:t>Orive</a:t>
            </a:r>
            <a:r>
              <a:rPr lang="en-US" sz="2500" dirty="0"/>
              <a:t> L M. Estimation of surface area from</a:t>
            </a:r>
            <a:r>
              <a:rPr lang="tr-TR" sz="2500" dirty="0"/>
              <a:t> </a:t>
            </a:r>
            <a:r>
              <a:rPr lang="fr-FR" sz="2500" dirty="0"/>
              <a:t>vertical sections. J </a:t>
            </a:r>
            <a:r>
              <a:rPr lang="fr-FR" sz="2500" dirty="0" err="1"/>
              <a:t>Microsc</a:t>
            </a:r>
            <a:r>
              <a:rPr lang="fr-FR" sz="2500" dirty="0"/>
              <a:t> 1986: 142 (Pt 3): 259–276.</a:t>
            </a:r>
          </a:p>
          <a:p>
            <a:pPr marL="0" indent="0" algn="just">
              <a:buNone/>
            </a:pPr>
            <a:r>
              <a:rPr lang="en-US" sz="2500" dirty="0" err="1"/>
              <a:t>Sterio</a:t>
            </a:r>
            <a:r>
              <a:rPr lang="en-US" sz="2500" dirty="0"/>
              <a:t> D C. The unbiased estimation of number and sizes of arbitrary particles</a:t>
            </a:r>
            <a:r>
              <a:rPr lang="tr-TR" sz="2500" dirty="0"/>
              <a:t> </a:t>
            </a:r>
            <a:r>
              <a:rPr lang="en-US" sz="2500" dirty="0"/>
              <a:t>using the </a:t>
            </a:r>
            <a:r>
              <a:rPr lang="en-US" sz="2500" dirty="0" err="1"/>
              <a:t>disector</a:t>
            </a:r>
            <a:r>
              <a:rPr lang="en-US" sz="2500" dirty="0"/>
              <a:t>. J </a:t>
            </a:r>
            <a:r>
              <a:rPr lang="en-US" sz="2500" dirty="0" err="1"/>
              <a:t>Microsc</a:t>
            </a:r>
            <a:r>
              <a:rPr lang="en-US" sz="2500" dirty="0"/>
              <a:t> 1984: 134 (Pt 2): 127–136.</a:t>
            </a:r>
          </a:p>
          <a:p>
            <a:pPr marL="0" indent="0" algn="just">
              <a:buNone/>
            </a:pPr>
            <a:r>
              <a:rPr lang="en-US" sz="2500" dirty="0"/>
              <a:t>Howard C V, Reed M G. Number estimation. In: </a:t>
            </a:r>
            <a:r>
              <a:rPr lang="en-US" sz="2500" dirty="0" err="1"/>
              <a:t>Goldby</a:t>
            </a:r>
            <a:r>
              <a:rPr lang="en-US" sz="2500" dirty="0"/>
              <a:t> P, ed. Unbiased Stereology,1st </a:t>
            </a:r>
            <a:r>
              <a:rPr lang="en-US" sz="2500" dirty="0" err="1"/>
              <a:t>edn</a:t>
            </a:r>
            <a:r>
              <a:rPr lang="en-US" sz="2500" dirty="0"/>
              <a:t>. Oxford: BIOS Scientific Publishers Limited, 1998: 69–106.</a:t>
            </a:r>
          </a:p>
          <a:p>
            <a:pPr marL="0" indent="0" algn="just">
              <a:buNone/>
            </a:pPr>
            <a:r>
              <a:rPr lang="en-US" sz="2500" dirty="0"/>
              <a:t>West M J, </a:t>
            </a:r>
            <a:r>
              <a:rPr lang="en-US" sz="2500" dirty="0" err="1"/>
              <a:t>Gundersen</a:t>
            </a:r>
            <a:r>
              <a:rPr lang="en-US" sz="2500" dirty="0"/>
              <a:t> H J. Unbiased stereological estimation of the number of</a:t>
            </a:r>
            <a:r>
              <a:rPr lang="tr-TR" sz="2500" dirty="0"/>
              <a:t> </a:t>
            </a:r>
            <a:r>
              <a:rPr lang="en-US" sz="2500" dirty="0"/>
              <a:t>neurons in the human hippocampus. J Comp </a:t>
            </a:r>
            <a:r>
              <a:rPr lang="en-US" sz="2500" dirty="0" err="1"/>
              <a:t>Neurol</a:t>
            </a:r>
            <a:r>
              <a:rPr lang="en-US" sz="2500" dirty="0"/>
              <a:t> 1990: 296: 1–22.</a:t>
            </a:r>
          </a:p>
          <a:p>
            <a:pPr marL="0" indent="0" algn="just">
              <a:buNone/>
            </a:pPr>
            <a:r>
              <a:rPr lang="en-US" sz="2500" dirty="0" err="1"/>
              <a:t>Pakkenberg</a:t>
            </a:r>
            <a:r>
              <a:rPr lang="en-US" sz="2500" dirty="0"/>
              <a:t> B, </a:t>
            </a:r>
            <a:r>
              <a:rPr lang="en-US" sz="2500" dirty="0" err="1"/>
              <a:t>Gundersen</a:t>
            </a:r>
            <a:r>
              <a:rPr lang="en-US" sz="2500" dirty="0"/>
              <a:t> H J. New stereological method for obtaining unbiased</a:t>
            </a:r>
            <a:r>
              <a:rPr lang="tr-TR" sz="2500" dirty="0"/>
              <a:t> </a:t>
            </a:r>
            <a:r>
              <a:rPr lang="en-US" sz="2500" dirty="0"/>
              <a:t>and efficient estimates of total nerve cell number in human brain areas.</a:t>
            </a:r>
            <a:r>
              <a:rPr lang="tr-TR" sz="2500" dirty="0"/>
              <a:t> </a:t>
            </a:r>
            <a:r>
              <a:rPr lang="en-US" sz="2500" dirty="0"/>
              <a:t>Exemplified by the </a:t>
            </a:r>
            <a:r>
              <a:rPr lang="en-US" sz="2500" dirty="0" err="1"/>
              <a:t>mediodorsal</a:t>
            </a:r>
            <a:r>
              <a:rPr lang="en-US" sz="2500" dirty="0"/>
              <a:t> thalamic nucleus in schizophrenics. APMIS</a:t>
            </a:r>
            <a:r>
              <a:rPr lang="tr-TR" sz="2500" dirty="0"/>
              <a:t> 1989: 97: 677–681.</a:t>
            </a:r>
          </a:p>
          <a:p>
            <a:pPr marL="0" indent="0" algn="just">
              <a:buNone/>
            </a:pPr>
            <a:r>
              <a:rPr lang="en-US" sz="2500" dirty="0" err="1"/>
              <a:t>Pakkenberg</a:t>
            </a:r>
            <a:r>
              <a:rPr lang="en-US" sz="2500" dirty="0"/>
              <a:t> B, Moller A, </a:t>
            </a:r>
            <a:r>
              <a:rPr lang="en-US" sz="2500" dirty="0" err="1"/>
              <a:t>Gundersen</a:t>
            </a:r>
            <a:r>
              <a:rPr lang="en-US" sz="2500" dirty="0"/>
              <a:t> H J, et al. The absolute number of nerve</a:t>
            </a:r>
            <a:r>
              <a:rPr lang="tr-TR" sz="2500" dirty="0"/>
              <a:t> </a:t>
            </a:r>
            <a:r>
              <a:rPr lang="en-US" sz="2500" dirty="0"/>
              <a:t>cells in substantia </a:t>
            </a:r>
            <a:r>
              <a:rPr lang="en-US" sz="2500" dirty="0" err="1"/>
              <a:t>nigra</a:t>
            </a:r>
            <a:r>
              <a:rPr lang="en-US" sz="2500" dirty="0"/>
              <a:t> in normal subjects and in patients with Parkinson’s disease</a:t>
            </a:r>
            <a:r>
              <a:rPr lang="tr-TR" sz="2500" dirty="0"/>
              <a:t> </a:t>
            </a:r>
            <a:r>
              <a:rPr lang="en-US" sz="2500" dirty="0"/>
              <a:t>estimated with an unbiased stereological method. J </a:t>
            </a:r>
            <a:r>
              <a:rPr lang="en-US" sz="2500" dirty="0" err="1"/>
              <a:t>Neurol</a:t>
            </a:r>
            <a:r>
              <a:rPr lang="en-US" sz="2500" dirty="0"/>
              <a:t> </a:t>
            </a:r>
            <a:r>
              <a:rPr lang="en-US" sz="2500" dirty="0" err="1"/>
              <a:t>Neurosurg</a:t>
            </a:r>
            <a:r>
              <a:rPr lang="tr-TR" sz="2500" dirty="0"/>
              <a:t> </a:t>
            </a:r>
            <a:r>
              <a:rPr lang="tr-TR" sz="2500" dirty="0" err="1"/>
              <a:t>Psychiatr</a:t>
            </a:r>
            <a:r>
              <a:rPr lang="tr-TR" sz="2500" dirty="0"/>
              <a:t> 1991: 54: 30–33.</a:t>
            </a:r>
          </a:p>
          <a:p>
            <a:pPr marL="0" indent="0" algn="just">
              <a:buNone/>
            </a:pPr>
            <a:r>
              <a:rPr lang="en-US" sz="2500" dirty="0" err="1"/>
              <a:t>Pakkenberg</a:t>
            </a:r>
            <a:r>
              <a:rPr lang="en-US" sz="2500" dirty="0"/>
              <a:t> B, </a:t>
            </a:r>
            <a:r>
              <a:rPr lang="en-US" sz="2500" dirty="0" err="1"/>
              <a:t>Gundersen</a:t>
            </a:r>
            <a:r>
              <a:rPr lang="en-US" sz="2500" dirty="0"/>
              <a:t> H J. Solutions to old problems in the quantitation of</a:t>
            </a:r>
            <a:r>
              <a:rPr lang="tr-TR" sz="2500" dirty="0"/>
              <a:t> </a:t>
            </a:r>
            <a:r>
              <a:rPr lang="en-US" sz="2500" dirty="0"/>
              <a:t>the central nervous system. J </a:t>
            </a:r>
            <a:r>
              <a:rPr lang="en-US" sz="2500" dirty="0" err="1"/>
              <a:t>Neurol</a:t>
            </a:r>
            <a:r>
              <a:rPr lang="en-US" sz="2500" dirty="0"/>
              <a:t> Sci 1995: 129 (Suppl.): 65–67.</a:t>
            </a:r>
            <a:endParaRPr lang="tr-TR" sz="2500" dirty="0"/>
          </a:p>
          <a:p>
            <a:pPr marL="0" indent="0" algn="just">
              <a:buNone/>
            </a:pPr>
            <a:endParaRPr lang="tr-TR" sz="2500" b="1" dirty="0"/>
          </a:p>
          <a:p>
            <a:pPr marL="0" indent="0">
              <a:buNone/>
            </a:pPr>
            <a:endParaRPr lang="tr-TR" dirty="0"/>
          </a:p>
        </p:txBody>
      </p:sp>
    </p:spTree>
    <p:extLst>
      <p:ext uri="{BB962C8B-B14F-4D97-AF65-F5344CB8AC3E}">
        <p14:creationId xmlns:p14="http://schemas.microsoft.com/office/powerpoint/2010/main" val="16322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66800" y="3383756"/>
            <a:ext cx="10058400" cy="1371600"/>
          </a:xfrm>
          <a:prstGeom prst="rect">
            <a:avLst/>
          </a:prstGeom>
        </p:spPr>
      </p:pic>
      <p:pic>
        <p:nvPicPr>
          <p:cNvPr id="5" name="Resim 4"/>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846305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58653" y="5919537"/>
            <a:ext cx="8133347" cy="757186"/>
          </a:xfrm>
        </p:spPr>
        <p:txBody>
          <a:bodyPr>
            <a:normAutofit/>
          </a:bodyPr>
          <a:lstStyle/>
          <a:p>
            <a:pPr marL="0" indent="0" algn="ctr">
              <a:buNone/>
            </a:pPr>
            <a:r>
              <a:rPr lang="tr-TR" sz="3600" b="1" dirty="0">
                <a:effectLst>
                  <a:outerShdw blurRad="38100" dist="38100" dir="2700000" algn="tl">
                    <a:srgbClr val="000000">
                      <a:alpha val="43137"/>
                    </a:srgbClr>
                  </a:outerShdw>
                </a:effectLst>
              </a:rPr>
              <a:t>DİNLEDİĞİNİZ İÇİN TEŞEKKÜRLER </a:t>
            </a:r>
            <a:r>
              <a:rPr lang="tr-TR" sz="3600" b="1" dirty="0">
                <a:effectLst>
                  <a:outerShdw blurRad="38100" dist="38100" dir="2700000" algn="tl">
                    <a:srgbClr val="000000">
                      <a:alpha val="43137"/>
                    </a:srgbClr>
                  </a:outerShdw>
                </a:effectLst>
                <a:sym typeface="Wingdings" panose="05000000000000000000" pitchFamily="2" charset="2"/>
              </a:rPr>
              <a:t></a:t>
            </a:r>
            <a:endParaRPr lang="tr-TR" sz="3600" b="1" dirty="0">
              <a:effectLst>
                <a:outerShdw blurRad="38100" dist="38100" dir="2700000" algn="tl">
                  <a:srgbClr val="000000">
                    <a:alpha val="43137"/>
                  </a:srgbClr>
                </a:outerShdw>
              </a:effectLst>
            </a:endParaRPr>
          </a:p>
        </p:txBody>
      </p:sp>
      <p:pic>
        <p:nvPicPr>
          <p:cNvPr id="1026" name="Picture 2" descr="STEREOLO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89" y="96253"/>
            <a:ext cx="11847094" cy="582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131" y="464024"/>
            <a:ext cx="10515600" cy="5972247"/>
          </a:xfrm>
        </p:spPr>
        <p:txBody>
          <a:bodyPr>
            <a:normAutofit/>
          </a:bodyPr>
          <a:lstStyle/>
          <a:p>
            <a:pPr marL="0" indent="0" algn="just">
              <a:buNone/>
            </a:pPr>
            <a:r>
              <a:rPr lang="tr-TR" sz="2400" dirty="0"/>
              <a:t>Kantitatif verilere ek olarak, </a:t>
            </a:r>
            <a:r>
              <a:rPr lang="tr-TR" sz="2400" dirty="0" err="1"/>
              <a:t>stereoloji</a:t>
            </a:r>
            <a:r>
              <a:rPr lang="tr-TR" sz="2400" dirty="0"/>
              <a:t> araştırmacıya tarafsız olarak örneklerin hangi 3-D gerçeklikle ilişkili olduğuna ilişkin veriler veya biyopsiler toplama fırsatı da </a:t>
            </a:r>
            <a:r>
              <a:rPr lang="tr-TR" sz="2400" dirty="0" err="1" smtClean="0"/>
              <a:t>sunmaktadır.Stereoloji</a:t>
            </a:r>
            <a:r>
              <a:rPr lang="tr-TR" sz="2400" dirty="0" smtClean="0"/>
              <a:t> </a:t>
            </a:r>
            <a:r>
              <a:rPr lang="tr-TR" sz="2400" dirty="0" err="1"/>
              <a:t>nedensel</a:t>
            </a:r>
            <a:r>
              <a:rPr lang="tr-TR" sz="2400" dirty="0"/>
              <a:t> varsayımlar için daha güçlü destek </a:t>
            </a:r>
            <a:r>
              <a:rPr lang="tr-TR" sz="2400" dirty="0" smtClean="0"/>
              <a:t>ya </a:t>
            </a:r>
            <a:r>
              <a:rPr lang="tr-TR" sz="2400" dirty="0"/>
              <a:t>da morfolojik kanıtlara dayalı hipotezler sağlar.</a:t>
            </a:r>
          </a:p>
          <a:p>
            <a:pPr marL="0" indent="0" algn="just">
              <a:buNone/>
            </a:pPr>
            <a:r>
              <a:rPr lang="tr-TR" sz="2400" dirty="0"/>
              <a:t>Geleneksel olarak iki tür </a:t>
            </a:r>
            <a:r>
              <a:rPr lang="tr-TR" sz="2400" dirty="0" err="1"/>
              <a:t>stereoloji</a:t>
            </a:r>
            <a:r>
              <a:rPr lang="tr-TR" sz="2400" dirty="0"/>
              <a:t> anlatılmıştır: </a:t>
            </a:r>
            <a:endParaRPr lang="tr-TR" sz="2400" dirty="0" smtClean="0"/>
          </a:p>
          <a:p>
            <a:pPr marL="0" indent="0" algn="just">
              <a:buNone/>
            </a:pPr>
            <a:r>
              <a:rPr lang="tr-TR" sz="2400" b="1" dirty="0"/>
              <a:t>E</a:t>
            </a:r>
            <a:r>
              <a:rPr lang="tr-TR" sz="2400" b="1" dirty="0" smtClean="0"/>
              <a:t>skimiş </a:t>
            </a:r>
            <a:r>
              <a:rPr lang="tr-TR" sz="2400" b="1" dirty="0"/>
              <a:t>M</a:t>
            </a:r>
            <a:r>
              <a:rPr lang="tr-TR" sz="2400" b="1" dirty="0" smtClean="0"/>
              <a:t>odel </a:t>
            </a:r>
            <a:r>
              <a:rPr lang="tr-TR" sz="2400" b="1" dirty="0"/>
              <a:t>T</a:t>
            </a:r>
            <a:r>
              <a:rPr lang="tr-TR" sz="2400" b="1" dirty="0" smtClean="0"/>
              <a:t>abanlı </a:t>
            </a:r>
            <a:r>
              <a:rPr lang="tr-TR" sz="2400" b="1" dirty="0"/>
              <a:t>ve </a:t>
            </a:r>
            <a:r>
              <a:rPr lang="tr-TR" sz="2400" b="1" dirty="0" smtClean="0"/>
              <a:t>Tasarım </a:t>
            </a:r>
            <a:r>
              <a:rPr lang="tr-TR" sz="2400" b="1" dirty="0"/>
              <a:t>T</a:t>
            </a:r>
            <a:r>
              <a:rPr lang="tr-TR" sz="2400" b="1" dirty="0" smtClean="0"/>
              <a:t>abanlı </a:t>
            </a:r>
            <a:r>
              <a:rPr lang="tr-TR" sz="2400" b="1" dirty="0" err="1"/>
              <a:t>S</a:t>
            </a:r>
            <a:r>
              <a:rPr lang="tr-TR" sz="2400" b="1" dirty="0" err="1" smtClean="0"/>
              <a:t>tereoloji</a:t>
            </a:r>
            <a:r>
              <a:rPr lang="tr-TR" sz="2400" b="1" dirty="0"/>
              <a:t>.</a:t>
            </a:r>
          </a:p>
          <a:p>
            <a:pPr marL="0" indent="0" algn="just">
              <a:buNone/>
            </a:pPr>
            <a:r>
              <a:rPr lang="tr-TR" sz="2400" dirty="0"/>
              <a:t>Model tabanlı </a:t>
            </a:r>
            <a:r>
              <a:rPr lang="tr-TR" sz="2400" dirty="0" err="1"/>
              <a:t>stereoloji</a:t>
            </a:r>
            <a:r>
              <a:rPr lang="tr-TR" sz="2400" dirty="0"/>
              <a:t> varsayımlar yaparak incelenen yapıların geometrik özellikleri ve dağılımı hakkında bilgi verir. Örneğin;  Elektron </a:t>
            </a:r>
            <a:r>
              <a:rPr lang="tr-TR" sz="2400" dirty="0" err="1"/>
              <a:t>mikroskobisi</a:t>
            </a:r>
            <a:r>
              <a:rPr lang="tr-TR" sz="2400" dirty="0"/>
              <a:t> ile görülen bir </a:t>
            </a:r>
            <a:r>
              <a:rPr lang="tr-TR" sz="2400" dirty="0" err="1"/>
              <a:t>desmozomun</a:t>
            </a:r>
            <a:r>
              <a:rPr lang="tr-TR" sz="2400" dirty="0"/>
              <a:t> </a:t>
            </a:r>
            <a:r>
              <a:rPr lang="tr-TR" sz="2400" dirty="0" err="1"/>
              <a:t>diskoit</a:t>
            </a:r>
            <a:r>
              <a:rPr lang="tr-TR" sz="2400" dirty="0"/>
              <a:t> şekli veya epidermisin bazal katmanı boyunca eşit olarak </a:t>
            </a:r>
            <a:r>
              <a:rPr lang="tr-TR" sz="2400" dirty="0" err="1"/>
              <a:t>melanositlerin</a:t>
            </a:r>
            <a:r>
              <a:rPr lang="tr-TR" sz="2400" dirty="0"/>
              <a:t> dağılımı. </a:t>
            </a:r>
          </a:p>
          <a:p>
            <a:pPr marL="0" indent="0" algn="just">
              <a:buNone/>
            </a:pPr>
            <a:r>
              <a:rPr lang="tr-TR" sz="2400" dirty="0"/>
              <a:t>Bu  durum her zaman açık değildir ve genellikle bu model tabanlı </a:t>
            </a:r>
            <a:r>
              <a:rPr lang="tr-TR" sz="2400" dirty="0" smtClean="0"/>
              <a:t>çalışmalar </a:t>
            </a:r>
            <a:r>
              <a:rPr lang="tr-TR" sz="2400" dirty="0"/>
              <a:t>nesne modeline göre daha fazla araştırılmaktadır.</a:t>
            </a:r>
          </a:p>
        </p:txBody>
      </p:sp>
    </p:spTree>
    <p:extLst>
      <p:ext uri="{BB962C8B-B14F-4D97-AF65-F5344CB8AC3E}">
        <p14:creationId xmlns:p14="http://schemas.microsoft.com/office/powerpoint/2010/main" val="104701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86854"/>
            <a:ext cx="10515600" cy="5590109"/>
          </a:xfrm>
        </p:spPr>
        <p:txBody>
          <a:bodyPr>
            <a:normAutofit/>
          </a:bodyPr>
          <a:lstStyle/>
          <a:p>
            <a:pPr marL="0" indent="0" algn="just">
              <a:buNone/>
            </a:pPr>
            <a:r>
              <a:rPr lang="tr-TR" sz="2400" dirty="0"/>
              <a:t>1980'li yıllarda tasarıma dayalı </a:t>
            </a:r>
            <a:r>
              <a:rPr lang="tr-TR" sz="2400" dirty="0" err="1"/>
              <a:t>stereoloji</a:t>
            </a:r>
            <a:r>
              <a:rPr lang="tr-TR" sz="2400" dirty="0"/>
              <a:t> </a:t>
            </a:r>
            <a:r>
              <a:rPr lang="tr-TR" sz="2400" dirty="0" err="1"/>
              <a:t>Gundersen</a:t>
            </a:r>
            <a:r>
              <a:rPr lang="tr-TR" sz="2400" dirty="0"/>
              <a:t>, </a:t>
            </a:r>
            <a:r>
              <a:rPr lang="tr-TR" sz="2400" dirty="0" err="1"/>
              <a:t>Cruz-Orive</a:t>
            </a:r>
            <a:r>
              <a:rPr lang="tr-TR" sz="2400" dirty="0"/>
              <a:t>, </a:t>
            </a:r>
            <a:r>
              <a:rPr lang="tr-TR" sz="2400" dirty="0" err="1"/>
              <a:t>Jensen</a:t>
            </a:r>
            <a:r>
              <a:rPr lang="tr-TR" sz="2400" dirty="0"/>
              <a:t> ve diğerlerinin çalışmaları ile </a:t>
            </a:r>
            <a:r>
              <a:rPr lang="tr-TR" sz="2400" dirty="0" smtClean="0"/>
              <a:t>yenilenmiştir.  </a:t>
            </a:r>
            <a:endParaRPr lang="tr-TR" sz="2400" dirty="0"/>
          </a:p>
          <a:p>
            <a:pPr marL="0" indent="0" algn="just">
              <a:buNone/>
            </a:pPr>
            <a:r>
              <a:rPr lang="tr-TR" sz="2400" dirty="0"/>
              <a:t>Özellikle </a:t>
            </a:r>
            <a:r>
              <a:rPr lang="tr-TR" sz="2400" dirty="0" err="1" smtClean="0"/>
              <a:t>disektöre</a:t>
            </a:r>
            <a:r>
              <a:rPr lang="tr-TR" sz="2400" dirty="0"/>
              <a:t> </a:t>
            </a:r>
            <a:r>
              <a:rPr lang="tr-TR" sz="2400" dirty="0" smtClean="0"/>
              <a:t>prensibine girişte</a:t>
            </a:r>
            <a:r>
              <a:rPr lang="tr-TR" sz="2400" dirty="0" smtClean="0"/>
              <a:t> güvenilir 3D’li büyüklük</a:t>
            </a:r>
            <a:r>
              <a:rPr lang="tr-TR" sz="2400" dirty="0"/>
              <a:t>, şekil ve yer hakkında herhangi bir varsayım yapmadan incelenen </a:t>
            </a:r>
            <a:r>
              <a:rPr lang="tr-TR" sz="2400" dirty="0" smtClean="0"/>
              <a:t>veriler, </a:t>
            </a:r>
            <a:r>
              <a:rPr lang="tr-TR" sz="2400" dirty="0"/>
              <a:t>nesnelerin dağılımı veya yönlendirilmesine imkan </a:t>
            </a:r>
            <a:r>
              <a:rPr lang="tr-TR" sz="2400" dirty="0" smtClean="0"/>
              <a:t>sağlamıştır. </a:t>
            </a:r>
            <a:r>
              <a:rPr lang="tr-TR" sz="2400" dirty="0"/>
              <a:t>Böylece model tabanlı </a:t>
            </a:r>
            <a:r>
              <a:rPr lang="tr-TR" sz="2400" dirty="0" err="1"/>
              <a:t>stereolojinin</a:t>
            </a:r>
            <a:r>
              <a:rPr lang="tr-TR" sz="2400" dirty="0"/>
              <a:t> zayıf yaklaşım modelleriyle sistematik </a:t>
            </a:r>
            <a:r>
              <a:rPr lang="tr-TR" sz="2400" dirty="0" smtClean="0"/>
              <a:t>hata </a:t>
            </a:r>
            <a:r>
              <a:rPr lang="tr-TR" sz="2400" dirty="0"/>
              <a:t>ortadan </a:t>
            </a:r>
            <a:r>
              <a:rPr lang="tr-TR" sz="2400" dirty="0" smtClean="0"/>
              <a:t>kaldırılmıştır.</a:t>
            </a:r>
            <a:endParaRPr lang="tr-TR" sz="2400" dirty="0"/>
          </a:p>
          <a:p>
            <a:pPr marL="0" indent="0" algn="just">
              <a:buNone/>
            </a:pPr>
            <a:r>
              <a:rPr lang="tr-TR" sz="2400" dirty="0" err="1"/>
              <a:t>Stereoloji</a:t>
            </a:r>
            <a:r>
              <a:rPr lang="tr-TR" sz="2400" dirty="0"/>
              <a:t>, metalürji ve jeoloji gibi araştırmaların birçok alanında kullanılmıştır.</a:t>
            </a:r>
          </a:p>
          <a:p>
            <a:pPr marL="0" indent="0" algn="just">
              <a:buNone/>
            </a:pPr>
            <a:r>
              <a:rPr lang="tr-TR" sz="2400" dirty="0" err="1"/>
              <a:t>Gundersen</a:t>
            </a:r>
            <a:r>
              <a:rPr lang="tr-TR" sz="2400" dirty="0"/>
              <a:t>, West ve </a:t>
            </a:r>
            <a:r>
              <a:rPr lang="tr-TR" sz="2400" dirty="0" err="1"/>
              <a:t>Pakkenberg</a:t>
            </a:r>
            <a:r>
              <a:rPr lang="tr-TR" sz="2400" dirty="0"/>
              <a:t> tıp alanındaki sinir bilim çalışmalarıyla dermatolojiye </a:t>
            </a:r>
            <a:r>
              <a:rPr lang="tr-TR" sz="2400" dirty="0" err="1"/>
              <a:t>stereolojik</a:t>
            </a:r>
            <a:r>
              <a:rPr lang="tr-TR" sz="2400" dirty="0"/>
              <a:t> yöntemler hakkında bir temel kazandırmışlardır.</a:t>
            </a:r>
          </a:p>
          <a:p>
            <a:pPr marL="0" indent="0" algn="just">
              <a:buNone/>
            </a:pPr>
            <a:endParaRPr lang="tr-TR" dirty="0"/>
          </a:p>
        </p:txBody>
      </p:sp>
    </p:spTree>
    <p:extLst>
      <p:ext uri="{BB962C8B-B14F-4D97-AF65-F5344CB8AC3E}">
        <p14:creationId xmlns:p14="http://schemas.microsoft.com/office/powerpoint/2010/main" val="195643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0779" y="655092"/>
            <a:ext cx="10515600" cy="5603757"/>
          </a:xfrm>
        </p:spPr>
        <p:txBody>
          <a:bodyPr>
            <a:normAutofit/>
          </a:bodyPr>
          <a:lstStyle/>
          <a:p>
            <a:pPr marL="0" indent="0" algn="just">
              <a:buNone/>
            </a:pPr>
            <a:r>
              <a:rPr lang="tr-TR" sz="2400" dirty="0"/>
              <a:t>Metodun çok yönlülüğü, uygulamadaki basitliği ve  yapılabilir olması modern bilgisayar tabanlı görüntü analizi </a:t>
            </a:r>
            <a:r>
              <a:rPr lang="tr-TR" sz="2400" dirty="0" smtClean="0"/>
              <a:t>ile yönetilebilir </a:t>
            </a:r>
            <a:r>
              <a:rPr lang="tr-TR" sz="2400" dirty="0"/>
              <a:t>bir tekniktir. </a:t>
            </a:r>
            <a:endParaRPr lang="tr-TR" sz="2400" dirty="0" smtClean="0"/>
          </a:p>
          <a:p>
            <a:pPr marL="0" indent="0" algn="just">
              <a:buNone/>
            </a:pPr>
            <a:r>
              <a:rPr lang="tr-TR" sz="2400" dirty="0" err="1" smtClean="0"/>
              <a:t>Stereolojinin</a:t>
            </a:r>
            <a:r>
              <a:rPr lang="tr-TR" sz="2400" dirty="0" smtClean="0"/>
              <a:t> </a:t>
            </a:r>
            <a:r>
              <a:rPr lang="tr-TR" sz="2400" dirty="0"/>
              <a:t>dermatolojik araştırmalarda uygulanabilirliği ve gerekli metodolojik gerekliliklerin vurgulanması araştırmacılara tekniğe tanıtmakla kalmayıp, ayrıca </a:t>
            </a:r>
            <a:r>
              <a:rPr lang="tr-TR" sz="2400" dirty="0" err="1"/>
              <a:t>stereolojik</a:t>
            </a:r>
            <a:r>
              <a:rPr lang="tr-TR" sz="2400" dirty="0"/>
              <a:t> çalışmaları değerlendirmelerini de sağlar.</a:t>
            </a:r>
          </a:p>
          <a:p>
            <a:pPr marL="0" indent="0" algn="just">
              <a:buNone/>
            </a:pPr>
            <a:r>
              <a:rPr lang="tr-TR" sz="2400" dirty="0"/>
              <a:t>Biyolojik özelliklerin </a:t>
            </a:r>
            <a:r>
              <a:rPr lang="tr-TR" sz="2400" dirty="0" err="1"/>
              <a:t>stereolojik</a:t>
            </a:r>
            <a:r>
              <a:rPr lang="tr-TR" sz="2400" dirty="0"/>
              <a:t> </a:t>
            </a:r>
            <a:r>
              <a:rPr lang="tr-TR" sz="2400" dirty="0" smtClean="0"/>
              <a:t>tahmini, örneklemin </a:t>
            </a:r>
            <a:r>
              <a:rPr lang="tr-TR" sz="2400" dirty="0"/>
              <a:t>gerçekte ne ölçüde iyi örneklendiğinin sayısını yansıtmaktadır. Örneklemin boyutunu artırılmasıyla tahminen iş yükü buna göre artacaktır ve bunun  tersi iş yükünde azalma olacaktır. </a:t>
            </a:r>
            <a:r>
              <a:rPr lang="tr-TR" sz="2400" dirty="0" err="1"/>
              <a:t>Stereolojiyle</a:t>
            </a:r>
            <a:r>
              <a:rPr lang="tr-TR" sz="2400" dirty="0"/>
              <a:t> çalışan biyolojik bilim adamının görevi sayı, uzunluk, alan ve hacim hesaplamalarını asgari çabayla  yaparak güvenilir kantitatif tahminler sunmaktır.</a:t>
            </a:r>
          </a:p>
        </p:txBody>
      </p:sp>
    </p:spTree>
    <p:extLst>
      <p:ext uri="{BB962C8B-B14F-4D97-AF65-F5344CB8AC3E}">
        <p14:creationId xmlns:p14="http://schemas.microsoft.com/office/powerpoint/2010/main" val="84457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7898" y="513347"/>
            <a:ext cx="5995198" cy="5468921"/>
          </a:xfrm>
        </p:spPr>
        <p:txBody>
          <a:bodyPr>
            <a:noAutofit/>
          </a:bodyPr>
          <a:lstStyle/>
          <a:p>
            <a:pPr marL="0" indent="0" algn="just">
              <a:buNone/>
            </a:pPr>
            <a:r>
              <a:rPr lang="tr-TR" sz="2000" dirty="0" err="1"/>
              <a:t>İzotropi</a:t>
            </a:r>
            <a:r>
              <a:rPr lang="tr-TR" sz="2000" dirty="0"/>
              <a:t> geometrik anlamda yönü ne olursa olsun aynı fiziksel özelliklere sahip olan </a:t>
            </a:r>
            <a:r>
              <a:rPr lang="tr-TR" sz="2000" dirty="0" smtClean="0"/>
              <a:t>(örneğin</a:t>
            </a:r>
            <a:r>
              <a:rPr lang="tr-TR" sz="2000" dirty="0"/>
              <a:t>, bir küre) bir nesne olarak </a:t>
            </a:r>
            <a:r>
              <a:rPr lang="tr-TR" sz="2000" dirty="0" smtClean="0"/>
              <a:t>tanımlanır. Birçok </a:t>
            </a:r>
            <a:r>
              <a:rPr lang="tr-TR" sz="2000" dirty="0" err="1"/>
              <a:t>stereolojik</a:t>
            </a:r>
            <a:r>
              <a:rPr lang="tr-TR" sz="2000" b="1" dirty="0"/>
              <a:t> </a:t>
            </a:r>
            <a:r>
              <a:rPr lang="tr-TR" sz="2000" dirty="0" smtClean="0"/>
              <a:t>kesit</a:t>
            </a:r>
            <a:r>
              <a:rPr lang="tr-TR" sz="2000" b="1" dirty="0" smtClean="0"/>
              <a:t> </a:t>
            </a:r>
            <a:r>
              <a:rPr lang="tr-TR" sz="2000" dirty="0"/>
              <a:t>için </a:t>
            </a:r>
            <a:r>
              <a:rPr lang="tr-TR" sz="2000" dirty="0" err="1"/>
              <a:t>izotropi</a:t>
            </a:r>
            <a:r>
              <a:rPr lang="tr-TR" sz="2000" dirty="0"/>
              <a:t>,  </a:t>
            </a:r>
            <a:r>
              <a:rPr lang="tr-TR" sz="2000" dirty="0" err="1"/>
              <a:t>prob</a:t>
            </a:r>
            <a:r>
              <a:rPr lang="tr-TR" sz="2000" dirty="0"/>
              <a:t>-obje </a:t>
            </a:r>
            <a:r>
              <a:rPr lang="tr-TR" sz="2000" dirty="0" smtClean="0"/>
              <a:t>ara </a:t>
            </a:r>
            <a:r>
              <a:rPr lang="tr-TR" sz="2000" dirty="0" err="1" smtClean="0"/>
              <a:t>kesilerinde</a:t>
            </a:r>
            <a:r>
              <a:rPr lang="tr-TR" sz="2000" dirty="0" smtClean="0"/>
              <a:t> </a:t>
            </a:r>
            <a:r>
              <a:rPr lang="tr-TR" sz="2000" dirty="0"/>
              <a:t>gereklidir ki </a:t>
            </a:r>
            <a:r>
              <a:rPr lang="tr-TR" sz="2000" dirty="0" err="1"/>
              <a:t>prob</a:t>
            </a:r>
            <a:r>
              <a:rPr lang="tr-TR" sz="2000" dirty="0"/>
              <a:t> ve obje arasındaki  bu ara kesitlerin sayısı, referans aralığındaki sonda ve nesne ile beklenen referans alanındaki parametrenin değeri ile orantılı olmalıdır. Bu </a:t>
            </a:r>
            <a:r>
              <a:rPr lang="tr-TR" sz="2000" dirty="0" smtClean="0"/>
              <a:t> </a:t>
            </a:r>
            <a:r>
              <a:rPr lang="tr-TR" sz="2000" dirty="0"/>
              <a:t>eğer kesit bir </a:t>
            </a:r>
            <a:r>
              <a:rPr lang="tr-TR" sz="2000" dirty="0" err="1"/>
              <a:t>izotropik</a:t>
            </a:r>
            <a:r>
              <a:rPr lang="tr-TR" sz="2000" dirty="0"/>
              <a:t> kesim ise geçerlidir  yani bir düzlem 3 boyutlu uzayda tamamen rasgele bir yönlendirme kesit yapısı ile  tamamen </a:t>
            </a:r>
            <a:r>
              <a:rPr lang="tr-TR" sz="2000" dirty="0" err="1"/>
              <a:t>izotropiktir</a:t>
            </a:r>
            <a:r>
              <a:rPr lang="tr-TR" sz="2000" dirty="0"/>
              <a:t>.  </a:t>
            </a:r>
          </a:p>
          <a:p>
            <a:pPr marL="0" indent="0" algn="just">
              <a:buNone/>
            </a:pPr>
            <a:r>
              <a:rPr lang="tr-TR" sz="2000" dirty="0"/>
              <a:t>Biyolojik bilimlerde bir </a:t>
            </a:r>
            <a:r>
              <a:rPr lang="tr-TR" sz="2000" dirty="0" err="1"/>
              <a:t>stereolog</a:t>
            </a:r>
            <a:r>
              <a:rPr lang="tr-TR" sz="2000" dirty="0"/>
              <a:t> için bu </a:t>
            </a:r>
            <a:r>
              <a:rPr lang="tr-TR" sz="2000" dirty="0" err="1" smtClean="0"/>
              <a:t>kesileri</a:t>
            </a:r>
            <a:r>
              <a:rPr lang="tr-TR" sz="2000" dirty="0" smtClean="0"/>
              <a:t> rastgele 3D’li oryantasyon </a:t>
            </a:r>
            <a:r>
              <a:rPr lang="tr-TR" sz="2000" dirty="0"/>
              <a:t>- </a:t>
            </a:r>
            <a:r>
              <a:rPr lang="tr-TR" sz="2000" dirty="0" err="1"/>
              <a:t>izotropik</a:t>
            </a:r>
            <a:r>
              <a:rPr lang="tr-TR" sz="2000" dirty="0"/>
              <a:t> kesitler hazırlamak bir görevdir. Elde edilecek kesiler oryantasyon ve  dağılımı ne olursa  olsun </a:t>
            </a:r>
            <a:r>
              <a:rPr lang="tr-TR" sz="2000" dirty="0" err="1"/>
              <a:t>izotropik</a:t>
            </a:r>
            <a:r>
              <a:rPr lang="tr-TR" sz="2000" dirty="0"/>
              <a:t> kullanıldığında kısım </a:t>
            </a:r>
            <a:r>
              <a:rPr lang="tr-TR" sz="2000" dirty="0" err="1"/>
              <a:t>kısım</a:t>
            </a:r>
            <a:r>
              <a:rPr lang="tr-TR" sz="2000" dirty="0"/>
              <a:t> incelenecek </a:t>
            </a:r>
            <a:r>
              <a:rPr lang="tr-TR" sz="2000" dirty="0" smtClean="0"/>
              <a:t>ve bu </a:t>
            </a:r>
            <a:r>
              <a:rPr lang="tr-TR" sz="2000" dirty="0"/>
              <a:t>nesneler sonrasında </a:t>
            </a:r>
            <a:r>
              <a:rPr lang="tr-TR" sz="2000" dirty="0" err="1"/>
              <a:t>nicelleştirilebilecektir</a:t>
            </a:r>
            <a:r>
              <a:rPr lang="tr-TR" sz="2000" dirty="0"/>
              <a:t>.</a:t>
            </a:r>
          </a:p>
          <a:p>
            <a:pPr marL="0" indent="0" algn="just">
              <a:buNone/>
            </a:pPr>
            <a:endParaRPr lang="tr-TR" sz="2000" dirty="0"/>
          </a:p>
        </p:txBody>
      </p:sp>
      <p:pic>
        <p:nvPicPr>
          <p:cNvPr id="2" name="Resim 1"/>
          <p:cNvPicPr>
            <a:picLocks noChangeAspect="1"/>
          </p:cNvPicPr>
          <p:nvPr/>
        </p:nvPicPr>
        <p:blipFill>
          <a:blip r:embed="rId2"/>
          <a:stretch>
            <a:fillRect/>
          </a:stretch>
        </p:blipFill>
        <p:spPr>
          <a:xfrm>
            <a:off x="7248779" y="513347"/>
            <a:ext cx="4739176" cy="2920237"/>
          </a:xfrm>
          <a:prstGeom prst="rect">
            <a:avLst/>
          </a:prstGeom>
        </p:spPr>
      </p:pic>
      <p:pic>
        <p:nvPicPr>
          <p:cNvPr id="4" name="Resim 3"/>
          <p:cNvPicPr>
            <a:picLocks noChangeAspect="1"/>
          </p:cNvPicPr>
          <p:nvPr/>
        </p:nvPicPr>
        <p:blipFill>
          <a:blip r:embed="rId3"/>
          <a:stretch>
            <a:fillRect/>
          </a:stretch>
        </p:blipFill>
        <p:spPr>
          <a:xfrm>
            <a:off x="7248779" y="3942568"/>
            <a:ext cx="4739176" cy="2442190"/>
          </a:xfrm>
          <a:prstGeom prst="rect">
            <a:avLst/>
          </a:prstGeom>
        </p:spPr>
      </p:pic>
    </p:spTree>
    <p:extLst>
      <p:ext uri="{BB962C8B-B14F-4D97-AF65-F5344CB8AC3E}">
        <p14:creationId xmlns:p14="http://schemas.microsoft.com/office/powerpoint/2010/main" val="284959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3683" y="365616"/>
            <a:ext cx="5971075" cy="5890805"/>
          </a:xfrm>
        </p:spPr>
        <p:txBody>
          <a:bodyPr>
            <a:normAutofit/>
          </a:bodyPr>
          <a:lstStyle/>
          <a:p>
            <a:pPr marL="0" indent="0" algn="just">
              <a:buNone/>
            </a:pPr>
            <a:r>
              <a:rPr lang="tr-TR" sz="2400" dirty="0"/>
              <a:t>Genellikle iki tür </a:t>
            </a:r>
            <a:r>
              <a:rPr lang="tr-TR" sz="2400" dirty="0" err="1"/>
              <a:t>kesiden</a:t>
            </a:r>
            <a:r>
              <a:rPr lang="tr-TR" sz="2400" dirty="0"/>
              <a:t> bahsedilir</a:t>
            </a:r>
            <a:r>
              <a:rPr lang="tr-TR" sz="2400" dirty="0" smtClean="0"/>
              <a:t>.</a:t>
            </a:r>
          </a:p>
          <a:p>
            <a:pPr marL="0" indent="0" algn="just">
              <a:buNone/>
            </a:pPr>
            <a:r>
              <a:rPr lang="tr-TR" sz="2400" b="1" dirty="0" err="1" smtClean="0"/>
              <a:t>Izotropik</a:t>
            </a:r>
            <a:r>
              <a:rPr lang="tr-TR" sz="2400" b="1" dirty="0" smtClean="0"/>
              <a:t> </a:t>
            </a:r>
            <a:r>
              <a:rPr lang="tr-TR" sz="2400" b="1" dirty="0"/>
              <a:t>tek düze rasgele (IUR) ve dikey düzgün rastgele (VUR) </a:t>
            </a:r>
            <a:r>
              <a:rPr lang="tr-TR" sz="2400" b="1" dirty="0" err="1"/>
              <a:t>kesileri</a:t>
            </a:r>
            <a:r>
              <a:rPr lang="tr-TR" sz="2400" b="1" dirty="0"/>
              <a:t>. </a:t>
            </a:r>
          </a:p>
          <a:p>
            <a:pPr marL="0" indent="0" algn="just">
              <a:buNone/>
            </a:pPr>
            <a:r>
              <a:rPr lang="tr-TR" sz="2400" b="1" dirty="0"/>
              <a:t>IUR kesiler</a:t>
            </a:r>
            <a:r>
              <a:rPr lang="tr-TR" sz="2400" dirty="0"/>
              <a:t>, örneği bütün bir şekilde şekilsel yönelim açısından rasgele - </a:t>
            </a:r>
            <a:r>
              <a:rPr lang="tr-TR" sz="2400" dirty="0" smtClean="0"/>
              <a:t>kesit </a:t>
            </a:r>
            <a:r>
              <a:rPr lang="tr-TR" sz="2400" dirty="0"/>
              <a:t>düzleminin </a:t>
            </a:r>
            <a:r>
              <a:rPr lang="tr-TR" sz="2400" dirty="0" smtClean="0"/>
              <a:t>3D’li uzayda </a:t>
            </a:r>
            <a:r>
              <a:rPr lang="tr-TR" sz="2400" dirty="0"/>
              <a:t>yönlendirme eksenleri de kapsayacak şekilde hepsini </a:t>
            </a:r>
            <a:r>
              <a:rPr lang="tr-TR" sz="2400" dirty="0" err="1"/>
              <a:t>randomize</a:t>
            </a:r>
            <a:r>
              <a:rPr lang="tr-TR" sz="2400" dirty="0"/>
              <a:t> ederek elde edilir. Numuneyi küresel bir parafin topuna gömmek, masaüstü boyunca yuvarlamak, rastgele bir noktada durdurarak küre boyunca üstten alta bir kesit elde edilmesi de bunun bir benzeridir.</a:t>
            </a:r>
          </a:p>
          <a:p>
            <a:pPr marL="0" indent="0">
              <a:buNone/>
            </a:pPr>
            <a:endParaRPr lang="tr-TR" dirty="0"/>
          </a:p>
        </p:txBody>
      </p:sp>
      <p:pic>
        <p:nvPicPr>
          <p:cNvPr id="4" name="Resim 3"/>
          <p:cNvPicPr>
            <a:picLocks noChangeAspect="1"/>
          </p:cNvPicPr>
          <p:nvPr/>
        </p:nvPicPr>
        <p:blipFill>
          <a:blip r:embed="rId2"/>
          <a:stretch>
            <a:fillRect/>
          </a:stretch>
        </p:blipFill>
        <p:spPr>
          <a:xfrm>
            <a:off x="7427495" y="670415"/>
            <a:ext cx="4003605" cy="3452405"/>
          </a:xfrm>
          <a:prstGeom prst="rect">
            <a:avLst/>
          </a:prstGeom>
        </p:spPr>
      </p:pic>
    </p:spTree>
    <p:extLst>
      <p:ext uri="{BB962C8B-B14F-4D97-AF65-F5344CB8AC3E}">
        <p14:creationId xmlns:p14="http://schemas.microsoft.com/office/powerpoint/2010/main" val="978237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 y="0"/>
            <a:ext cx="5759355" cy="6553200"/>
          </a:xfrm>
          <a:prstGeom prst="rect">
            <a:avLst/>
          </a:prstGeom>
        </p:spPr>
      </p:pic>
      <p:sp>
        <p:nvSpPr>
          <p:cNvPr id="5" name="Metin kutusu 4"/>
          <p:cNvSpPr txBox="1"/>
          <p:nvPr/>
        </p:nvSpPr>
        <p:spPr>
          <a:xfrm>
            <a:off x="5486400" y="302359"/>
            <a:ext cx="6705600" cy="6555641"/>
          </a:xfrm>
          <a:prstGeom prst="rect">
            <a:avLst/>
          </a:prstGeom>
          <a:noFill/>
        </p:spPr>
        <p:txBody>
          <a:bodyPr wrap="square" rtlCol="0">
            <a:spAutoFit/>
          </a:bodyPr>
          <a:lstStyle/>
          <a:p>
            <a:pPr algn="just"/>
            <a:r>
              <a:rPr lang="tr-TR" sz="1400" b="1" dirty="0"/>
              <a:t>Şekil 1. </a:t>
            </a:r>
          </a:p>
          <a:p>
            <a:pPr algn="just"/>
            <a:r>
              <a:rPr lang="tr-TR" sz="1400" b="1" dirty="0"/>
              <a:t>a) </a:t>
            </a:r>
            <a:r>
              <a:rPr lang="tr-TR" sz="1400" b="1" dirty="0" err="1"/>
              <a:t>Cavalieri'nin</a:t>
            </a:r>
            <a:r>
              <a:rPr lang="tr-TR" sz="1400" b="1" dirty="0"/>
              <a:t> ilkesinin bir illüstrasyonu</a:t>
            </a:r>
          </a:p>
          <a:p>
            <a:pPr algn="just"/>
            <a:r>
              <a:rPr lang="tr-TR" sz="1400" dirty="0"/>
              <a:t>Her birinin yüzey alanı </a:t>
            </a:r>
            <a:r>
              <a:rPr lang="tr-TR" sz="1400" dirty="0" err="1"/>
              <a:t>kesittEKİ</a:t>
            </a:r>
            <a:r>
              <a:rPr lang="tr-TR" sz="1400" dirty="0"/>
              <a:t> noktaların sayımı ile tahmin edilir ve yapının toplam hacmi, tüm yüzeyin hacmidir. Kesitlerin alanları, bölümler arasındaki mesafe </a:t>
            </a:r>
            <a:r>
              <a:rPr lang="tr-TR" sz="1400" b="1" dirty="0"/>
              <a:t>(t) </a:t>
            </a:r>
            <a:r>
              <a:rPr lang="tr-TR" sz="1400" dirty="0"/>
              <a:t>ile çarpılır. Bir  kesitteki her bir noktayla ilişkili yüzey alanı </a:t>
            </a:r>
            <a:r>
              <a:rPr lang="tr-TR" sz="1400" b="1" dirty="0" err="1"/>
              <a:t>Ap</a:t>
            </a:r>
            <a:r>
              <a:rPr lang="tr-TR" sz="1400" dirty="0"/>
              <a:t>, </a:t>
            </a:r>
            <a:r>
              <a:rPr lang="tr-TR" sz="1400" dirty="0" err="1"/>
              <a:t>griddeki</a:t>
            </a:r>
            <a:r>
              <a:rPr lang="tr-TR" sz="1400" dirty="0"/>
              <a:t> kesikli çizgi ile gösterilmiştir.</a:t>
            </a:r>
          </a:p>
          <a:p>
            <a:pPr algn="just"/>
            <a:r>
              <a:rPr lang="tr-TR" sz="1400" b="1" dirty="0"/>
              <a:t>b) </a:t>
            </a:r>
            <a:r>
              <a:rPr lang="tr-TR" sz="1400" dirty="0"/>
              <a:t>Bir parça doku bir düzlem boyunca yuvarlanmış parafin topuna gömülmüştür. Bir parçası rasgele bir noktadan kürenin tepesinden tabanına kadar gösterilmiş bir </a:t>
            </a:r>
            <a:r>
              <a:rPr lang="tr-TR" sz="1400" b="1" dirty="0"/>
              <a:t> IUR</a:t>
            </a:r>
            <a:r>
              <a:rPr lang="tr-TR" sz="1400" dirty="0"/>
              <a:t> kesiti oluşturmak için noktalı çizgi ile gösterilmiştir.</a:t>
            </a:r>
          </a:p>
          <a:p>
            <a:pPr algn="just"/>
            <a:r>
              <a:rPr lang="tr-TR" sz="1400" b="1" dirty="0"/>
              <a:t>c) Cilt gibi tabakalı </a:t>
            </a:r>
            <a:r>
              <a:rPr lang="tr-TR" sz="1400" b="1" dirty="0" err="1"/>
              <a:t>epitelden</a:t>
            </a:r>
            <a:r>
              <a:rPr lang="tr-TR" sz="1400" b="1" dirty="0"/>
              <a:t> VUR bölümlerinin üretimi. </a:t>
            </a:r>
            <a:endParaRPr lang="tr-TR" sz="1400" dirty="0"/>
          </a:p>
          <a:p>
            <a:pPr algn="just"/>
            <a:r>
              <a:rPr lang="tr-TR" sz="1400" dirty="0"/>
              <a:t>Dikey eksen süreç hep korunur ve siyah okla gösterilmiştir. Biyopsi prosedüründen sonra delgeç biyopsisi gösterildiği gibi dikey eksen etrafında rastgele döndürülür ve VUR </a:t>
            </a:r>
            <a:r>
              <a:rPr lang="tr-TR" sz="1400" dirty="0" err="1"/>
              <a:t>kesileri</a:t>
            </a:r>
            <a:r>
              <a:rPr lang="tr-TR" sz="1400" dirty="0"/>
              <a:t> dikey eksene paralel yapılır. </a:t>
            </a:r>
          </a:p>
          <a:p>
            <a:pPr algn="just"/>
            <a:r>
              <a:rPr lang="tr-TR" sz="1400" b="1" dirty="0"/>
              <a:t>d) </a:t>
            </a:r>
            <a:r>
              <a:rPr lang="tr-TR" sz="1400" dirty="0"/>
              <a:t>Mikroskopta görüş alanındaki hücrenin çekirdeğinin </a:t>
            </a:r>
            <a:r>
              <a:rPr lang="tr-TR" sz="1400" dirty="0" err="1"/>
              <a:t>Vv'sini</a:t>
            </a:r>
            <a:r>
              <a:rPr lang="tr-TR" sz="1400" dirty="0"/>
              <a:t> hesaplarken VUR bölümleri kullanılırsa, yönlendirme çerçevesindeki Y ekseni dikey eksene paralel hizalanır ve yönlendirme çerçevesi kurmak için kullanılan sinüs ağırlıklı bir sayı ölçeği (1-97) ile 3D uzayda </a:t>
            </a:r>
            <a:r>
              <a:rPr lang="tr-TR" sz="1400" dirty="0" err="1"/>
              <a:t>izotropik</a:t>
            </a:r>
            <a:r>
              <a:rPr lang="tr-TR" sz="1400" dirty="0"/>
              <a:t> yönler tespit edilir. Rastgele bir sayı seçilir ve üzerine konan </a:t>
            </a:r>
            <a:r>
              <a:rPr lang="tr-TR" sz="1400" dirty="0" err="1"/>
              <a:t>grid</a:t>
            </a:r>
            <a:r>
              <a:rPr lang="tr-TR" sz="1400" dirty="0"/>
              <a:t> çizgileri başlangıç ​​yönelimini belirler. Şablon çerçevenin üzerinde hizalanır, böylece </a:t>
            </a:r>
            <a:r>
              <a:rPr lang="tr-TR" sz="1400" dirty="0" err="1"/>
              <a:t>griddeki</a:t>
            </a:r>
            <a:r>
              <a:rPr lang="tr-TR" sz="1400" dirty="0"/>
              <a:t> paralel çizgiler 0,0'ı geçmekte ve rasgele sayı sinüs ağırlıklı ölçekte üretilir. </a:t>
            </a:r>
          </a:p>
          <a:p>
            <a:pPr algn="just"/>
            <a:r>
              <a:rPr lang="tr-TR" sz="1400" dirty="0"/>
              <a:t>Sonraki </a:t>
            </a:r>
            <a:r>
              <a:rPr lang="tr-TR" sz="1400" dirty="0" err="1"/>
              <a:t>izotropik</a:t>
            </a:r>
            <a:r>
              <a:rPr lang="tr-TR" sz="1400" dirty="0"/>
              <a:t> yönler için rastgele başlangıç ​​için sabit bir sayı ekleyerek üretilir. Numarayı her numune almadan önce alın ve başlangıcı ona göre hizalayın. </a:t>
            </a:r>
            <a:r>
              <a:rPr lang="tr-TR" sz="1400" dirty="0" err="1"/>
              <a:t>Grid</a:t>
            </a:r>
            <a:r>
              <a:rPr lang="tr-TR" sz="1400" dirty="0"/>
              <a:t> çizgileri noktalarla donatılmıştır ve eğer bir nokta çekirdeği kesiyorsa (Gösterilmemiştir) tarafsız sayma çerçevesinin içinde, çekirdek boyutu şekilde gösterilen cetvel kullanılarak örneklenmiştir. </a:t>
            </a:r>
            <a:r>
              <a:rPr lang="tr-TR" sz="1400" dirty="0" err="1"/>
              <a:t>Vv</a:t>
            </a:r>
            <a:r>
              <a:rPr lang="tr-TR" sz="1400" dirty="0"/>
              <a:t> sonrasında</a:t>
            </a:r>
          </a:p>
          <a:p>
            <a:pPr algn="just"/>
            <a:r>
              <a:rPr lang="tr-TR" sz="1400" dirty="0"/>
              <a:t>                     ile ifade </a:t>
            </a:r>
            <a:r>
              <a:rPr lang="tr-TR" sz="1400" dirty="0" err="1"/>
              <a:t>edilir.Burada</a:t>
            </a:r>
            <a:r>
              <a:rPr lang="tr-TR" sz="1400" dirty="0"/>
              <a:t> bireysel küpün ortalamasıdır Unutmayın ki, ölçeği daha iyi görselleştirmek için gösterilen görüş alanı cetvelin ölçüm</a:t>
            </a:r>
          </a:p>
          <a:p>
            <a:pPr algn="just"/>
            <a:r>
              <a:rPr lang="tr-TR" sz="1400" dirty="0"/>
              <a:t>alanıdır.</a:t>
            </a:r>
          </a:p>
          <a:p>
            <a:endParaRPr lang="tr-TR" sz="1400" dirty="0"/>
          </a:p>
        </p:txBody>
      </p:sp>
      <p:pic>
        <p:nvPicPr>
          <p:cNvPr id="6" name="Resim 5"/>
          <p:cNvPicPr>
            <a:picLocks noChangeAspect="1"/>
          </p:cNvPicPr>
          <p:nvPr/>
        </p:nvPicPr>
        <p:blipFill>
          <a:blip r:embed="rId3"/>
          <a:stretch>
            <a:fillRect/>
          </a:stretch>
        </p:blipFill>
        <p:spPr>
          <a:xfrm>
            <a:off x="5759354" y="5660559"/>
            <a:ext cx="652744" cy="281906"/>
          </a:xfrm>
          <a:prstGeom prst="rect">
            <a:avLst/>
          </a:prstGeom>
        </p:spPr>
      </p:pic>
    </p:spTree>
    <p:extLst>
      <p:ext uri="{BB962C8B-B14F-4D97-AF65-F5344CB8AC3E}">
        <p14:creationId xmlns:p14="http://schemas.microsoft.com/office/powerpoint/2010/main" val="1874929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bu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bu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TM03457510[[fn=Sabun]]</Template>
  <TotalTime>1187</TotalTime>
  <Words>2869</Words>
  <Application>Microsoft Office PowerPoint</Application>
  <PresentationFormat>Geniş ekran</PresentationFormat>
  <Paragraphs>131</Paragraphs>
  <Slides>30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Calibri</vt:lpstr>
      <vt:lpstr>Century Gothic</vt:lpstr>
      <vt:lpstr>Garamond</vt:lpstr>
      <vt:lpstr>Wingdings</vt:lpstr>
      <vt:lpstr>Sabun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Uygulamalı Stereoloji (Dermotolojik Çalışmalar)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bio_ses... biology</dc:creator>
  <cp:lastModifiedBy>bio_ses... biology</cp:lastModifiedBy>
  <cp:revision>169</cp:revision>
  <dcterms:created xsi:type="dcterms:W3CDTF">2017-04-20T08:40:53Z</dcterms:created>
  <dcterms:modified xsi:type="dcterms:W3CDTF">2017-04-24T07:40:48Z</dcterms:modified>
</cp:coreProperties>
</file>