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85"/>
  </p:notesMasterIdLst>
  <p:sldIdLst>
    <p:sldId id="256" r:id="rId2"/>
    <p:sldId id="359" r:id="rId3"/>
    <p:sldId id="360" r:id="rId4"/>
    <p:sldId id="362" r:id="rId5"/>
    <p:sldId id="363" r:id="rId6"/>
    <p:sldId id="364" r:id="rId7"/>
    <p:sldId id="365" r:id="rId8"/>
    <p:sldId id="366" r:id="rId9"/>
    <p:sldId id="367" r:id="rId10"/>
    <p:sldId id="369" r:id="rId11"/>
    <p:sldId id="358" r:id="rId12"/>
    <p:sldId id="289" r:id="rId13"/>
    <p:sldId id="280" r:id="rId14"/>
    <p:sldId id="313" r:id="rId15"/>
    <p:sldId id="290" r:id="rId16"/>
    <p:sldId id="339" r:id="rId17"/>
    <p:sldId id="282" r:id="rId18"/>
    <p:sldId id="314" r:id="rId19"/>
    <p:sldId id="283" r:id="rId20"/>
    <p:sldId id="315" r:id="rId21"/>
    <p:sldId id="316" r:id="rId22"/>
    <p:sldId id="286" r:id="rId23"/>
    <p:sldId id="287" r:id="rId24"/>
    <p:sldId id="288" r:id="rId25"/>
    <p:sldId id="318" r:id="rId26"/>
    <p:sldId id="291" r:id="rId27"/>
    <p:sldId id="292" r:id="rId28"/>
    <p:sldId id="293" r:id="rId29"/>
    <p:sldId id="294" r:id="rId30"/>
    <p:sldId id="340" r:id="rId31"/>
    <p:sldId id="295" r:id="rId32"/>
    <p:sldId id="296" r:id="rId33"/>
    <p:sldId id="257" r:id="rId34"/>
    <p:sldId id="320" r:id="rId35"/>
    <p:sldId id="301" r:id="rId36"/>
    <p:sldId id="302" r:id="rId37"/>
    <p:sldId id="321" r:id="rId38"/>
    <p:sldId id="327" r:id="rId39"/>
    <p:sldId id="343" r:id="rId40"/>
    <p:sldId id="260" r:id="rId41"/>
    <p:sldId id="322" r:id="rId42"/>
    <p:sldId id="324" r:id="rId43"/>
    <p:sldId id="261" r:id="rId44"/>
    <p:sldId id="303" r:id="rId45"/>
    <p:sldId id="300" r:id="rId46"/>
    <p:sldId id="263" r:id="rId47"/>
    <p:sldId id="328" r:id="rId48"/>
    <p:sldId id="304" r:id="rId49"/>
    <p:sldId id="265" r:id="rId50"/>
    <p:sldId id="334" r:id="rId51"/>
    <p:sldId id="346" r:id="rId52"/>
    <p:sldId id="335" r:id="rId53"/>
    <p:sldId id="329" r:id="rId54"/>
    <p:sldId id="347" r:id="rId55"/>
    <p:sldId id="269" r:id="rId56"/>
    <p:sldId id="332" r:id="rId57"/>
    <p:sldId id="331" r:id="rId58"/>
    <p:sldId id="271" r:id="rId59"/>
    <p:sldId id="272" r:id="rId60"/>
    <p:sldId id="353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48" r:id="rId70"/>
    <p:sldId id="380" r:id="rId71"/>
    <p:sldId id="381" r:id="rId72"/>
    <p:sldId id="382" r:id="rId73"/>
    <p:sldId id="383" r:id="rId74"/>
    <p:sldId id="352" r:id="rId75"/>
    <p:sldId id="275" r:id="rId76"/>
    <p:sldId id="351" r:id="rId77"/>
    <p:sldId id="355" r:id="rId78"/>
    <p:sldId id="357" r:id="rId79"/>
    <p:sldId id="308" r:id="rId80"/>
    <p:sldId id="310" r:id="rId81"/>
    <p:sldId id="307" r:id="rId82"/>
    <p:sldId id="370" r:id="rId83"/>
    <p:sldId id="371" r:id="rId8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CF9C-A32A-425B-8314-709166120FEB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B0EC9-70D3-40EE-A80B-60D3693B4F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3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B0EC9-70D3-40EE-A80B-60D3693B4F8A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55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9477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9936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7353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5864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8581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8933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2644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8268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599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9974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8578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4B2E-639E-4F9C-AFC1-D8206DAD3257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8D1D-A934-4F89-9D0B-A916D87813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69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559900"/>
            <a:ext cx="756083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1403648" y="5373216"/>
            <a:ext cx="666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ARAŞ. GÖR. SEDA KESKİN</a:t>
            </a:r>
          </a:p>
          <a:p>
            <a:pPr algn="ctr"/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YYU TIP FAKÜLTESİ </a:t>
            </a:r>
          </a:p>
          <a:p>
            <a:pPr algn="ctr"/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TIBBİ HİSTOLOJİ VE EMBRİYOLOJİ ABD. </a:t>
            </a:r>
          </a:p>
          <a:p>
            <a:pPr algn="ctr"/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Mart-2019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75654" y="510200"/>
            <a:ext cx="684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HÜCREDE SİNYAL İLETİMİ</a:t>
            </a:r>
            <a:endParaRPr lang="tr-TR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172400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Reseptörün </a:t>
            </a:r>
            <a:r>
              <a:rPr lang="tr-TR" sz="2400" b="1" dirty="0" smtClean="0"/>
              <a:t>işlevi</a:t>
            </a:r>
          </a:p>
          <a:p>
            <a:pPr marL="0" indent="0" algn="just">
              <a:buNone/>
            </a:pPr>
            <a:r>
              <a:rPr lang="sv-SE" sz="2400" dirty="0" smtClean="0"/>
              <a:t>1</a:t>
            </a:r>
            <a:r>
              <a:rPr lang="tr-TR" sz="2400" dirty="0" smtClean="0"/>
              <a:t>-</a:t>
            </a:r>
            <a:r>
              <a:rPr lang="sv-SE" sz="2400" dirty="0" smtClean="0"/>
              <a:t> </a:t>
            </a:r>
            <a:r>
              <a:rPr lang="sv-SE" sz="2400" dirty="0"/>
              <a:t>Özel ligandı tanır</a:t>
            </a:r>
          </a:p>
          <a:p>
            <a:pPr marL="0" indent="0" algn="just">
              <a:buNone/>
            </a:pPr>
            <a:r>
              <a:rPr lang="sv-SE" sz="2400" dirty="0" smtClean="0"/>
              <a:t>2</a:t>
            </a:r>
            <a:r>
              <a:rPr lang="tr-TR" sz="2400" dirty="0" smtClean="0"/>
              <a:t>-</a:t>
            </a:r>
            <a:r>
              <a:rPr lang="sv-SE" sz="2400" dirty="0" smtClean="0"/>
              <a:t> </a:t>
            </a:r>
            <a:r>
              <a:rPr lang="sv-SE" sz="2400" dirty="0"/>
              <a:t>Özel ligandlara </a:t>
            </a:r>
            <a:r>
              <a:rPr lang="sv-SE" sz="2400" dirty="0" smtClean="0"/>
              <a:t>bağlanma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3- Sinyal </a:t>
            </a:r>
            <a:r>
              <a:rPr lang="tr-TR" sz="2400" dirty="0"/>
              <a:t>iletimi biyolojik </a:t>
            </a:r>
            <a:r>
              <a:rPr lang="tr-TR" sz="2400" dirty="0" smtClean="0"/>
              <a:t>etkisi</a:t>
            </a:r>
          </a:p>
          <a:p>
            <a:pPr marL="0" indent="0" algn="just">
              <a:buNone/>
            </a:pPr>
            <a:endParaRPr lang="tr-TR" sz="2400" b="1" dirty="0" smtClean="0"/>
          </a:p>
          <a:p>
            <a:pPr marL="0" indent="0" algn="just">
              <a:buNone/>
            </a:pPr>
            <a:r>
              <a:rPr lang="tr-TR" sz="2400" b="1" dirty="0" err="1" smtClean="0"/>
              <a:t>Membran</a:t>
            </a:r>
            <a:r>
              <a:rPr lang="tr-TR" sz="2400" b="1" dirty="0" smtClean="0"/>
              <a:t> </a:t>
            </a:r>
            <a:r>
              <a:rPr lang="tr-TR" sz="2400" b="1" dirty="0"/>
              <a:t>reseptörleri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Zar</a:t>
            </a:r>
            <a:endParaRPr lang="tr-TR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err="1"/>
              <a:t>Glikoprotein</a:t>
            </a:r>
            <a:endParaRPr lang="tr-TR" sz="2400" dirty="0"/>
          </a:p>
          <a:p>
            <a:pPr marL="0" indent="0" algn="just">
              <a:buNone/>
            </a:pPr>
            <a:r>
              <a:rPr lang="tr-TR" sz="2400" b="1" dirty="0" smtClean="0"/>
              <a:t>Hücre </a:t>
            </a:r>
            <a:r>
              <a:rPr lang="tr-TR" sz="2400" b="1" dirty="0"/>
              <a:t>içi reseptörleri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err="1"/>
              <a:t>Sitosol</a:t>
            </a:r>
            <a:r>
              <a:rPr lang="tr-TR" sz="2400" dirty="0"/>
              <a:t> veya </a:t>
            </a:r>
            <a:r>
              <a:rPr lang="tr-TR" sz="2400" dirty="0" smtClean="0"/>
              <a:t>çekirdek zarı</a:t>
            </a:r>
            <a:endParaRPr lang="tr-TR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DNA bağlayıcı protein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860032" y="2060848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Hormon ve Reseptörün Bağlanma Özellikleri</a:t>
            </a:r>
          </a:p>
          <a:p>
            <a:r>
              <a:rPr lang="tr-TR" sz="2400" dirty="0"/>
              <a:t>• yüksek özgüllük</a:t>
            </a:r>
          </a:p>
          <a:p>
            <a:r>
              <a:rPr lang="tr-TR" sz="2400" dirty="0"/>
              <a:t>• yüksek </a:t>
            </a:r>
            <a:r>
              <a:rPr lang="tr-TR" sz="2400" dirty="0" err="1"/>
              <a:t>afinite</a:t>
            </a:r>
            <a:endParaRPr lang="tr-TR" sz="2400" dirty="0"/>
          </a:p>
          <a:p>
            <a:r>
              <a:rPr lang="tr-TR" sz="2400" dirty="0"/>
              <a:t>• </a:t>
            </a:r>
            <a:r>
              <a:rPr lang="tr-TR" sz="2400" dirty="0" smtClean="0"/>
              <a:t>doymuşluk</a:t>
            </a:r>
            <a:endParaRPr lang="tr-TR" sz="2400" dirty="0"/>
          </a:p>
          <a:p>
            <a:r>
              <a:rPr lang="tr-TR" sz="2400" dirty="0"/>
              <a:t>• </a:t>
            </a:r>
            <a:r>
              <a:rPr lang="tr-TR" sz="2400" dirty="0" err="1" smtClean="0"/>
              <a:t>feed</a:t>
            </a:r>
            <a:r>
              <a:rPr lang="tr-TR" sz="2400" dirty="0" smtClean="0"/>
              <a:t> </a:t>
            </a:r>
            <a:r>
              <a:rPr lang="tr-TR" sz="2400" dirty="0" err="1" smtClean="0"/>
              <a:t>back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• </a:t>
            </a:r>
            <a:r>
              <a:rPr lang="tr-TR" sz="2400" dirty="0"/>
              <a:t>özel fonksiyon modeli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80648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Hücre sinyal iletimi;</a:t>
            </a:r>
          </a:p>
          <a:p>
            <a:pPr>
              <a:buNone/>
            </a:pPr>
            <a:r>
              <a:rPr lang="tr-TR" sz="2400" dirty="0" smtClean="0"/>
              <a:t>     </a:t>
            </a:r>
            <a:r>
              <a:rPr lang="tr-TR" sz="2400" b="1" dirty="0" smtClean="0"/>
              <a:t>1-Sinyal alma</a:t>
            </a:r>
            <a:r>
              <a:rPr lang="tr-TR" sz="2400" dirty="0" smtClean="0"/>
              <a:t>; sinyal alma, hedef hücrenin hücre dışından gelen bir sinyali algılamasıdır. Kimyasal bir sinyal genellikle hücrenin yüzeyinde bulunan hücresel bir proteine bağlandığı zaman algılanır.</a:t>
            </a:r>
          </a:p>
          <a:p>
            <a:pPr>
              <a:buNone/>
            </a:pPr>
            <a:r>
              <a:rPr lang="tr-TR" sz="2400" dirty="0" smtClean="0"/>
              <a:t>     </a:t>
            </a:r>
            <a:r>
              <a:rPr lang="tr-TR" sz="2400" b="1" dirty="0" smtClean="0"/>
              <a:t>2- Sinyal aktarımı; </a:t>
            </a:r>
            <a:r>
              <a:rPr lang="tr-TR" sz="2400" dirty="0" smtClean="0"/>
              <a:t> sinyal molekülü, bağlandığı reseptör proteini değişikliğe uğratır ve sinyal aktarım sürecini başlatır. Sinyali özgül hücresel cevap ortaya çıkaracak bir forma dönüştürür.</a:t>
            </a:r>
          </a:p>
          <a:p>
            <a:pPr>
              <a:buNone/>
            </a:pPr>
            <a:r>
              <a:rPr lang="tr-TR" sz="2400" dirty="0" smtClean="0"/>
              <a:t>    </a:t>
            </a:r>
            <a:r>
              <a:rPr lang="tr-TR" sz="2400" b="1" dirty="0" smtClean="0"/>
              <a:t>3- Cevap;</a:t>
            </a:r>
            <a:r>
              <a:rPr lang="tr-TR" sz="2400" dirty="0" smtClean="0"/>
              <a:t> aktarılan sinyal özgül bir hücresel cevabı tetikler. Sitoplazmadaki etkinliklerin düzenlenmesi veya çekirdekte transkripsiyon yapılması olabilir.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4849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1- ENDOKRİN HÜCRE SİNYALİ</a:t>
            </a:r>
            <a:endParaRPr lang="tr-TR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5124" y="1690689"/>
            <a:ext cx="78867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404664"/>
            <a:ext cx="3923928" cy="54006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Hormon</a:t>
            </a:r>
            <a:r>
              <a:rPr lang="tr-TR" sz="2400" dirty="0" smtClean="0"/>
              <a:t> adı verilen, bir endokrin hücresi tarafından üretilen ve uzaktaki hedef hücreye etki etmek için kan dolaşımıyla taşınan sinyal moleküllerini içerir.</a:t>
            </a:r>
          </a:p>
          <a:p>
            <a:pPr algn="just"/>
            <a:r>
              <a:rPr lang="tr-TR" sz="2400" dirty="0" smtClean="0"/>
              <a:t>Endokrin hücreler, bir kan damarına </a:t>
            </a:r>
            <a:r>
              <a:rPr lang="tr-TR" sz="2400" dirty="0" err="1" smtClean="0"/>
              <a:t>polipeptid</a:t>
            </a:r>
            <a:r>
              <a:rPr lang="tr-TR" sz="2400" dirty="0" smtClean="0"/>
              <a:t> veya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 hormonu salgılar. </a:t>
            </a:r>
          </a:p>
          <a:p>
            <a:pPr algn="just"/>
            <a:r>
              <a:rPr lang="tr-TR" sz="2400" dirty="0" smtClean="0"/>
              <a:t>Sonra hormon, salgı hücresinden uzak hedef hücreye taşınır.</a:t>
            </a:r>
          </a:p>
          <a:p>
            <a:pPr algn="just"/>
            <a:r>
              <a:rPr lang="tr-TR" sz="2400" dirty="0" smtClean="0"/>
              <a:t>Örn; </a:t>
            </a:r>
            <a:r>
              <a:rPr lang="tr-TR" sz="2400" dirty="0" err="1" smtClean="0"/>
              <a:t>ovaryumda</a:t>
            </a:r>
            <a:r>
              <a:rPr lang="tr-TR" sz="2400" dirty="0" smtClean="0"/>
              <a:t> üretilip </a:t>
            </a:r>
            <a:r>
              <a:rPr lang="tr-TR" sz="2400" dirty="0" err="1" smtClean="0"/>
              <a:t>uterusta</a:t>
            </a:r>
            <a:r>
              <a:rPr lang="tr-TR" sz="2400" dirty="0" smtClean="0"/>
              <a:t> etki gösteren </a:t>
            </a:r>
            <a:r>
              <a:rPr lang="tr-TR" sz="2400" dirty="0" err="1" smtClean="0"/>
              <a:t>östradiol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9920"/>
            <a:ext cx="4932040" cy="66394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2- PARAKRİN HÜCRE SİNYALİ</a:t>
            </a:r>
            <a:endParaRPr lang="tr-TR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5" y="793071"/>
            <a:ext cx="4618627" cy="5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4640082" y="711970"/>
            <a:ext cx="4756454" cy="559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Yakındaki bir hücrenin davranışını düzenlemek için o bölgede görev yapacak olan bir sinyal molekülü tarafından sağlanır.</a:t>
            </a:r>
          </a:p>
          <a:p>
            <a:r>
              <a:rPr lang="tr-TR" sz="2400" dirty="0" smtClean="0"/>
              <a:t>Hücrenin yakın çevresindeki hücreler etkilenir.</a:t>
            </a:r>
          </a:p>
          <a:p>
            <a:r>
              <a:rPr lang="tr-TR" sz="2400" dirty="0" err="1" smtClean="0"/>
              <a:t>Glukagon</a:t>
            </a:r>
            <a:r>
              <a:rPr lang="tr-TR" sz="2400" dirty="0" smtClean="0"/>
              <a:t> ve </a:t>
            </a:r>
            <a:r>
              <a:rPr lang="tr-TR" sz="2400" dirty="0" err="1" smtClean="0"/>
              <a:t>somatostaninin</a:t>
            </a:r>
            <a:r>
              <a:rPr lang="tr-TR" sz="2400" dirty="0" smtClean="0"/>
              <a:t>,  insülin salgılayan </a:t>
            </a:r>
            <a:r>
              <a:rPr lang="tr-TR" sz="2400" dirty="0" err="1" smtClean="0"/>
              <a:t>langerhans</a:t>
            </a:r>
            <a:r>
              <a:rPr lang="tr-TR" sz="2400" dirty="0" smtClean="0"/>
              <a:t> adacığındaki komşu hücrelere etki etmesi buna örnektir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554" y="3181590"/>
            <a:ext cx="6840760" cy="348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 txBox="1">
            <a:spLocks/>
          </p:cNvSpPr>
          <p:nvPr/>
        </p:nvSpPr>
        <p:spPr>
          <a:xfrm>
            <a:off x="827584" y="26064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800" smtClean="0"/>
              <a:t>Parakrin sinyal molekülleri; dört temel protein ailesi içerir.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800" smtClean="0"/>
              <a:t>1- Fibroblast büyüme faktörü (FGF) ailesi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800" smtClean="0"/>
              <a:t>2- Hedgehog ailesi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800" smtClean="0"/>
              <a:t>3- Wingless (Wnt) ailesi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800" smtClean="0"/>
              <a:t>4- Farklandırıcı büyüme faktörü (TGF-ß) üst ailesi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/>
              <a:t>Memelilerde en çok bulunan </a:t>
            </a:r>
            <a:r>
              <a:rPr lang="tr-TR" sz="2800" dirty="0" err="1" smtClean="0"/>
              <a:t>Hedgehog</a:t>
            </a:r>
            <a:r>
              <a:rPr lang="tr-TR" sz="2800" dirty="0" smtClean="0"/>
              <a:t> </a:t>
            </a:r>
            <a:r>
              <a:rPr lang="tr-TR" sz="2800" dirty="0" err="1" smtClean="0"/>
              <a:t>homoloğu</a:t>
            </a:r>
            <a:r>
              <a:rPr lang="tr-TR" sz="2800" dirty="0" smtClean="0"/>
              <a:t>  </a:t>
            </a:r>
            <a:r>
              <a:rPr lang="tr-TR" sz="2800" dirty="0" err="1" smtClean="0"/>
              <a:t>sonic</a:t>
            </a:r>
            <a:r>
              <a:rPr lang="tr-TR" sz="2800" dirty="0" smtClean="0"/>
              <a:t> </a:t>
            </a:r>
            <a:r>
              <a:rPr lang="tr-TR" sz="2800" dirty="0" err="1" smtClean="0"/>
              <a:t>hedgehog</a:t>
            </a:r>
            <a:r>
              <a:rPr lang="tr-TR" sz="2800" dirty="0" smtClean="0"/>
              <a:t> (</a:t>
            </a:r>
            <a:r>
              <a:rPr lang="tr-TR" sz="2800" dirty="0" err="1" smtClean="0"/>
              <a:t>shh</a:t>
            </a:r>
            <a:r>
              <a:rPr lang="tr-TR" sz="2800" dirty="0" smtClean="0"/>
              <a:t>)’dur. Sinir tabakası ve sinir tüpünün gelişiminde rol alır.</a:t>
            </a:r>
          </a:p>
          <a:p>
            <a:pPr algn="just"/>
            <a:r>
              <a:rPr lang="tr-TR" sz="2800" dirty="0" err="1" smtClean="0"/>
              <a:t>Shh</a:t>
            </a:r>
            <a:r>
              <a:rPr lang="tr-TR" sz="2800" dirty="0" smtClean="0"/>
              <a:t> ayrıca </a:t>
            </a:r>
            <a:r>
              <a:rPr lang="tr-TR" sz="2800" dirty="0" err="1" smtClean="0"/>
              <a:t>Wnt</a:t>
            </a:r>
            <a:r>
              <a:rPr lang="tr-TR" sz="2800" dirty="0" smtClean="0"/>
              <a:t> ve TGF-ß ailesini kodlayan genlerin transkripsiyonunu baskılayarak hücre büyümesini önler.</a:t>
            </a:r>
          </a:p>
          <a:p>
            <a:pPr algn="just"/>
            <a:r>
              <a:rPr lang="tr-TR" sz="2800" dirty="0" err="1" smtClean="0"/>
              <a:t>Wnt</a:t>
            </a:r>
            <a:r>
              <a:rPr lang="tr-TR" sz="2800" dirty="0" smtClean="0"/>
              <a:t> genleri omurgalılarda beyin,kas, </a:t>
            </a:r>
            <a:r>
              <a:rPr lang="tr-TR" sz="2800" dirty="0" err="1" smtClean="0"/>
              <a:t>gonadlar</a:t>
            </a:r>
            <a:r>
              <a:rPr lang="tr-TR" sz="2800" dirty="0" smtClean="0"/>
              <a:t> ve böbreklerin oluşumunu belirleyen salgı </a:t>
            </a:r>
            <a:r>
              <a:rPr lang="tr-TR" sz="2800" dirty="0" err="1" smtClean="0"/>
              <a:t>glikoproteinleri</a:t>
            </a:r>
            <a:r>
              <a:rPr lang="tr-TR" sz="2800" dirty="0" smtClean="0"/>
              <a:t> kodlar.</a:t>
            </a:r>
          </a:p>
          <a:p>
            <a:pPr algn="just"/>
            <a:r>
              <a:rPr lang="tr-TR" sz="2800" dirty="0" smtClean="0"/>
              <a:t>TGF-ß kemik </a:t>
            </a:r>
            <a:r>
              <a:rPr lang="tr-TR" sz="2800" dirty="0" err="1" smtClean="0"/>
              <a:t>morfogenetik</a:t>
            </a:r>
            <a:r>
              <a:rPr lang="tr-TR" sz="2800" dirty="0" smtClean="0"/>
              <a:t> proteini (BMP) ailesini içerir. BMP ailesinin bir üyesindeki mutasyon iskelet anomalilerine yol açar.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3690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3- OTOKRİN  HÜCRE  SİNYALİ</a:t>
            </a:r>
            <a:endParaRPr lang="tr-TR" sz="32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435280" cy="5616624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/>
              <a:t>Kendi ürettiği sinyal moleküllerine, hücrenin kendisinin yanıt vermesidir.</a:t>
            </a:r>
          </a:p>
          <a:p>
            <a:pPr algn="just"/>
            <a:r>
              <a:rPr lang="tr-TR" sz="2800" dirty="0" smtClean="0"/>
              <a:t>Kanser hücrelerinde görülür.</a:t>
            </a:r>
          </a:p>
          <a:p>
            <a:pPr algn="just"/>
            <a:r>
              <a:rPr lang="tr-TR" sz="2800" dirty="0" smtClean="0"/>
              <a:t>Örn; </a:t>
            </a:r>
            <a:r>
              <a:rPr lang="tr-TR" sz="2800" dirty="0" err="1" smtClean="0"/>
              <a:t>immün</a:t>
            </a:r>
            <a:r>
              <a:rPr lang="tr-TR" sz="2800" dirty="0" smtClean="0"/>
              <a:t> sistem hücrelerinin kendi çoğalma ve </a:t>
            </a:r>
            <a:r>
              <a:rPr lang="tr-TR" sz="2800" dirty="0" err="1" smtClean="0"/>
              <a:t>farklanmaları</a:t>
            </a:r>
            <a:r>
              <a:rPr lang="tr-TR" sz="2800" dirty="0" smtClean="0"/>
              <a:t> tetikleyen yabancı antijenlere veya büyüme faktörlerine verdikleri yanıttır.</a:t>
            </a:r>
          </a:p>
          <a:p>
            <a:pPr algn="just"/>
            <a:r>
              <a:rPr lang="tr-TR" sz="2800" dirty="0" smtClean="0"/>
              <a:t>Bazı T lenfosit tipleri </a:t>
            </a:r>
            <a:r>
              <a:rPr lang="tr-TR" sz="2800" dirty="0" err="1" smtClean="0"/>
              <a:t>antijenik</a:t>
            </a:r>
            <a:r>
              <a:rPr lang="tr-TR" sz="2800" dirty="0" smtClean="0"/>
              <a:t> uyarıya yanıt olarak kendi çoğalmalarını uyaran büyüme faktörü sentezlerler. Böylece kendi salgıladıkları büyüme faktörüne yanıt olarak bölünürler.</a:t>
            </a:r>
          </a:p>
          <a:p>
            <a:pPr algn="just"/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2639" y="-243408"/>
            <a:ext cx="7886700" cy="1325563"/>
          </a:xfrm>
        </p:spPr>
        <p:txBody>
          <a:bodyPr/>
          <a:lstStyle/>
          <a:p>
            <a:pPr algn="ctr"/>
            <a:r>
              <a:rPr lang="tr-TR" b="1" dirty="0" smtClean="0"/>
              <a:t>HÜCRE İÇİ İLETİŞİM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648" y="980728"/>
            <a:ext cx="4104456" cy="55446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  Tüm hücreler çevrelerinden sinyallerini alır ve bu sinyallere yanıt verirler.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   Bir hücrenin yüzeyinde salgılanan ve diğer hücreler tarafından ifade edilen reseptörlere sinyal molekülleri bağlanır.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    En çok sinyal veren moleküllerin kendi reseptörlerine  bağlanması hücre davranışını düzenleyen metabolizma, hareket, çoğalma ve farklılaşma dahil olmak üzere bir dizi hücre içi reaksiyon başlatır.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937521"/>
            <a:ext cx="4461235" cy="472397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45989" y="5661500"/>
            <a:ext cx="426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Hücreden</a:t>
            </a:r>
            <a:r>
              <a:rPr lang="en-US" dirty="0"/>
              <a:t> </a:t>
            </a:r>
            <a:r>
              <a:rPr lang="en-US" dirty="0" err="1"/>
              <a:t>salınan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kanla</a:t>
            </a:r>
            <a:r>
              <a:rPr lang="en-US" dirty="0"/>
              <a:t> </a:t>
            </a:r>
            <a:r>
              <a:rPr lang="en-US" dirty="0" err="1"/>
              <a:t>hedef</a:t>
            </a:r>
            <a:r>
              <a:rPr lang="en-US" dirty="0"/>
              <a:t> </a:t>
            </a:r>
            <a:r>
              <a:rPr lang="en-US" dirty="0" err="1"/>
              <a:t>hücreye</a:t>
            </a:r>
            <a:r>
              <a:rPr lang="en-US" dirty="0"/>
              <a:t> </a:t>
            </a:r>
            <a:r>
              <a:rPr lang="en-US" dirty="0" err="1"/>
              <a:t>taşınan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molekülleri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8496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7725"/>
            <a:ext cx="7365504" cy="562074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4- NÖROTRANSMİTER  HÜCRE  SİNYALİ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908265"/>
            <a:ext cx="4464496" cy="4969007"/>
          </a:xfrm>
        </p:spPr>
        <p:txBody>
          <a:bodyPr>
            <a:noAutofit/>
          </a:bodyPr>
          <a:lstStyle/>
          <a:p>
            <a:r>
              <a:rPr lang="tr-TR" sz="2400" dirty="0" smtClean="0"/>
              <a:t>Nöronlar arasında veya bir nöron ile başka bir hücre arasında iletişimi sağlayan kimyasallara  </a:t>
            </a:r>
            <a:r>
              <a:rPr lang="tr-TR" sz="2400" b="1" dirty="0" err="1" smtClean="0"/>
              <a:t>nörotransmitter</a:t>
            </a:r>
            <a:r>
              <a:rPr lang="tr-TR" sz="2400" dirty="0" smtClean="0"/>
              <a:t> (uyarıcılara tepki) denir. </a:t>
            </a:r>
          </a:p>
          <a:p>
            <a:r>
              <a:rPr lang="tr-TR" sz="2400" dirty="0" smtClean="0"/>
              <a:t>Sinir sistemi boyunca sinirsel sinyaller bu kimyasal taşıyıcılar yardımıyla iletilir.</a:t>
            </a:r>
          </a:p>
          <a:p>
            <a:r>
              <a:rPr lang="tr-TR" sz="2400" dirty="0" err="1" smtClean="0"/>
              <a:t>Parakrin</a:t>
            </a:r>
            <a:r>
              <a:rPr lang="tr-TR" sz="2400" dirty="0" smtClean="0"/>
              <a:t> sinyalin özel bir tipidir.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02" y="764704"/>
            <a:ext cx="4387808" cy="45369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5- NÖROENDOKRİN HÜCRE SİNYALİ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412776"/>
            <a:ext cx="5167486" cy="4629251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Bir sinir sinyaline yanıt olarak </a:t>
            </a:r>
            <a:r>
              <a:rPr lang="tr-TR" sz="2800" dirty="0" err="1" smtClean="0"/>
              <a:t>nöroendokrin</a:t>
            </a:r>
            <a:r>
              <a:rPr lang="tr-TR" sz="2800" dirty="0" smtClean="0"/>
              <a:t> hücreler bir hedef hücreye gitmesi için kana hormon salgılar.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Nöropinefrinin</a:t>
            </a:r>
            <a:r>
              <a:rPr lang="tr-TR" sz="2800" dirty="0" smtClean="0"/>
              <a:t>, </a:t>
            </a:r>
            <a:r>
              <a:rPr lang="tr-TR" sz="2800" dirty="0" err="1" smtClean="0"/>
              <a:t>hepotositleri</a:t>
            </a:r>
            <a:r>
              <a:rPr lang="tr-TR" sz="2800" dirty="0" smtClean="0"/>
              <a:t> etkilemesi gibi.</a:t>
            </a:r>
          </a:p>
          <a:p>
            <a:endParaRPr lang="tr-TR" sz="2800" dirty="0" smtClean="0"/>
          </a:p>
          <a:p>
            <a:r>
              <a:rPr lang="tr-TR" sz="2800" dirty="0" smtClean="0"/>
              <a:t>Endokrin sinyalin özel bir tipidir.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98" y="1222468"/>
            <a:ext cx="3545482" cy="50098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Hücre sinyal moleküllerinin etki mekanizmaları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2800" dirty="0" smtClean="0"/>
              <a:t>Hücrenin sinyal molekülleri, etkilerini, kendi hedef hücrelerinin sentezledikleri reseptörlerine bağlandıktan sonra başlatır.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Hücre reseptörleri, hedef hücrelerin hücre yüzeyinde bulunabilirler. Bazı reseptörler, hedef hücrelerin sitoplazma ya da çekirdeklerinde bulunan, </a:t>
            </a:r>
            <a:r>
              <a:rPr lang="tr-TR" sz="2800" b="1" dirty="0" smtClean="0"/>
              <a:t>hücre içi reseptörleridir.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 Hücre içi reseptörler, plazma zarını geçen sinyal moleküllerine gerek duyar.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760640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 smtClean="0"/>
              <a:t>Hücre içi reseptörlerinden olan </a:t>
            </a:r>
            <a:r>
              <a:rPr lang="tr-TR" sz="2800" b="1" dirty="0" err="1" smtClean="0"/>
              <a:t>steroid</a:t>
            </a:r>
            <a:r>
              <a:rPr lang="tr-TR" sz="2800" b="1" dirty="0" smtClean="0"/>
              <a:t> hormon;</a:t>
            </a:r>
          </a:p>
          <a:p>
            <a:endParaRPr lang="tr-TR" sz="2800" b="1" dirty="0" smtClean="0"/>
          </a:p>
          <a:p>
            <a:r>
              <a:rPr lang="tr-TR" sz="3000" dirty="0" smtClean="0"/>
              <a:t>Kolesterolden sentezlenir. </a:t>
            </a:r>
          </a:p>
          <a:p>
            <a:endParaRPr lang="tr-TR" sz="3000" dirty="0" smtClean="0"/>
          </a:p>
          <a:p>
            <a:r>
              <a:rPr lang="tr-TR" sz="3000" dirty="0" smtClean="0"/>
              <a:t>Testosteron, östrojen, </a:t>
            </a:r>
            <a:r>
              <a:rPr lang="tr-TR" sz="3000" dirty="0" err="1" smtClean="0"/>
              <a:t>progesteronlar</a:t>
            </a:r>
            <a:r>
              <a:rPr lang="tr-TR" sz="3000" dirty="0" smtClean="0"/>
              <a:t> ve  </a:t>
            </a:r>
            <a:r>
              <a:rPr lang="tr-TR" sz="3000" dirty="0" err="1" smtClean="0"/>
              <a:t>Kortikosteroidleri</a:t>
            </a:r>
            <a:r>
              <a:rPr lang="tr-TR" sz="3000" dirty="0" smtClean="0"/>
              <a:t> içerir.</a:t>
            </a:r>
          </a:p>
          <a:p>
            <a:endParaRPr lang="tr-TR" sz="3000" dirty="0" smtClean="0"/>
          </a:p>
          <a:p>
            <a:r>
              <a:rPr lang="tr-TR" sz="3000" dirty="0" smtClean="0"/>
              <a:t>Testosteron, östrojen, </a:t>
            </a:r>
            <a:r>
              <a:rPr lang="tr-TR" sz="3000" dirty="0" err="1" smtClean="0"/>
              <a:t>progesteronlar</a:t>
            </a:r>
            <a:r>
              <a:rPr lang="tr-TR" sz="3000" dirty="0" smtClean="0"/>
              <a:t> seks </a:t>
            </a:r>
            <a:r>
              <a:rPr lang="tr-TR" sz="3000" dirty="0" err="1" smtClean="0"/>
              <a:t>steroidleridir</a:t>
            </a:r>
            <a:r>
              <a:rPr lang="tr-TR" sz="3000" dirty="0" smtClean="0"/>
              <a:t> ve </a:t>
            </a:r>
            <a:r>
              <a:rPr lang="tr-TR" sz="3000" dirty="0" err="1" smtClean="0"/>
              <a:t>gonadlarda</a:t>
            </a:r>
            <a:r>
              <a:rPr lang="tr-TR" sz="3000" dirty="0" smtClean="0"/>
              <a:t> üretilir.</a:t>
            </a:r>
          </a:p>
          <a:p>
            <a:endParaRPr lang="tr-TR" sz="3000" dirty="0" smtClean="0"/>
          </a:p>
          <a:p>
            <a:r>
              <a:rPr lang="tr-TR" sz="3000" dirty="0" err="1" smtClean="0"/>
              <a:t>Kortikosteroidler</a:t>
            </a:r>
            <a:r>
              <a:rPr lang="tr-TR" sz="3000" dirty="0" smtClean="0"/>
              <a:t>, adrenal bezin korteksinde üretilirler.</a:t>
            </a:r>
          </a:p>
          <a:p>
            <a:endParaRPr lang="tr-TR" sz="3000" dirty="0" smtClean="0"/>
          </a:p>
          <a:p>
            <a:r>
              <a:rPr lang="tr-TR" sz="3000" dirty="0" err="1" smtClean="0"/>
              <a:t>Glukokortikoidler</a:t>
            </a:r>
            <a:r>
              <a:rPr lang="tr-TR" sz="3000" dirty="0" smtClean="0"/>
              <a:t> ve </a:t>
            </a:r>
            <a:r>
              <a:rPr lang="tr-TR" sz="3000" dirty="0" err="1" smtClean="0"/>
              <a:t>mineralokortikoidler</a:t>
            </a:r>
            <a:r>
              <a:rPr lang="tr-TR" sz="3000" dirty="0" smtClean="0"/>
              <a:t> olarak iki ana sınıfa ayrılırlar.</a:t>
            </a:r>
            <a:endParaRPr lang="tr-TR" sz="3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76672"/>
            <a:ext cx="8136904" cy="5616624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Steroidlerden</a:t>
            </a:r>
            <a:r>
              <a:rPr lang="tr-TR" sz="2800" dirty="0" smtClean="0"/>
              <a:t> yapı ve görev olarak üç farklı sinyal molekülü vardır.</a:t>
            </a:r>
          </a:p>
          <a:p>
            <a:r>
              <a:rPr lang="tr-TR" sz="2800" b="1" dirty="0" err="1" smtClean="0"/>
              <a:t>Tiroid</a:t>
            </a:r>
            <a:r>
              <a:rPr lang="tr-TR" sz="2800" b="1" dirty="0" smtClean="0"/>
              <a:t> hormonu </a:t>
            </a:r>
            <a:r>
              <a:rPr lang="tr-TR" sz="2800" dirty="0" smtClean="0"/>
              <a:t>(gelişme ve </a:t>
            </a:r>
            <a:r>
              <a:rPr lang="tr-TR" sz="2800" dirty="0" err="1" smtClean="0"/>
              <a:t>metobolizmayı</a:t>
            </a:r>
            <a:r>
              <a:rPr lang="tr-TR" sz="2800" dirty="0" smtClean="0"/>
              <a:t> düzenlemek için </a:t>
            </a:r>
            <a:r>
              <a:rPr lang="tr-TR" sz="2800" dirty="0" err="1" smtClean="0"/>
              <a:t>tiroid</a:t>
            </a:r>
            <a:r>
              <a:rPr lang="tr-TR" sz="2800" dirty="0" smtClean="0"/>
              <a:t> bezinde üretilir),</a:t>
            </a:r>
          </a:p>
          <a:p>
            <a:r>
              <a:rPr lang="tr-TR" sz="2800" b="1" dirty="0" smtClean="0"/>
              <a:t>Vitamin D3 </a:t>
            </a:r>
            <a:r>
              <a:rPr lang="tr-TR" sz="2800" dirty="0" smtClean="0"/>
              <a:t>( kalsiyum </a:t>
            </a:r>
            <a:r>
              <a:rPr lang="tr-TR" sz="2800" dirty="0" err="1" smtClean="0"/>
              <a:t>metobolizmasını</a:t>
            </a:r>
            <a:r>
              <a:rPr lang="tr-TR" sz="2800" dirty="0" smtClean="0"/>
              <a:t> düzenler ),</a:t>
            </a:r>
          </a:p>
          <a:p>
            <a:r>
              <a:rPr lang="tr-TR" sz="2800" b="1" dirty="0" err="1" smtClean="0"/>
              <a:t>Retinoidler</a:t>
            </a:r>
            <a:r>
              <a:rPr lang="tr-TR" sz="2800" dirty="0" smtClean="0"/>
              <a:t> ( gelişmeyi düzenlemek için A vitaminden sentezlenir ).</a:t>
            </a:r>
          </a:p>
          <a:p>
            <a:r>
              <a:rPr lang="tr-TR" sz="2800" dirty="0" err="1"/>
              <a:t>Steroid</a:t>
            </a:r>
            <a:r>
              <a:rPr lang="tr-TR" sz="2800" dirty="0"/>
              <a:t> reseptörler, transkripsiyonu etkinleştirme ve engelleme görevleri olup kendilerine ait olan DNA bağlanma bölgeleri boyunca, transkripsiyon faktörleri olarak görev yaparlar. Böylece gen ekspresyonunu düzenleyebilirler.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1382"/>
            <a:ext cx="48245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220072" y="225659"/>
            <a:ext cx="360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 hormon olan </a:t>
            </a:r>
            <a:r>
              <a:rPr lang="tr-TR" sz="2400" dirty="0" err="1" smtClean="0"/>
              <a:t>aldesteron</a:t>
            </a:r>
            <a:r>
              <a:rPr lang="tr-TR" sz="2400" dirty="0" smtClean="0"/>
              <a:t> hücre zarı reseptörüne gelir. Hücre içine girerek reseptör proteine bağlanır.</a:t>
            </a:r>
          </a:p>
          <a:p>
            <a:endParaRPr lang="tr-TR" sz="2000" b="1" dirty="0" smtClean="0"/>
          </a:p>
          <a:p>
            <a:r>
              <a:rPr lang="tr-TR" sz="2000" dirty="0" smtClean="0"/>
              <a:t>•</a:t>
            </a:r>
            <a:r>
              <a:rPr lang="tr-TR" sz="2400" dirty="0" smtClean="0"/>
              <a:t>Hormon reseptör kompleksi </a:t>
            </a:r>
            <a:r>
              <a:rPr lang="tr-TR" sz="2400" dirty="0" err="1" smtClean="0"/>
              <a:t>nukleusa</a:t>
            </a:r>
            <a:r>
              <a:rPr lang="tr-TR" sz="2400" dirty="0" smtClean="0"/>
              <a:t> gider ve DNA’yı yani hedefi uyarır.</a:t>
            </a:r>
          </a:p>
          <a:p>
            <a:endParaRPr lang="tr-TR" sz="2400" dirty="0" smtClean="0"/>
          </a:p>
          <a:p>
            <a:r>
              <a:rPr lang="tr-TR" sz="2400" dirty="0" smtClean="0"/>
              <a:t>•Böylece istediği </a:t>
            </a:r>
            <a:r>
              <a:rPr lang="tr-TR" sz="2400" dirty="0" err="1" smtClean="0"/>
              <a:t>mRNA</a:t>
            </a:r>
            <a:r>
              <a:rPr lang="tr-TR" sz="2400" dirty="0" smtClean="0"/>
              <a:t> sentezlenmesini sağlar ve oluşması istenen hedef protein üretilir.</a:t>
            </a: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Nitrik oksit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smtClean="0"/>
              <a:t>NO, bir sinyal molekülüdür.</a:t>
            </a:r>
          </a:p>
          <a:p>
            <a:endParaRPr lang="tr-TR" sz="2600" dirty="0" smtClean="0"/>
          </a:p>
          <a:p>
            <a:r>
              <a:rPr lang="tr-TR" sz="2600" dirty="0" smtClean="0"/>
              <a:t>Sinir, </a:t>
            </a:r>
            <a:r>
              <a:rPr lang="tr-TR" sz="2600" dirty="0" err="1" smtClean="0"/>
              <a:t>immün</a:t>
            </a:r>
            <a:r>
              <a:rPr lang="tr-TR" sz="2600" dirty="0" smtClean="0"/>
              <a:t> ve dolaşım sistemlerinde, bir </a:t>
            </a:r>
            <a:r>
              <a:rPr lang="tr-TR" sz="2600" dirty="0" err="1" smtClean="0"/>
              <a:t>parakrin</a:t>
            </a:r>
            <a:r>
              <a:rPr lang="tr-TR" sz="2600" dirty="0" smtClean="0"/>
              <a:t> sinyal molekülü olarak görev alır.</a:t>
            </a:r>
          </a:p>
          <a:p>
            <a:endParaRPr lang="tr-TR" sz="2600" dirty="0" smtClean="0"/>
          </a:p>
          <a:p>
            <a:r>
              <a:rPr lang="tr-TR" sz="2600" dirty="0" smtClean="0"/>
              <a:t> </a:t>
            </a:r>
            <a:r>
              <a:rPr lang="tr-TR" sz="2600" dirty="0" err="1" smtClean="0"/>
              <a:t>Steroid</a:t>
            </a:r>
            <a:r>
              <a:rPr lang="tr-TR" sz="2600" dirty="0" smtClean="0"/>
              <a:t> hormonlardan farklı olarak, hücre içindeki hedef enzimlerin aktivitesini düzenler.</a:t>
            </a:r>
          </a:p>
          <a:p>
            <a:endParaRPr lang="tr-TR" sz="2600" dirty="0" smtClean="0"/>
          </a:p>
          <a:p>
            <a:r>
              <a:rPr lang="tr-TR" sz="2600" dirty="0" smtClean="0"/>
              <a:t> En iyi bilinen görevi, kan damarlarını genişletmesidir. </a:t>
            </a:r>
          </a:p>
          <a:p>
            <a:endParaRPr lang="tr-TR" sz="2600" dirty="0" smtClean="0"/>
          </a:p>
          <a:p>
            <a:r>
              <a:rPr lang="tr-TR" sz="2600" dirty="0" smtClean="0"/>
              <a:t>Kas hücrelerinde ikinci mesajcı olan siklik </a:t>
            </a:r>
            <a:r>
              <a:rPr lang="tr-TR" sz="2600" dirty="0" err="1" smtClean="0"/>
              <a:t>guanozin</a:t>
            </a:r>
            <a:r>
              <a:rPr lang="tr-TR" sz="2600" dirty="0" smtClean="0"/>
              <a:t> </a:t>
            </a:r>
            <a:r>
              <a:rPr lang="tr-TR" sz="2600" dirty="0" err="1" smtClean="0"/>
              <a:t>monofosfat</a:t>
            </a:r>
            <a:r>
              <a:rPr lang="tr-TR" sz="2600" dirty="0" smtClean="0"/>
              <a:t> (</a:t>
            </a:r>
            <a:r>
              <a:rPr lang="tr-TR" sz="2600" dirty="0" err="1" smtClean="0"/>
              <a:t>cGMP</a:t>
            </a:r>
            <a:r>
              <a:rPr lang="tr-TR" sz="2600" dirty="0" smtClean="0"/>
              <a:t>) aktivitesini arttırarak kas hücresinin gevşemesine ve damar genişlemesine neden olur.</a:t>
            </a:r>
          </a:p>
          <a:p>
            <a:endParaRPr lang="tr-TR" sz="2600" dirty="0" smtClean="0"/>
          </a:p>
          <a:p>
            <a:endParaRPr lang="tr-TR" sz="26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Hücre yüzey reseptörlerine bağlanan hücre sinyal molekülleri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err="1" smtClean="0"/>
              <a:t>Peptidler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Nörotransmiterler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Eikosanoidler</a:t>
            </a:r>
            <a:r>
              <a:rPr lang="tr-TR" sz="2800" dirty="0" smtClean="0"/>
              <a:t> ve </a:t>
            </a:r>
            <a:r>
              <a:rPr lang="tr-TR" sz="2800" dirty="0" err="1" smtClean="0"/>
              <a:t>lökotrienler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6632"/>
            <a:ext cx="8568952" cy="69847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2800" b="1" dirty="0" smtClean="0"/>
              <a:t>    1- </a:t>
            </a:r>
            <a:r>
              <a:rPr lang="tr-TR" sz="2800" b="1" dirty="0" err="1" smtClean="0"/>
              <a:t>Peptidler</a:t>
            </a:r>
            <a:endParaRPr lang="tr-TR" b="1" dirty="0" smtClean="0"/>
          </a:p>
          <a:p>
            <a:r>
              <a:rPr lang="tr-TR" b="1" dirty="0" smtClean="0"/>
              <a:t> </a:t>
            </a:r>
            <a:r>
              <a:rPr lang="tr-TR" sz="2800" dirty="0" smtClean="0"/>
              <a:t>Hücre yüzey reseptörlerine bağlanırlar.</a:t>
            </a:r>
            <a:endParaRPr lang="tr-TR" b="1" dirty="0" smtClean="0"/>
          </a:p>
          <a:p>
            <a:pPr>
              <a:buNone/>
            </a:pPr>
            <a:r>
              <a:rPr lang="tr-TR" sz="2800" b="1" dirty="0" smtClean="0"/>
              <a:t>Bu grup </a:t>
            </a:r>
            <a:r>
              <a:rPr lang="tr-TR" sz="2800" b="1" dirty="0" err="1" smtClean="0"/>
              <a:t>peptid</a:t>
            </a:r>
            <a:r>
              <a:rPr lang="tr-TR" sz="2800" b="1" dirty="0" smtClean="0"/>
              <a:t> hormonları; </a:t>
            </a:r>
            <a:endParaRPr lang="tr-TR" sz="2800" dirty="0" smtClean="0"/>
          </a:p>
          <a:p>
            <a:r>
              <a:rPr lang="tr-TR" sz="2800" dirty="0" smtClean="0"/>
              <a:t>Nöronlardan salgılanan </a:t>
            </a:r>
            <a:r>
              <a:rPr lang="tr-TR" sz="2800" dirty="0" err="1" smtClean="0"/>
              <a:t>nöropeptidleri</a:t>
            </a:r>
            <a:r>
              <a:rPr lang="tr-TR" sz="2800" dirty="0" smtClean="0"/>
              <a:t>; </a:t>
            </a:r>
            <a:r>
              <a:rPr lang="tr-TR" sz="2800" dirty="0" err="1" smtClean="0"/>
              <a:t>enkefalinler</a:t>
            </a:r>
            <a:r>
              <a:rPr lang="tr-TR" sz="2800" dirty="0" smtClean="0"/>
              <a:t> ve </a:t>
            </a:r>
            <a:r>
              <a:rPr lang="tr-TR" sz="2800" dirty="0" err="1" smtClean="0"/>
              <a:t>endorfinleri</a:t>
            </a:r>
            <a:r>
              <a:rPr lang="tr-TR" sz="2800" dirty="0" smtClean="0"/>
              <a:t> içerir. Merkez sinir sisteminde ağrı yanıtını azaltır.</a:t>
            </a:r>
          </a:p>
          <a:p>
            <a:pPr marL="0" indent="0">
              <a:buNone/>
            </a:pPr>
            <a:r>
              <a:rPr lang="tr-TR" sz="2800" dirty="0" smtClean="0"/>
              <a:t>Büyüme faktörlerini; EGF, NGF, PDGF ve </a:t>
            </a:r>
            <a:r>
              <a:rPr lang="tr-TR" sz="2800" dirty="0" err="1" smtClean="0"/>
              <a:t>sitokinleri</a:t>
            </a:r>
            <a:r>
              <a:rPr lang="tr-TR" sz="2800" dirty="0" smtClean="0"/>
              <a:t> içerir.</a:t>
            </a:r>
          </a:p>
          <a:p>
            <a:r>
              <a:rPr lang="tr-TR" sz="2800" b="1" dirty="0"/>
              <a:t>NGF</a:t>
            </a:r>
            <a:r>
              <a:rPr lang="tr-TR" sz="2800" dirty="0"/>
              <a:t>; </a:t>
            </a:r>
            <a:r>
              <a:rPr lang="tr-TR" sz="2800" b="1" dirty="0"/>
              <a:t>(sinir büyüme hormonu)</a:t>
            </a:r>
            <a:r>
              <a:rPr lang="tr-TR" sz="2800" dirty="0"/>
              <a:t> </a:t>
            </a:r>
            <a:r>
              <a:rPr lang="tr-TR" sz="2800" dirty="0" err="1"/>
              <a:t>nörotrofinler</a:t>
            </a:r>
            <a:r>
              <a:rPr lang="tr-TR" sz="2800" dirty="0"/>
              <a:t> olarak adlandırılır, nöronların gelişme ve yaşamını düzenler</a:t>
            </a:r>
            <a:r>
              <a:rPr lang="tr-TR" sz="2800" dirty="0" smtClean="0"/>
              <a:t>.</a:t>
            </a:r>
            <a:endParaRPr lang="tr-TR" sz="2800" dirty="0"/>
          </a:p>
          <a:p>
            <a:r>
              <a:rPr lang="tr-TR" sz="2800" b="1" dirty="0"/>
              <a:t>EGF; (</a:t>
            </a:r>
            <a:r>
              <a:rPr lang="tr-TR" sz="2800" b="1" dirty="0" err="1"/>
              <a:t>epidermal</a:t>
            </a:r>
            <a:r>
              <a:rPr lang="tr-TR" sz="2800" b="1" dirty="0"/>
              <a:t> büyüme faktörü)</a:t>
            </a:r>
            <a:r>
              <a:rPr lang="tr-TR" sz="2800" dirty="0"/>
              <a:t> hücre çoğalmasını uyarır</a:t>
            </a:r>
            <a:r>
              <a:rPr lang="tr-TR" sz="2800" dirty="0" smtClean="0"/>
              <a:t>.</a:t>
            </a:r>
            <a:endParaRPr lang="tr-TR" sz="2800" dirty="0"/>
          </a:p>
          <a:p>
            <a:r>
              <a:rPr lang="tr-TR" sz="2800" b="1" dirty="0"/>
              <a:t>PDGF; (</a:t>
            </a:r>
            <a:r>
              <a:rPr lang="tr-TR" sz="2800" b="1" dirty="0" err="1"/>
              <a:t>trombosit</a:t>
            </a:r>
            <a:r>
              <a:rPr lang="tr-TR" sz="2800" b="1" dirty="0"/>
              <a:t> kaynaklı büyüme faktörü)</a:t>
            </a:r>
            <a:r>
              <a:rPr lang="tr-TR" sz="2800" dirty="0"/>
              <a:t> kan </a:t>
            </a:r>
            <a:r>
              <a:rPr lang="tr-TR" sz="2800" dirty="0" err="1"/>
              <a:t>trombositlerinde</a:t>
            </a:r>
            <a:r>
              <a:rPr lang="tr-TR" sz="2800" dirty="0"/>
              <a:t> depolanır ve tıkaç oluşum sırasında salınır</a:t>
            </a:r>
            <a:r>
              <a:rPr lang="tr-TR" sz="2800" dirty="0" smtClean="0"/>
              <a:t>.</a:t>
            </a:r>
            <a:endParaRPr lang="tr-TR" sz="2800" dirty="0"/>
          </a:p>
          <a:p>
            <a:r>
              <a:rPr lang="tr-TR" sz="2800" b="1" dirty="0" err="1"/>
              <a:t>Sitokinler</a:t>
            </a:r>
            <a:r>
              <a:rPr lang="tr-TR" sz="2800" dirty="0"/>
              <a:t>, hücrelerdeki reseptörlere bağlanarak hücre çoğalmasını uyarırlar.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433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3000" b="1" dirty="0" smtClean="0"/>
              <a:t>2- NÖROTRANSMİTERLER;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sz="2800" dirty="0" smtClean="0"/>
              <a:t>Nöronlar  arasında veya bir nöron ile başka bir hücre arasında iletişimi  sağlayan kimyasallara </a:t>
            </a:r>
            <a:r>
              <a:rPr lang="tr-TR" sz="2800" b="1" dirty="0" err="1" smtClean="0"/>
              <a:t>nörotransmitter</a:t>
            </a:r>
            <a:r>
              <a:rPr lang="tr-TR" sz="2800" dirty="0" smtClean="0"/>
              <a:t> (uyarıcılara tepki) denir. Sinir sistemi  boyunca sinirsel sinyaller bu kimyasal taşıyıcılar yardımıyla iletilir.</a:t>
            </a:r>
            <a:endParaRPr lang="tr-TR" sz="2800" b="1" dirty="0" smtClean="0"/>
          </a:p>
          <a:p>
            <a:pPr>
              <a:buNone/>
            </a:pPr>
            <a:endParaRPr lang="tr-TR" b="1" dirty="0" smtClean="0"/>
          </a:p>
          <a:p>
            <a:r>
              <a:rPr lang="tr-TR" sz="2800" dirty="0" smtClean="0"/>
              <a:t>Bu hücre sinyal molekülleri nöronlardan salınır; nöron ve diğer hedef hücrelerde bulunan hücre yüzey reseptörlerini etkiler.</a:t>
            </a:r>
          </a:p>
          <a:p>
            <a:endParaRPr lang="tr-TR" sz="2800" dirty="0" smtClean="0"/>
          </a:p>
          <a:p>
            <a:r>
              <a:rPr lang="tr-TR" sz="2800" dirty="0" smtClean="0"/>
              <a:t>Salınan </a:t>
            </a:r>
            <a:r>
              <a:rPr lang="tr-TR" sz="2800" dirty="0" err="1" smtClean="0"/>
              <a:t>nörotransmiterler</a:t>
            </a:r>
            <a:r>
              <a:rPr lang="tr-TR" sz="2800" dirty="0" smtClean="0"/>
              <a:t>, </a:t>
            </a:r>
            <a:r>
              <a:rPr lang="tr-TR" sz="2800" dirty="0" err="1" smtClean="0"/>
              <a:t>sinaps</a:t>
            </a:r>
            <a:r>
              <a:rPr lang="tr-TR" sz="2800" dirty="0" smtClean="0"/>
              <a:t> aralığını geçer ve hedef hücrelerinin yüzey reseptörlerine bağlanır.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Asetil</a:t>
            </a:r>
            <a:r>
              <a:rPr lang="tr-TR" sz="2800" dirty="0" smtClean="0"/>
              <a:t> kolin, </a:t>
            </a:r>
            <a:r>
              <a:rPr lang="tr-TR" sz="2800" dirty="0" err="1" smtClean="0"/>
              <a:t>dopamin</a:t>
            </a:r>
            <a:r>
              <a:rPr lang="tr-TR" sz="2800" dirty="0" smtClean="0"/>
              <a:t>, epinefrin, </a:t>
            </a:r>
            <a:r>
              <a:rPr lang="tr-TR" sz="2800" dirty="0" err="1" smtClean="0"/>
              <a:t>serotonin</a:t>
            </a:r>
            <a:r>
              <a:rPr lang="tr-TR" sz="2800" dirty="0" smtClean="0"/>
              <a:t>..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4087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err="1" smtClean="0"/>
              <a:t>Ligand</a:t>
            </a:r>
            <a:r>
              <a:rPr lang="tr-TR" sz="2400" dirty="0" smtClean="0"/>
              <a:t>, sinyal veren moleküldür.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Bu bir hormon, bir büyüme faktörü/</a:t>
            </a:r>
            <a:r>
              <a:rPr lang="tr-TR" sz="2400" dirty="0" err="1" smtClean="0"/>
              <a:t>sitokin</a:t>
            </a:r>
            <a:r>
              <a:rPr lang="tr-TR" sz="2400" dirty="0" smtClean="0"/>
              <a:t>, bir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, bir </a:t>
            </a:r>
            <a:r>
              <a:rPr lang="tr-TR" sz="2400" dirty="0" err="1" smtClean="0"/>
              <a:t>polipeptit</a:t>
            </a:r>
            <a:r>
              <a:rPr lang="tr-TR" sz="2400" dirty="0" smtClean="0"/>
              <a:t> veya başka tür molekül olabilir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Kendi aktivitesine sahip değildir, ancak bir </a:t>
            </a:r>
            <a:r>
              <a:rPr lang="tr-TR" sz="2400" dirty="0" err="1" smtClean="0"/>
              <a:t>makromoleküle</a:t>
            </a:r>
            <a:r>
              <a:rPr lang="tr-TR" sz="2400" dirty="0" smtClean="0"/>
              <a:t> bağlanır. Bu </a:t>
            </a:r>
            <a:r>
              <a:rPr lang="tr-TR" sz="2400" b="1" dirty="0" smtClean="0"/>
              <a:t>reseptör</a:t>
            </a:r>
            <a:r>
              <a:rPr lang="tr-TR" sz="2400" dirty="0" smtClean="0"/>
              <a:t> da olarak bilinir.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R</a:t>
            </a:r>
            <a:r>
              <a:rPr lang="tr-TR" sz="2400" dirty="0" smtClean="0"/>
              <a:t>eseptör, </a:t>
            </a:r>
            <a:r>
              <a:rPr lang="tr-TR" sz="2400" dirty="0"/>
              <a:t>b</a:t>
            </a:r>
            <a:r>
              <a:rPr lang="tr-TR" sz="2400" dirty="0" smtClean="0"/>
              <a:t>ir </a:t>
            </a:r>
            <a:r>
              <a:rPr lang="tr-TR" sz="2400" dirty="0" err="1" smtClean="0"/>
              <a:t>ligand</a:t>
            </a:r>
            <a:r>
              <a:rPr lang="tr-TR" sz="2400" dirty="0" smtClean="0"/>
              <a:t> tarafından aktive edildiğinde, ifade edilen hedef hücrede değişikliğe neden olur.</a:t>
            </a:r>
            <a:endParaRPr lang="tr-TR" sz="2400" b="1" dirty="0" smtClean="0"/>
          </a:p>
          <a:p>
            <a:pPr marL="0" indent="0" algn="just">
              <a:buNone/>
            </a:pPr>
            <a:r>
              <a:rPr lang="tr-TR" sz="2400" b="1" dirty="0" smtClean="0"/>
              <a:t>Sinyal molekülleri (</a:t>
            </a:r>
            <a:r>
              <a:rPr lang="tr-TR" sz="2400" b="1" dirty="0" err="1" smtClean="0"/>
              <a:t>Ligandlar</a:t>
            </a:r>
            <a:r>
              <a:rPr lang="tr-TR" sz="2400" b="1" dirty="0"/>
              <a:t>)</a:t>
            </a:r>
          </a:p>
          <a:p>
            <a:pPr marL="0" indent="0" algn="just">
              <a:buNone/>
            </a:pPr>
            <a:r>
              <a:rPr lang="tr-TR" sz="2400" dirty="0"/>
              <a:t>Sinyal üreten hücreler tarafından salınan sinyal molekülleri, spesifik hücresel tepkileri başlatmak için biyolojik sinyallere hedef hücrelerine ulaşır ve aktarır.</a:t>
            </a:r>
          </a:p>
          <a:p>
            <a:pPr marL="0" indent="0" algn="just">
              <a:buNone/>
            </a:pPr>
            <a:r>
              <a:rPr lang="tr-TR" sz="2400" b="1" i="1" dirty="0"/>
              <a:t>Sinyal Molekülleri</a:t>
            </a:r>
          </a:p>
          <a:p>
            <a:pPr marL="0" indent="0" algn="just">
              <a:buNone/>
            </a:pPr>
            <a:r>
              <a:rPr lang="tr-TR" sz="2400" dirty="0"/>
              <a:t>• Hücre dışı moleküller</a:t>
            </a:r>
          </a:p>
          <a:p>
            <a:pPr marL="0" indent="0" algn="just">
              <a:buNone/>
            </a:pPr>
            <a:r>
              <a:rPr lang="tr-TR" sz="2400" dirty="0"/>
              <a:t>• Hücre içi moleküller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89688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Nörotransmiterlerin</a:t>
            </a:r>
            <a:r>
              <a:rPr lang="tr-TR" sz="2800" dirty="0" smtClean="0"/>
              <a:t> etki mekanizmalarını ayırmada bazı farklılıklar vardır. Örn; </a:t>
            </a:r>
            <a:r>
              <a:rPr lang="tr-TR" sz="2800" dirty="0" err="1" smtClean="0"/>
              <a:t>asetilkolin</a:t>
            </a:r>
            <a:r>
              <a:rPr lang="tr-TR" sz="2800" dirty="0" smtClean="0"/>
              <a:t>, </a:t>
            </a:r>
            <a:r>
              <a:rPr lang="tr-TR" sz="2800" dirty="0" err="1" smtClean="0"/>
              <a:t>ligand</a:t>
            </a:r>
            <a:r>
              <a:rPr lang="tr-TR" sz="2800" dirty="0" smtClean="0"/>
              <a:t>-kapılı iyon kanalıdır. Plazma zarı boyunca İyon akışını kontrol etmek amacıyla  iyon kanallarında yapısal bir değişikliği uyarır.</a:t>
            </a:r>
          </a:p>
          <a:p>
            <a:r>
              <a:rPr lang="tr-TR" sz="2800" dirty="0" smtClean="0"/>
              <a:t>Bazı </a:t>
            </a:r>
            <a:r>
              <a:rPr lang="tr-TR" sz="2800" dirty="0" err="1" smtClean="0"/>
              <a:t>nörotransmiterlerin</a:t>
            </a:r>
            <a:r>
              <a:rPr lang="tr-TR" sz="2800" dirty="0" smtClean="0"/>
              <a:t> ikili görevleri vardır. </a:t>
            </a:r>
          </a:p>
          <a:p>
            <a:pPr marL="0" indent="0">
              <a:buNone/>
            </a:pPr>
            <a:r>
              <a:rPr lang="tr-TR" sz="2800" dirty="0" err="1" smtClean="0"/>
              <a:t>Örn</a:t>
            </a:r>
            <a:r>
              <a:rPr lang="tr-TR" sz="2800" dirty="0" smtClean="0"/>
              <a:t>; epinefrin bir </a:t>
            </a:r>
            <a:r>
              <a:rPr lang="tr-TR" sz="2800" dirty="0" err="1" smtClean="0"/>
              <a:t>nörotransmiter</a:t>
            </a:r>
            <a:r>
              <a:rPr lang="tr-TR" sz="2800" dirty="0" smtClean="0"/>
              <a:t> olarak etki yaparken bir hormon olarak da kas hücrelerinde glikojen yıkımını uyarır.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04664"/>
            <a:ext cx="843528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3- </a:t>
            </a:r>
            <a:r>
              <a:rPr lang="tr-TR" sz="2800" b="1" dirty="0" err="1" smtClean="0"/>
              <a:t>Eikosanoidler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lökotrienler</a:t>
            </a:r>
            <a:r>
              <a:rPr lang="tr-TR" sz="2800" b="1" dirty="0" smtClean="0"/>
              <a:t>;</a:t>
            </a:r>
          </a:p>
          <a:p>
            <a:pPr>
              <a:buNone/>
            </a:pPr>
            <a:endParaRPr lang="tr-TR" sz="2800" b="1" dirty="0" smtClean="0"/>
          </a:p>
          <a:p>
            <a:r>
              <a:rPr lang="tr-TR" sz="2800" dirty="0" smtClean="0"/>
              <a:t> </a:t>
            </a:r>
            <a:r>
              <a:rPr lang="tr-TR" sz="2800" dirty="0" err="1" smtClean="0"/>
              <a:t>Lipid</a:t>
            </a:r>
            <a:r>
              <a:rPr lang="tr-TR" sz="2800" dirty="0" smtClean="0"/>
              <a:t> taşıyan sinyal molekülleri olup hücre yüzey reseptörlerine bağlanır.</a:t>
            </a:r>
          </a:p>
          <a:p>
            <a:r>
              <a:rPr lang="tr-TR" sz="2800" dirty="0" err="1" smtClean="0"/>
              <a:t>Primer</a:t>
            </a:r>
            <a:r>
              <a:rPr lang="tr-TR" sz="2800" dirty="0" smtClean="0"/>
              <a:t> </a:t>
            </a:r>
            <a:r>
              <a:rPr lang="tr-TR" sz="2800" dirty="0" err="1" smtClean="0"/>
              <a:t>parakrin</a:t>
            </a:r>
            <a:r>
              <a:rPr lang="tr-TR" sz="2800" dirty="0" smtClean="0"/>
              <a:t> ve </a:t>
            </a:r>
            <a:r>
              <a:rPr lang="tr-TR" sz="2800" dirty="0" err="1" smtClean="0"/>
              <a:t>otokrin</a:t>
            </a:r>
            <a:r>
              <a:rPr lang="tr-TR" sz="2800" dirty="0" smtClean="0"/>
              <a:t> etkileri vardır.</a:t>
            </a:r>
          </a:p>
          <a:p>
            <a:r>
              <a:rPr lang="tr-TR" sz="2800" dirty="0" err="1" smtClean="0"/>
              <a:t>Prostoglandinler</a:t>
            </a:r>
            <a:r>
              <a:rPr lang="tr-TR" sz="2800" dirty="0" smtClean="0"/>
              <a:t>, </a:t>
            </a:r>
            <a:r>
              <a:rPr lang="tr-TR" sz="2800" dirty="0" err="1" smtClean="0"/>
              <a:t>prostasiklinler</a:t>
            </a:r>
            <a:r>
              <a:rPr lang="tr-TR" sz="2800" dirty="0" smtClean="0"/>
              <a:t>, </a:t>
            </a:r>
            <a:r>
              <a:rPr lang="tr-TR" sz="2800" dirty="0" err="1" smtClean="0"/>
              <a:t>tromboksanlar</a:t>
            </a:r>
            <a:r>
              <a:rPr lang="tr-TR" sz="2800" dirty="0" smtClean="0"/>
              <a:t> ve </a:t>
            </a:r>
            <a:r>
              <a:rPr lang="tr-TR" sz="2800" dirty="0" err="1" smtClean="0"/>
              <a:t>lökotrienler</a:t>
            </a:r>
            <a:r>
              <a:rPr lang="tr-TR" sz="2800" dirty="0" smtClean="0"/>
              <a:t> bu grup molekül aile üyeleridir.</a:t>
            </a:r>
          </a:p>
          <a:p>
            <a:r>
              <a:rPr lang="tr-TR" sz="2800" dirty="0" smtClean="0"/>
              <a:t>Kan </a:t>
            </a:r>
            <a:r>
              <a:rPr lang="tr-TR" sz="2800" dirty="0" err="1" smtClean="0"/>
              <a:t>trombosit</a:t>
            </a:r>
            <a:r>
              <a:rPr lang="tr-TR" sz="2800" dirty="0" smtClean="0"/>
              <a:t> pıhtılaşmasını, </a:t>
            </a:r>
            <a:r>
              <a:rPr lang="tr-TR" sz="2800" dirty="0" err="1" smtClean="0"/>
              <a:t>inflamasyon</a:t>
            </a:r>
            <a:r>
              <a:rPr lang="tr-TR" dirty="0" smtClean="0"/>
              <a:t> </a:t>
            </a:r>
            <a:r>
              <a:rPr lang="tr-TR" sz="2800" dirty="0" smtClean="0"/>
              <a:t>yanıtları</a:t>
            </a:r>
            <a:r>
              <a:rPr lang="tr-TR" dirty="0" smtClean="0"/>
              <a:t> </a:t>
            </a:r>
            <a:r>
              <a:rPr lang="tr-TR" sz="2800" dirty="0" smtClean="0"/>
              <a:t>ve düz kas kasılmasını uyarırlar.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 smtClean="0"/>
              <a:t>Eikosanoidler</a:t>
            </a:r>
            <a:r>
              <a:rPr lang="tr-TR" sz="2800" dirty="0" smtClean="0"/>
              <a:t> </a:t>
            </a:r>
            <a:r>
              <a:rPr lang="tr-TR" sz="2800" dirty="0" err="1" smtClean="0"/>
              <a:t>araşidonik</a:t>
            </a:r>
            <a:r>
              <a:rPr lang="tr-TR" sz="2800" dirty="0" smtClean="0"/>
              <a:t> asitten sentezlenirler. </a:t>
            </a:r>
          </a:p>
          <a:p>
            <a:pPr algn="just"/>
            <a:r>
              <a:rPr lang="tr-TR" sz="2800" dirty="0" err="1" smtClean="0"/>
              <a:t>Prostaglandin</a:t>
            </a:r>
            <a:r>
              <a:rPr lang="tr-TR" sz="2800" dirty="0" smtClean="0"/>
              <a:t> sentezi boyunca, </a:t>
            </a:r>
            <a:r>
              <a:rPr lang="tr-TR" sz="2800" dirty="0" err="1" smtClean="0"/>
              <a:t>araşidonik</a:t>
            </a:r>
            <a:r>
              <a:rPr lang="tr-TR" sz="2800" dirty="0" smtClean="0"/>
              <a:t> asitler, </a:t>
            </a:r>
            <a:r>
              <a:rPr lang="tr-TR" sz="2800" dirty="0" err="1" smtClean="0"/>
              <a:t>prostaglandin</a:t>
            </a:r>
            <a:r>
              <a:rPr lang="tr-TR" sz="2800" dirty="0" smtClean="0"/>
              <a:t> </a:t>
            </a:r>
            <a:r>
              <a:rPr lang="tr-TR" sz="2800" dirty="0" err="1" smtClean="0"/>
              <a:t>sentaz</a:t>
            </a:r>
            <a:r>
              <a:rPr lang="tr-TR" sz="2800" dirty="0" smtClean="0"/>
              <a:t> enzimiyle </a:t>
            </a:r>
            <a:r>
              <a:rPr lang="tr-TR" sz="2800" dirty="0" err="1" smtClean="0"/>
              <a:t>prostaglandin</a:t>
            </a:r>
            <a:r>
              <a:rPr lang="tr-TR" sz="2800" dirty="0" smtClean="0"/>
              <a:t> H2’ye dönüştürülür. Bu enzim aspirin tarafından baskılanır.</a:t>
            </a:r>
          </a:p>
          <a:p>
            <a:pPr algn="just"/>
            <a:r>
              <a:rPr lang="tr-TR" sz="2800" dirty="0" smtClean="0"/>
              <a:t>Bu enzimin aspirin tarafından baskılanması, ağrıyı, </a:t>
            </a:r>
            <a:r>
              <a:rPr lang="tr-TR" sz="2800" dirty="0" err="1" smtClean="0"/>
              <a:t>inflamasyonu</a:t>
            </a:r>
            <a:r>
              <a:rPr lang="tr-TR" sz="2800" dirty="0" smtClean="0"/>
              <a:t> ve kan tıkacını gelişmesini baskılar(inmeyi engeller).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HÜCRE RESEPTÖRLERİYLE HÜCRE İÇİ SİNYAL YOLLARI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 proteinine bağlı reseptörler</a:t>
            </a:r>
          </a:p>
          <a:p>
            <a:r>
              <a:rPr lang="tr-TR" sz="2800" dirty="0" err="1" smtClean="0"/>
              <a:t>Tirozin</a:t>
            </a:r>
            <a:r>
              <a:rPr lang="tr-TR" sz="2800" dirty="0" smtClean="0"/>
              <a:t> </a:t>
            </a:r>
            <a:r>
              <a:rPr lang="tr-TR" sz="2800" dirty="0" err="1" smtClean="0"/>
              <a:t>kinazlar</a:t>
            </a:r>
            <a:endParaRPr lang="tr-TR" sz="2800" dirty="0" smtClean="0"/>
          </a:p>
          <a:p>
            <a:r>
              <a:rPr lang="tr-TR" sz="2800" dirty="0" err="1" smtClean="0"/>
              <a:t>Sitokin</a:t>
            </a:r>
            <a:r>
              <a:rPr lang="tr-TR" sz="2800" dirty="0" smtClean="0"/>
              <a:t> reseptörleri</a:t>
            </a:r>
          </a:p>
          <a:p>
            <a:r>
              <a:rPr lang="tr-TR" sz="2800" dirty="0" smtClean="0"/>
              <a:t>Diğer enzimlere bağlı reseptörler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 algn="just">
              <a:buNone/>
            </a:pPr>
            <a:r>
              <a:rPr lang="tr-TR" sz="2800" dirty="0" smtClean="0"/>
              <a:t>Bu </a:t>
            </a:r>
            <a:r>
              <a:rPr lang="tr-TR" sz="2800" dirty="0"/>
              <a:t>reseptörler sitoplazmada yer alan G-proteini ile çalışırlar. Buna göre </a:t>
            </a:r>
            <a:r>
              <a:rPr lang="tr-TR" sz="2800" dirty="0" err="1"/>
              <a:t>ligand</a:t>
            </a:r>
            <a:r>
              <a:rPr lang="tr-TR" sz="2800" dirty="0"/>
              <a:t> reseptöre bağlandığında, </a:t>
            </a:r>
            <a:r>
              <a:rPr lang="tr-TR" sz="2800" dirty="0" err="1"/>
              <a:t>sitoplazmik</a:t>
            </a:r>
            <a:r>
              <a:rPr lang="tr-TR" sz="2800" dirty="0"/>
              <a:t> G-proteinini aktive eder ve bu proteinde diğer </a:t>
            </a:r>
            <a:r>
              <a:rPr lang="tr-TR" sz="2800" dirty="0" err="1"/>
              <a:t>sitoplazmik</a:t>
            </a:r>
            <a:r>
              <a:rPr lang="tr-TR" sz="2800" dirty="0"/>
              <a:t> proteinleri aktive eder.</a:t>
            </a:r>
          </a:p>
          <a:p>
            <a:pPr algn="just"/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2626" y="0"/>
            <a:ext cx="7886700" cy="1325563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1- G PROTEİNİNE BAĞLI RESEPTÖRLER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038456"/>
            <a:ext cx="8784976" cy="471338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G proteinleri</a:t>
            </a:r>
            <a:r>
              <a:rPr lang="tr-TR" sz="2800" dirty="0" smtClean="0"/>
              <a:t> hücrenin dışından gelen sinyalleri hücre içine ileten ve hücre içinde değişiklikler oluşturan bir protein ailesidir. Bir çok hormonlar,</a:t>
            </a:r>
            <a:r>
              <a:rPr lang="tr-TR" sz="2800" dirty="0" err="1" smtClean="0"/>
              <a:t>nörotransmitterler</a:t>
            </a:r>
            <a:r>
              <a:rPr lang="tr-TR" sz="2800" dirty="0" smtClean="0"/>
              <a:t> ve diğer sinyal iletim molekülleri sinyallerini hücre içine bu yolla iletir.</a:t>
            </a:r>
            <a:endParaRPr lang="tr-T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3"/>
            <a:ext cx="5832648" cy="34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004048" y="404664"/>
            <a:ext cx="4139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Hücre dışı sinyal molekülünün yokluğunda bütün proteinler </a:t>
            </a:r>
            <a:r>
              <a:rPr lang="tr-TR" sz="2800" dirty="0" err="1" smtClean="0"/>
              <a:t>inaktif</a:t>
            </a:r>
            <a:r>
              <a:rPr lang="tr-TR" sz="2800" dirty="0" smtClean="0"/>
              <a:t> formdadırlar. G proteini üzerinde bir GDP molekülü bağlıdır.</a:t>
            </a:r>
            <a:endParaRPr lang="tr-TR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60851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5237820" y="434721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Protein üzerindeki GDP GTP ile yer değiştirir. 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148064" y="476672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Aktif G proteini enzime bağlanır ve onu aktive eder. Aktive olmuş enzim hücresel cevaplara yol açan bir sonraki basamağı tetikler.</a:t>
            </a:r>
            <a:endParaRPr lang="tr-T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6085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5076055" y="3933056"/>
            <a:ext cx="38884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G-proteini </a:t>
            </a:r>
            <a:r>
              <a:rPr lang="tr-TR" sz="2800" dirty="0" err="1" smtClean="0"/>
              <a:t>GTP’nin</a:t>
            </a:r>
            <a:r>
              <a:rPr lang="tr-TR" sz="2800" dirty="0" smtClean="0"/>
              <a:t> hidrolizini katalizler</a:t>
            </a:r>
          </a:p>
          <a:p>
            <a:r>
              <a:rPr lang="tr-TR" sz="2800" dirty="0" smtClean="0"/>
              <a:t>Ve enzimden ayrılır. Üç proteinde plazma zarına tutunmuş halde kalır.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 proteinleri, duyu algılanmasında iş görürler. İnsanlardaki görme ve koklama buna örnektir.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Embriyonik</a:t>
            </a:r>
            <a:r>
              <a:rPr lang="tr-TR" sz="2800" dirty="0" smtClean="0"/>
              <a:t> gelişmede de önemlidir.</a:t>
            </a:r>
          </a:p>
          <a:p>
            <a:r>
              <a:rPr lang="tr-TR" sz="2800" dirty="0" smtClean="0"/>
              <a:t> Örn; belirli bir G proteininden yoksun fare embriyoları normal kan damarlarını genişletemez ve </a:t>
            </a:r>
            <a:r>
              <a:rPr lang="tr-TR" sz="2800" dirty="0" err="1" smtClean="0"/>
              <a:t>uterus</a:t>
            </a:r>
            <a:r>
              <a:rPr lang="tr-TR" sz="2800" dirty="0" smtClean="0"/>
              <a:t> içinde ölürler.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2-</a:t>
            </a:r>
            <a:r>
              <a:rPr lang="tr-TR" sz="3200" b="1" dirty="0" err="1" smtClean="0"/>
              <a:t>Tirozin</a:t>
            </a:r>
            <a:r>
              <a:rPr lang="tr-TR" sz="3200" b="1" dirty="0" smtClean="0"/>
              <a:t>- </a:t>
            </a:r>
            <a:r>
              <a:rPr lang="tr-TR" sz="3200" b="1" dirty="0" err="1" smtClean="0"/>
              <a:t>kinaz</a:t>
            </a:r>
            <a:r>
              <a:rPr lang="tr-TR" sz="3200" b="1" dirty="0" smtClean="0"/>
              <a:t> reseptörleri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Bir hayvanın vücudundaki hücreler üzerinde etkili olan kimyasal sinyaller arasında, hücreleri büyüme ve bölünme yönünde uyaran büyüme faktörleri de bulunur.</a:t>
            </a:r>
          </a:p>
          <a:p>
            <a:endParaRPr lang="tr-TR" sz="2800" dirty="0" smtClean="0"/>
          </a:p>
          <a:p>
            <a:r>
              <a:rPr lang="tr-TR" sz="2800" dirty="0" smtClean="0"/>
              <a:t>Büyüme faktörü reseptörü bir </a:t>
            </a:r>
            <a:r>
              <a:rPr lang="tr-TR" sz="2800" dirty="0" err="1" smtClean="0"/>
              <a:t>tirozin</a:t>
            </a:r>
            <a:r>
              <a:rPr lang="tr-TR" sz="2800" dirty="0" smtClean="0"/>
              <a:t>-</a:t>
            </a:r>
            <a:r>
              <a:rPr lang="tr-TR" sz="2800" dirty="0" err="1" smtClean="0"/>
              <a:t>kinaz</a:t>
            </a:r>
            <a:r>
              <a:rPr lang="tr-TR" sz="2800" dirty="0" smtClean="0"/>
              <a:t> reseptörüdür. </a:t>
            </a:r>
            <a:r>
              <a:rPr lang="tr-TR" sz="2800" dirty="0" err="1" smtClean="0"/>
              <a:t>Tirozin</a:t>
            </a:r>
            <a:r>
              <a:rPr lang="tr-TR" sz="2800" dirty="0" smtClean="0"/>
              <a:t>-</a:t>
            </a:r>
            <a:r>
              <a:rPr lang="tr-TR" sz="2800" dirty="0" err="1" smtClean="0"/>
              <a:t>kinaz</a:t>
            </a:r>
            <a:r>
              <a:rPr lang="tr-TR" sz="2800" dirty="0" smtClean="0"/>
              <a:t> plazma zarında bulunur ve proteinlerdeki </a:t>
            </a:r>
            <a:r>
              <a:rPr lang="tr-TR" sz="2800" dirty="0" err="1" smtClean="0"/>
              <a:t>tirozinlere</a:t>
            </a:r>
            <a:r>
              <a:rPr lang="tr-TR" sz="2800" dirty="0" smtClean="0"/>
              <a:t> fosfatlar bağlar.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Tirozin</a:t>
            </a:r>
            <a:r>
              <a:rPr lang="tr-TR" sz="2800" dirty="0" smtClean="0"/>
              <a:t> </a:t>
            </a:r>
            <a:r>
              <a:rPr lang="tr-TR" sz="2800" dirty="0" err="1" smtClean="0"/>
              <a:t>kinaz</a:t>
            </a:r>
            <a:r>
              <a:rPr lang="tr-TR" sz="2800" dirty="0" smtClean="0"/>
              <a:t> reseptörleri; EGF, FGF, NGF ve </a:t>
            </a:r>
            <a:r>
              <a:rPr lang="tr-TR" sz="2800" dirty="0" err="1" smtClean="0"/>
              <a:t>insülini</a:t>
            </a:r>
            <a:r>
              <a:rPr lang="tr-TR" sz="2800" dirty="0" smtClean="0"/>
              <a:t> bağlamaktadır.</a:t>
            </a:r>
          </a:p>
          <a:p>
            <a:r>
              <a:rPr lang="tr-TR" sz="2800" dirty="0" smtClean="0"/>
              <a:t> Bunlar G proteini ile eşleşen reseptörlerden 2 nedenle farklıdırlar:</a:t>
            </a:r>
          </a:p>
          <a:p>
            <a:pPr>
              <a:buNone/>
            </a:pPr>
            <a:r>
              <a:rPr lang="tr-TR" sz="2800" dirty="0" smtClean="0"/>
              <a:t>    1) </a:t>
            </a:r>
            <a:r>
              <a:rPr lang="tr-TR" sz="2800" dirty="0" err="1" smtClean="0"/>
              <a:t>Membranı</a:t>
            </a:r>
            <a:r>
              <a:rPr lang="tr-TR" sz="2800" dirty="0" smtClean="0"/>
              <a:t> bir kez geçerler.</a:t>
            </a:r>
          </a:p>
          <a:p>
            <a:pPr>
              <a:buNone/>
            </a:pPr>
            <a:r>
              <a:rPr lang="tr-TR" sz="2800" dirty="0" smtClean="0"/>
              <a:t>    2)  </a:t>
            </a:r>
            <a:r>
              <a:rPr lang="tr-TR" sz="2800" dirty="0" err="1" smtClean="0"/>
              <a:t>Sitoplazmik</a:t>
            </a:r>
            <a:r>
              <a:rPr lang="tr-TR" sz="2800" dirty="0" smtClean="0"/>
              <a:t> domainleri, protein </a:t>
            </a:r>
            <a:r>
              <a:rPr lang="tr-TR" sz="2800" dirty="0" err="1" smtClean="0"/>
              <a:t>kinaz</a:t>
            </a:r>
            <a:r>
              <a:rPr lang="tr-TR" sz="2800" dirty="0" smtClean="0"/>
              <a:t> aktivitesi içerirler.</a:t>
            </a:r>
          </a:p>
          <a:p>
            <a:pPr>
              <a:buNone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    En </a:t>
            </a:r>
            <a:r>
              <a:rPr lang="tr-TR" sz="2800" dirty="0"/>
              <a:t>iyi tanımlanmış etkileri, gen transkripsiyonunda değişikliklere yol açacak adaptör proteinler ve protein </a:t>
            </a:r>
            <a:r>
              <a:rPr lang="tr-TR" sz="2800" dirty="0" err="1"/>
              <a:t>kinazlar</a:t>
            </a:r>
            <a:r>
              <a:rPr lang="tr-TR" sz="2800" dirty="0"/>
              <a:t> ile ilgili </a:t>
            </a:r>
            <a:r>
              <a:rPr lang="tr-TR" sz="2800" dirty="0" err="1"/>
              <a:t>kaskad</a:t>
            </a:r>
            <a:r>
              <a:rPr lang="tr-TR" sz="2800" dirty="0"/>
              <a:t> reaksiyonlarını başlatmasıdır. </a:t>
            </a:r>
          </a:p>
          <a:p>
            <a:pPr>
              <a:buNone/>
            </a:pPr>
            <a:endParaRPr lang="tr-TR" sz="28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4664"/>
            <a:ext cx="7886700" cy="5628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/>
              <a:t>1. Hücre dışı moleküller</a:t>
            </a:r>
          </a:p>
          <a:p>
            <a:r>
              <a:rPr lang="tr-TR" sz="2800" b="1" dirty="0" smtClean="0"/>
              <a:t>protein ve </a:t>
            </a:r>
            <a:r>
              <a:rPr lang="tr-TR" sz="2800" b="1" dirty="0" err="1" smtClean="0"/>
              <a:t>peptitler</a:t>
            </a:r>
            <a:r>
              <a:rPr lang="tr-TR" sz="2800" b="1" dirty="0" smtClean="0"/>
              <a:t>: </a:t>
            </a:r>
            <a:r>
              <a:rPr lang="tr-TR" sz="2800" dirty="0" smtClean="0"/>
              <a:t>Hormon, </a:t>
            </a:r>
            <a:r>
              <a:rPr lang="tr-TR" sz="2800" dirty="0" err="1" smtClean="0"/>
              <a:t>sitokin</a:t>
            </a:r>
            <a:endParaRPr lang="tr-TR" sz="2800" dirty="0" smtClean="0"/>
          </a:p>
          <a:p>
            <a:r>
              <a:rPr lang="tr-TR" sz="2800" b="1" dirty="0" smtClean="0"/>
              <a:t>AA ve türevleri</a:t>
            </a:r>
            <a:r>
              <a:rPr lang="tr-TR" sz="2800" dirty="0" smtClean="0"/>
              <a:t>: </a:t>
            </a:r>
            <a:r>
              <a:rPr lang="tr-TR" sz="2800" dirty="0" err="1" smtClean="0"/>
              <a:t>Gly</a:t>
            </a:r>
            <a:r>
              <a:rPr lang="tr-TR" sz="2800" dirty="0" smtClean="0"/>
              <a:t>, </a:t>
            </a:r>
            <a:r>
              <a:rPr lang="tr-TR" sz="2800" dirty="0" err="1" smtClean="0"/>
              <a:t>Glu</a:t>
            </a:r>
            <a:r>
              <a:rPr lang="tr-TR" sz="2800" dirty="0" smtClean="0"/>
              <a:t>, adrenalin, tiroksin</a:t>
            </a:r>
          </a:p>
          <a:p>
            <a:r>
              <a:rPr lang="tr-TR" sz="2800" b="1" dirty="0" err="1" smtClean="0"/>
              <a:t>Steroid</a:t>
            </a:r>
            <a:r>
              <a:rPr lang="tr-TR" sz="2800" b="1" dirty="0" smtClean="0"/>
              <a:t>: </a:t>
            </a:r>
            <a:r>
              <a:rPr lang="tr-TR" sz="2800" dirty="0" smtClean="0"/>
              <a:t>Cinsiyet Hormonu, </a:t>
            </a:r>
            <a:r>
              <a:rPr lang="tr-TR" sz="2800" dirty="0" err="1" smtClean="0"/>
              <a:t>glukokortikosteroid</a:t>
            </a:r>
            <a:endParaRPr lang="tr-TR" sz="2800" dirty="0" smtClean="0"/>
          </a:p>
          <a:p>
            <a:r>
              <a:rPr lang="tr-TR" sz="2800" b="1" dirty="0" smtClean="0"/>
              <a:t>Yağ asidi türevleri</a:t>
            </a:r>
            <a:r>
              <a:rPr lang="tr-TR" sz="2800" dirty="0" smtClean="0"/>
              <a:t>: </a:t>
            </a:r>
            <a:r>
              <a:rPr lang="tr-TR" sz="2800" dirty="0" err="1" smtClean="0"/>
              <a:t>prostaglandin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b="1" dirty="0" smtClean="0"/>
              <a:t>2. Hücre içi moleküller</a:t>
            </a:r>
          </a:p>
          <a:p>
            <a:pPr marL="0" indent="0">
              <a:buNone/>
            </a:pPr>
            <a:r>
              <a:rPr lang="tr-TR" sz="2800" dirty="0" smtClean="0"/>
              <a:t>• Ca</a:t>
            </a:r>
            <a:r>
              <a:rPr lang="tr-TR" sz="2800" baseline="30000" dirty="0" smtClean="0"/>
              <a:t>+2</a:t>
            </a:r>
            <a:r>
              <a:rPr lang="tr-TR" sz="2800" dirty="0"/>
              <a:t> </a:t>
            </a:r>
            <a:r>
              <a:rPr lang="tr-TR" sz="2800" dirty="0" smtClean="0"/>
              <a:t>iyonları</a:t>
            </a:r>
          </a:p>
          <a:p>
            <a:pPr marL="0" indent="0">
              <a:buNone/>
            </a:pPr>
            <a:r>
              <a:rPr lang="tr-TR" sz="2800" dirty="0" smtClean="0"/>
              <a:t>• DG, </a:t>
            </a:r>
            <a:r>
              <a:rPr lang="tr-TR" sz="2800" dirty="0" err="1" smtClean="0"/>
              <a:t>seramid</a:t>
            </a:r>
            <a:r>
              <a:rPr lang="tr-TR" sz="2800" dirty="0" smtClean="0"/>
              <a:t> lipit türevleri</a:t>
            </a:r>
          </a:p>
          <a:p>
            <a:pPr marL="0" indent="0">
              <a:buNone/>
            </a:pPr>
            <a:r>
              <a:rPr lang="tr-TR" sz="2800" dirty="0" smtClean="0"/>
              <a:t>• IP3 karbonhidrat türevleri</a:t>
            </a:r>
          </a:p>
          <a:p>
            <a:pPr marL="0" indent="0">
              <a:buNone/>
            </a:pPr>
            <a:r>
              <a:rPr lang="tr-TR" sz="2800" dirty="0" smtClean="0"/>
              <a:t>• </a:t>
            </a:r>
            <a:r>
              <a:rPr lang="tr-TR" sz="2800" dirty="0" err="1" smtClean="0"/>
              <a:t>cAMP</a:t>
            </a:r>
            <a:r>
              <a:rPr lang="tr-TR" sz="2800" dirty="0" smtClean="0"/>
              <a:t> </a:t>
            </a:r>
            <a:r>
              <a:rPr lang="tr-TR" sz="2800" dirty="0" err="1" smtClean="0"/>
              <a:t>cGMP</a:t>
            </a:r>
            <a:r>
              <a:rPr lang="tr-TR" sz="2800" dirty="0" smtClean="0"/>
              <a:t> nükleotidleri</a:t>
            </a:r>
          </a:p>
          <a:p>
            <a:pPr marL="0" indent="0">
              <a:buNone/>
            </a:pPr>
            <a:r>
              <a:rPr lang="tr-TR" sz="2800" dirty="0" smtClean="0"/>
              <a:t>• </a:t>
            </a:r>
            <a:r>
              <a:rPr lang="tr-TR" sz="2800" dirty="0" err="1" smtClean="0"/>
              <a:t>Ras</a:t>
            </a:r>
            <a:r>
              <a:rPr lang="tr-TR" sz="2800" dirty="0" smtClean="0"/>
              <a:t>, JAK, Raf proteinleri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6293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48872" cy="39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935088" y="501317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Sinyal moleküllerinin yokluğunda , </a:t>
            </a:r>
            <a:r>
              <a:rPr lang="tr-TR" sz="2800" dirty="0" err="1" smtClean="0"/>
              <a:t>tirozin</a:t>
            </a:r>
            <a:r>
              <a:rPr lang="tr-TR" sz="2800" dirty="0" smtClean="0"/>
              <a:t> </a:t>
            </a:r>
            <a:r>
              <a:rPr lang="tr-TR" sz="2800" dirty="0" err="1" smtClean="0"/>
              <a:t>kinaz</a:t>
            </a:r>
            <a:r>
              <a:rPr lang="tr-TR" sz="2800" dirty="0" smtClean="0"/>
              <a:t> reseptörleri plazma zarında birbirlerinden ayrı </a:t>
            </a:r>
            <a:r>
              <a:rPr lang="tr-TR" sz="2800" dirty="0" err="1" smtClean="0"/>
              <a:t>polipeptitler</a:t>
            </a:r>
            <a:r>
              <a:rPr lang="tr-TR" sz="2800" dirty="0" smtClean="0"/>
              <a:t> halinde bulunurlar.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1560" y="465313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Sinyal molekülleri bağlanma bölgelerine tutundukları zaman, iki </a:t>
            </a:r>
            <a:r>
              <a:rPr lang="tr-TR" sz="2800" dirty="0" err="1" smtClean="0"/>
              <a:t>polipeptid</a:t>
            </a:r>
            <a:r>
              <a:rPr lang="tr-TR" sz="2800" dirty="0" smtClean="0"/>
              <a:t> bir araya gelerek, bir </a:t>
            </a:r>
            <a:r>
              <a:rPr lang="tr-TR" sz="2800" dirty="0" err="1" smtClean="0"/>
              <a:t>dimer</a:t>
            </a:r>
            <a:r>
              <a:rPr lang="tr-TR" sz="2800" dirty="0" smtClean="0"/>
              <a:t> oluşturur.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55576" y="494116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Her </a:t>
            </a:r>
            <a:r>
              <a:rPr lang="tr-TR" sz="2800" dirty="0" err="1" smtClean="0"/>
              <a:t>polipeptidin</a:t>
            </a:r>
            <a:r>
              <a:rPr lang="tr-TR" sz="2800" dirty="0" smtClean="0"/>
              <a:t> </a:t>
            </a:r>
            <a:r>
              <a:rPr lang="tr-TR" sz="2800" dirty="0" err="1" smtClean="0"/>
              <a:t>tirozin</a:t>
            </a:r>
            <a:r>
              <a:rPr lang="tr-TR" sz="2800" dirty="0" smtClean="0"/>
              <a:t>-</a:t>
            </a:r>
            <a:r>
              <a:rPr lang="tr-TR" sz="2800" dirty="0" err="1" smtClean="0"/>
              <a:t>kinaz</a:t>
            </a:r>
            <a:r>
              <a:rPr lang="tr-TR" sz="2800" dirty="0" smtClean="0"/>
              <a:t> bölgesi diğer </a:t>
            </a:r>
            <a:r>
              <a:rPr lang="tr-TR" sz="2800" dirty="0" err="1" smtClean="0"/>
              <a:t>polipeptid</a:t>
            </a:r>
            <a:r>
              <a:rPr lang="tr-TR" sz="2800" dirty="0" smtClean="0"/>
              <a:t> üzerindeki </a:t>
            </a:r>
            <a:r>
              <a:rPr lang="tr-TR" sz="2800" dirty="0" err="1" smtClean="0"/>
              <a:t>tirozinleri</a:t>
            </a:r>
            <a:r>
              <a:rPr lang="tr-TR" sz="2800" dirty="0" smtClean="0"/>
              <a:t> </a:t>
            </a:r>
            <a:r>
              <a:rPr lang="tr-TR" sz="2800" dirty="0" err="1" smtClean="0"/>
              <a:t>fosforile</a:t>
            </a:r>
            <a:r>
              <a:rPr lang="tr-TR" sz="2800" dirty="0" smtClean="0"/>
              <a:t> eder. </a:t>
            </a:r>
            <a:r>
              <a:rPr lang="tr-TR" sz="2800" dirty="0" err="1" smtClean="0"/>
              <a:t>Fosforilasyon</a:t>
            </a:r>
            <a:r>
              <a:rPr lang="tr-TR" sz="2800" dirty="0" smtClean="0"/>
              <a:t> için gereken fosfat grupları </a:t>
            </a:r>
            <a:r>
              <a:rPr lang="tr-TR" sz="2800" dirty="0" err="1" smtClean="0"/>
              <a:t>ATP’den</a:t>
            </a:r>
            <a:r>
              <a:rPr lang="tr-TR" sz="2800" dirty="0" smtClean="0"/>
              <a:t> gelir.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20689"/>
            <a:ext cx="7992887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95536" y="530120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95536" y="400506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Tümüyle aktive edilmiş olan reseptör protein hücre içindeki özgül proteinlere bağlanır ve aktif forma dönüşecek şekilde yapısal değişikliğe uğrar.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Bir adet </a:t>
            </a:r>
            <a:r>
              <a:rPr lang="tr-TR" sz="2400" dirty="0" err="1" smtClean="0"/>
              <a:t>tirozin</a:t>
            </a:r>
            <a:r>
              <a:rPr lang="tr-TR" sz="2400" dirty="0" smtClean="0"/>
              <a:t> </a:t>
            </a:r>
            <a:r>
              <a:rPr lang="tr-TR" sz="2400" dirty="0" err="1" smtClean="0"/>
              <a:t>kinaz</a:t>
            </a:r>
            <a:r>
              <a:rPr lang="tr-TR" sz="2400" dirty="0" smtClean="0"/>
              <a:t> reseptör </a:t>
            </a:r>
            <a:r>
              <a:rPr lang="tr-TR" sz="2400" dirty="0" err="1" smtClean="0"/>
              <a:t>dimeri</a:t>
            </a:r>
            <a:r>
              <a:rPr lang="tr-TR" sz="2400" dirty="0" smtClean="0"/>
              <a:t> aynı anda on ya da daha fazla sayıdaki hücre içi proteini aktive edebilir. Böylece çok sayıda farklı aktarım yolunu ve hücresel cevabı tetikler.</a:t>
            </a: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Liganda Bağlayan-Geçiren İyon Kanalları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Bu kanallar, kimyasal bir sinyale karşı cevap olarak açılan ya da kapanan, plazma zarında yer alan ve proteinlerle çevrili olan </a:t>
            </a:r>
            <a:r>
              <a:rPr lang="tr-TR" sz="2800" dirty="0" err="1" smtClean="0"/>
              <a:t>porlardır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sz="2800" dirty="0" smtClean="0"/>
              <a:t>İyonların hücre zarından geçiş miktarına bağlı olarak aktivitelerini düzenlerler.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2048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572000" y="404664"/>
            <a:ext cx="4392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Ligand</a:t>
            </a:r>
            <a:r>
              <a:rPr lang="tr-TR" sz="2800" dirty="0" smtClean="0"/>
              <a:t> (sinyal molekülü) bağlandığında kanal açılır ve iyonlar kanaldan geçerler.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800" dirty="0" smtClean="0"/>
              <a:t>İyon </a:t>
            </a:r>
            <a:r>
              <a:rPr lang="tr-TR" sz="2800" dirty="0" err="1" smtClean="0"/>
              <a:t>derişimindeki</a:t>
            </a:r>
            <a:r>
              <a:rPr lang="tr-TR" sz="2800" dirty="0" smtClean="0"/>
              <a:t> değişiklik hücresel cevapları tetikler.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800" dirty="0" err="1" smtClean="0"/>
              <a:t>Ligand</a:t>
            </a:r>
            <a:r>
              <a:rPr lang="tr-TR" sz="2800" dirty="0" smtClean="0"/>
              <a:t> ayrılır ve kanal kapanır.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Hücre içi sinyal iletiminin ana yolakları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569371"/>
          </a:xfrm>
        </p:spPr>
        <p:txBody>
          <a:bodyPr>
            <a:normAutofit/>
          </a:bodyPr>
          <a:lstStyle/>
          <a:p>
            <a:r>
              <a:rPr lang="tr-TR" sz="2800" dirty="0" smtClean="0"/>
              <a:t>Haberleşme yollarının çoğu protein yapısında olmayan ve suda çözünebilen, küçük molekülleri ya da iyonları içerir. Bunlara ikinci mesajcılar adı verilir.</a:t>
            </a:r>
          </a:p>
          <a:p>
            <a:endParaRPr lang="tr-TR" sz="2800" dirty="0" smtClean="0"/>
          </a:p>
          <a:p>
            <a:r>
              <a:rPr lang="tr-TR" sz="2800" dirty="0" smtClean="0"/>
              <a:t>İkinci tip mesajcı moleküller, küçük bir molekül olan siklik </a:t>
            </a:r>
            <a:r>
              <a:rPr lang="tr-TR" sz="2800" dirty="0" err="1" smtClean="0"/>
              <a:t>adenozin</a:t>
            </a:r>
            <a:r>
              <a:rPr lang="tr-TR" sz="2800" dirty="0" smtClean="0"/>
              <a:t> </a:t>
            </a:r>
            <a:r>
              <a:rPr lang="tr-TR" sz="2800" dirty="0" err="1" smtClean="0"/>
              <a:t>monofosfat</a:t>
            </a:r>
            <a:r>
              <a:rPr lang="tr-TR" sz="2800" dirty="0" smtClean="0"/>
              <a:t> (</a:t>
            </a:r>
            <a:r>
              <a:rPr lang="tr-TR" sz="2800" dirty="0" err="1" smtClean="0"/>
              <a:t>cAMP</a:t>
            </a:r>
            <a:r>
              <a:rPr lang="tr-TR" sz="2800" dirty="0" smtClean="0"/>
              <a:t>) molekülü ve Ca</a:t>
            </a:r>
            <a:r>
              <a:rPr lang="tr-TR" sz="2800" baseline="30000" dirty="0" smtClean="0"/>
              <a:t>+2</a:t>
            </a:r>
            <a:r>
              <a:rPr lang="tr-TR" sz="2800" dirty="0" smtClean="0"/>
              <a:t> iyon kanallarıdır.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-243408"/>
            <a:ext cx="3590926" cy="888835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1- </a:t>
            </a:r>
            <a:r>
              <a:rPr lang="tr-TR" sz="2800" b="1" dirty="0" err="1" smtClean="0"/>
              <a:t>cAMP</a:t>
            </a:r>
            <a:r>
              <a:rPr lang="tr-TR" sz="2800" b="1" dirty="0" smtClean="0"/>
              <a:t> Yolağı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9267" y="764704"/>
            <a:ext cx="8265181" cy="55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 err="1" smtClean="0"/>
              <a:t>cAMP</a:t>
            </a:r>
            <a:r>
              <a:rPr lang="tr-TR" sz="2400" dirty="0" smtClean="0"/>
              <a:t> hücre içi sinyal aktarımında işlev gören bir ikincil habercidir.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Örneğin, hücre zarından geçemeyen adrenalin ve </a:t>
            </a:r>
            <a:r>
              <a:rPr lang="tr-TR" sz="2400" dirty="0" err="1" smtClean="0"/>
              <a:t>glukagon</a:t>
            </a:r>
            <a:r>
              <a:rPr lang="tr-TR" sz="2400" dirty="0" smtClean="0"/>
              <a:t> gibi hormonların etkilerini hücre içine aktarır.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 smtClean="0"/>
              <a:t>cAMP</a:t>
            </a:r>
            <a:r>
              <a:rPr lang="tr-TR" sz="2400" dirty="0" smtClean="0"/>
              <a:t>, protein </a:t>
            </a:r>
            <a:r>
              <a:rPr lang="tr-TR" sz="2400" dirty="0" err="1" smtClean="0"/>
              <a:t>kinazları</a:t>
            </a:r>
            <a:r>
              <a:rPr lang="tr-TR" sz="2400" dirty="0" smtClean="0"/>
              <a:t> aktive eder, ayrıca iyon kanallarından kalsiyum geçişini düzenler.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Epinefrinin karaciğer hücresinin plazma zarına bağlanmasıyla </a:t>
            </a:r>
            <a:r>
              <a:rPr lang="tr-TR" sz="2400" dirty="0" err="1" smtClean="0"/>
              <a:t>cAMP’ın</a:t>
            </a:r>
            <a:r>
              <a:rPr lang="tr-TR" sz="2400" dirty="0" smtClean="0"/>
              <a:t> </a:t>
            </a:r>
            <a:r>
              <a:rPr lang="tr-TR" sz="2400" dirty="0" err="1" smtClean="0"/>
              <a:t>sitozolik</a:t>
            </a:r>
            <a:r>
              <a:rPr lang="tr-TR" sz="2400" dirty="0" smtClean="0"/>
              <a:t> derişimi artar.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/>
              <a:t>CAMP’ın</a:t>
            </a:r>
            <a:r>
              <a:rPr lang="tr-TR" sz="2400" dirty="0"/>
              <a:t> ilk etkisi protein </a:t>
            </a:r>
            <a:r>
              <a:rPr lang="tr-TR" sz="2400" dirty="0" err="1"/>
              <a:t>kinaz</a:t>
            </a:r>
            <a:r>
              <a:rPr lang="tr-TR" sz="2400" dirty="0"/>
              <a:t> A’nın aktivasyonudur. Aktive olan </a:t>
            </a:r>
            <a:r>
              <a:rPr lang="tr-TR" sz="2400" dirty="0" err="1"/>
              <a:t>kinaz</a:t>
            </a:r>
            <a:r>
              <a:rPr lang="tr-TR" sz="2400" dirty="0"/>
              <a:t> daha sonra hücre tipine bağlı olarak, diğer proteinleri </a:t>
            </a:r>
            <a:r>
              <a:rPr lang="tr-TR" sz="2400" dirty="0" err="1"/>
              <a:t>fosforile</a:t>
            </a:r>
            <a:r>
              <a:rPr lang="tr-TR" sz="2400" dirty="0"/>
              <a:t> eder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/>
              <a:t>cAMP</a:t>
            </a:r>
            <a:r>
              <a:rPr lang="tr-TR" sz="2400" dirty="0"/>
              <a:t> etkileri doğrudan olabilir. Koku </a:t>
            </a:r>
            <a:r>
              <a:rPr lang="tr-TR" sz="2400" dirty="0" err="1"/>
              <a:t>epitelindeki</a:t>
            </a:r>
            <a:r>
              <a:rPr lang="tr-TR" sz="2400" dirty="0"/>
              <a:t> iyon kanallarının doğrudan düzenlenmesi gibi.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093578" y="260648"/>
            <a:ext cx="3851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Plazma zarına yerleşmiş olan </a:t>
            </a:r>
            <a:r>
              <a:rPr lang="tr-TR" sz="2400" dirty="0" err="1" smtClean="0"/>
              <a:t>adenilat</a:t>
            </a:r>
            <a:r>
              <a:rPr lang="tr-TR" sz="2400" dirty="0" smtClean="0"/>
              <a:t> </a:t>
            </a:r>
            <a:r>
              <a:rPr lang="tr-TR" sz="2400" dirty="0" err="1" smtClean="0"/>
              <a:t>siklaz</a:t>
            </a:r>
            <a:r>
              <a:rPr lang="tr-TR" sz="2400" dirty="0" smtClean="0"/>
              <a:t> hücre dışı sinyale (epinefrin) cevap olarak </a:t>
            </a:r>
            <a:r>
              <a:rPr lang="tr-TR" sz="2400" dirty="0" err="1" smtClean="0"/>
              <a:t>ATP’yi</a:t>
            </a:r>
            <a:r>
              <a:rPr lang="tr-TR" sz="2400" dirty="0" smtClean="0"/>
              <a:t>  </a:t>
            </a:r>
            <a:r>
              <a:rPr lang="tr-TR" sz="2400" dirty="0" err="1" smtClean="0"/>
              <a:t>cAMP’a</a:t>
            </a:r>
            <a:r>
              <a:rPr lang="tr-TR" sz="2400" dirty="0" smtClean="0"/>
              <a:t> dönüştürür.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 </a:t>
            </a:r>
            <a:r>
              <a:rPr lang="tr-TR" sz="2400" dirty="0" err="1" smtClean="0"/>
              <a:t>Adenilat</a:t>
            </a:r>
            <a:r>
              <a:rPr lang="tr-TR" sz="2400" dirty="0" smtClean="0"/>
              <a:t> </a:t>
            </a:r>
            <a:r>
              <a:rPr lang="tr-TR" sz="2400" dirty="0" err="1" smtClean="0"/>
              <a:t>siklaz</a:t>
            </a:r>
            <a:r>
              <a:rPr lang="tr-TR" sz="2400" dirty="0" smtClean="0"/>
              <a:t> sadece epinefrin özgül reseptör proteine bağlandıktan sonra aktif hale gelir.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Böylece ilk mesajcı yani hormon, bir zar enziminin sinyali sitoplazmaya yayan </a:t>
            </a:r>
            <a:r>
              <a:rPr lang="tr-TR" sz="2400" dirty="0" err="1" smtClean="0"/>
              <a:t>cAMP</a:t>
            </a:r>
            <a:r>
              <a:rPr lang="tr-TR" sz="2400" dirty="0" smtClean="0"/>
              <a:t> yapmasına neden olur.</a:t>
            </a: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47806" cy="1214017"/>
          </a:xfrm>
        </p:spPr>
        <p:txBody>
          <a:bodyPr/>
          <a:lstStyle/>
          <a:p>
            <a:r>
              <a:rPr lang="tr-TR" b="1" dirty="0" err="1" smtClean="0"/>
              <a:t>cGMP</a:t>
            </a:r>
            <a:r>
              <a:rPr lang="tr-TR" b="1" dirty="0" smtClean="0"/>
              <a:t> yolağı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cGMP</a:t>
            </a:r>
            <a:r>
              <a:rPr lang="tr-TR" dirty="0" smtClean="0"/>
              <a:t> başka bir ikincil mesajcıdır.</a:t>
            </a:r>
          </a:p>
          <a:p>
            <a:pPr algn="just"/>
            <a:r>
              <a:rPr lang="tr-TR" dirty="0" smtClean="0"/>
              <a:t>GTP ( </a:t>
            </a:r>
            <a:r>
              <a:rPr lang="tr-TR" dirty="0" err="1" smtClean="0"/>
              <a:t>Guanozin</a:t>
            </a:r>
            <a:r>
              <a:rPr lang="tr-TR" dirty="0" smtClean="0"/>
              <a:t> </a:t>
            </a:r>
            <a:r>
              <a:rPr lang="tr-TR" dirty="0" err="1" smtClean="0"/>
              <a:t>trifosfattan</a:t>
            </a:r>
            <a:r>
              <a:rPr lang="tr-TR" dirty="0" smtClean="0"/>
              <a:t>)’dan üretilir.</a:t>
            </a:r>
          </a:p>
          <a:p>
            <a:pPr algn="just"/>
            <a:r>
              <a:rPr lang="tr-TR" dirty="0" smtClean="0"/>
              <a:t>Bir </a:t>
            </a:r>
            <a:r>
              <a:rPr lang="tr-TR" dirty="0" err="1" smtClean="0"/>
              <a:t>fosfodiesteraz</a:t>
            </a:r>
            <a:r>
              <a:rPr lang="tr-TR" dirty="0" smtClean="0"/>
              <a:t> tarafından </a:t>
            </a:r>
            <a:r>
              <a:rPr lang="tr-TR" dirty="0" err="1" smtClean="0"/>
              <a:t>GMP’ye</a:t>
            </a:r>
            <a:r>
              <a:rPr lang="tr-TR" dirty="0" smtClean="0"/>
              <a:t> yıkılır.</a:t>
            </a:r>
          </a:p>
          <a:p>
            <a:pPr algn="just"/>
            <a:r>
              <a:rPr lang="tr-TR" dirty="0" smtClean="0"/>
              <a:t>En tipik görevi; retinadaki </a:t>
            </a:r>
            <a:r>
              <a:rPr lang="tr-TR" dirty="0" err="1" smtClean="0"/>
              <a:t>fotoreseptör</a:t>
            </a:r>
            <a:r>
              <a:rPr lang="tr-TR" dirty="0" smtClean="0"/>
              <a:t> çubuk hücrelerinde ışık sinyallerini sinir uyarılarına çevirmesidir.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9695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tr-TR" sz="2800" b="1" dirty="0" err="1" smtClean="0"/>
              <a:t>Sitokinler</a:t>
            </a:r>
            <a:r>
              <a:rPr lang="tr-TR" sz="2800" b="1" dirty="0" smtClean="0"/>
              <a:t> hücre içinde iki temel yol izlerler: </a:t>
            </a:r>
          </a:p>
          <a:p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   1. JAK-STAT Yolağı </a:t>
            </a:r>
            <a:r>
              <a:rPr lang="tr-TR" sz="2800" dirty="0" smtClean="0"/>
              <a:t>; Doğrudan transkripsiyon faktörlerinin etkilediği protein-</a:t>
            </a:r>
            <a:r>
              <a:rPr lang="tr-TR" sz="2800" dirty="0" err="1" smtClean="0"/>
              <a:t>tirozin</a:t>
            </a:r>
            <a:r>
              <a:rPr lang="tr-TR" sz="2800" dirty="0" smtClean="0"/>
              <a:t> </a:t>
            </a:r>
            <a:r>
              <a:rPr lang="tr-TR" sz="2800" dirty="0" err="1" smtClean="0"/>
              <a:t>kinazlar</a:t>
            </a:r>
            <a:r>
              <a:rPr lang="tr-TR" sz="2800" dirty="0" smtClean="0"/>
              <a:t> ve transkripsiyon faktörleri arasında sıkı bir bağlantı sağlar. </a:t>
            </a:r>
          </a:p>
          <a:p>
            <a:r>
              <a:rPr lang="tr-TR" sz="2800" dirty="0" smtClean="0"/>
              <a:t>STAT proteinleri, bir SH2 bölümü olan, </a:t>
            </a:r>
            <a:r>
              <a:rPr lang="tr-TR" sz="2800" dirty="0" err="1" smtClean="0"/>
              <a:t>inaktif</a:t>
            </a:r>
            <a:r>
              <a:rPr lang="tr-TR" sz="2800" dirty="0" smtClean="0"/>
              <a:t> durumda sitoplazmada bulunan transkripsiyon faktörleridir.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ÜŞRA\Desktop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12"/>
            <a:ext cx="9144000" cy="455357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87524" y="453995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Ligand</a:t>
            </a:r>
            <a:r>
              <a:rPr lang="tr-TR" sz="2400" dirty="0" smtClean="0"/>
              <a:t> bağlanmasıyla bir reseptörün uyarılması, STAT proteinlerini devreye sokar. STAT proteinleri, SH2 bölümleriyle JAK protein </a:t>
            </a:r>
            <a:r>
              <a:rPr lang="tr-TR" sz="2400" dirty="0" err="1" smtClean="0"/>
              <a:t>tirozin</a:t>
            </a:r>
            <a:r>
              <a:rPr lang="tr-TR" sz="2400" dirty="0" smtClean="0"/>
              <a:t> - </a:t>
            </a:r>
            <a:r>
              <a:rPr lang="tr-TR" sz="2400" dirty="0" err="1" smtClean="0"/>
              <a:t>kinazın</a:t>
            </a:r>
            <a:r>
              <a:rPr lang="tr-TR" sz="2400" dirty="0" smtClean="0"/>
              <a:t> sitoplazma bölümüne bağlanır ve </a:t>
            </a:r>
            <a:r>
              <a:rPr lang="tr-TR" sz="2400" dirty="0" err="1" smtClean="0"/>
              <a:t>fosforile</a:t>
            </a:r>
            <a:r>
              <a:rPr lang="tr-TR" sz="2400" dirty="0" smtClean="0"/>
              <a:t> olur. </a:t>
            </a:r>
            <a:r>
              <a:rPr lang="tr-TR" sz="2400" dirty="0" err="1" smtClean="0"/>
              <a:t>Fosforillenmiş</a:t>
            </a:r>
            <a:r>
              <a:rPr lang="tr-TR" sz="2400" dirty="0" smtClean="0"/>
              <a:t> STAT proteinleri </a:t>
            </a:r>
            <a:r>
              <a:rPr lang="tr-TR" sz="2400" dirty="0" err="1" smtClean="0"/>
              <a:t>dimerize</a:t>
            </a:r>
            <a:r>
              <a:rPr lang="tr-TR" sz="2400" dirty="0" smtClean="0"/>
              <a:t> olur ve hedef genlerin aktive ettikleri çekirdeğe taşınırlar. Böylece gen </a:t>
            </a:r>
            <a:r>
              <a:rPr lang="tr-TR" sz="2400" dirty="0" err="1" smtClean="0"/>
              <a:t>transdüksiyonunu</a:t>
            </a:r>
            <a:r>
              <a:rPr lang="tr-TR" sz="2400" dirty="0" smtClean="0"/>
              <a:t> kontrol ederler.</a:t>
            </a: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2-MAP KİNAZ YOLAĞI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12568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 smtClean="0"/>
              <a:t>Ökaryotik</a:t>
            </a:r>
            <a:r>
              <a:rPr lang="tr-TR" sz="2800" dirty="0" smtClean="0"/>
              <a:t> hücrelerin tümünde mevcut olan bu proteinler hücre </a:t>
            </a:r>
            <a:r>
              <a:rPr lang="tr-TR" sz="2800" dirty="0" err="1" smtClean="0"/>
              <a:t>membranından</a:t>
            </a:r>
            <a:r>
              <a:rPr lang="tr-TR" sz="2800" dirty="0" smtClean="0"/>
              <a:t> çekirdeğe bilgi aktarılmasında çok önem taşımaktadır. </a:t>
            </a:r>
          </a:p>
          <a:p>
            <a:pPr algn="just"/>
            <a:r>
              <a:rPr lang="tr-TR" sz="2800" dirty="0" smtClean="0"/>
              <a:t>Bu sinyal iletimi </a:t>
            </a:r>
            <a:r>
              <a:rPr lang="tr-TR" sz="2800" dirty="0" err="1" smtClean="0"/>
              <a:t>kaskadları</a:t>
            </a:r>
            <a:r>
              <a:rPr lang="tr-TR" sz="2800" dirty="0" smtClean="0"/>
              <a:t>, </a:t>
            </a:r>
            <a:r>
              <a:rPr lang="tr-TR" sz="2800" dirty="0" err="1" smtClean="0"/>
              <a:t>embriyogenezis</a:t>
            </a:r>
            <a:r>
              <a:rPr lang="tr-TR" sz="2800" dirty="0" smtClean="0"/>
              <a:t>, yaşama, çoğalma ve </a:t>
            </a:r>
            <a:r>
              <a:rPr lang="tr-TR" sz="2800" dirty="0" err="1" smtClean="0"/>
              <a:t>apoptozis</a:t>
            </a:r>
            <a:r>
              <a:rPr lang="tr-TR" sz="2800" dirty="0" smtClean="0"/>
              <a:t> işlevlerinin düzenlenmesinde rol alır.</a:t>
            </a:r>
          </a:p>
          <a:p>
            <a:r>
              <a:rPr lang="tr-TR" sz="2800" dirty="0" smtClean="0"/>
              <a:t>MAP </a:t>
            </a:r>
            <a:r>
              <a:rPr lang="tr-TR" sz="2800" dirty="0" err="1" smtClean="0"/>
              <a:t>kinazlar</a:t>
            </a:r>
            <a:r>
              <a:rPr lang="tr-TR" sz="2800" dirty="0" smtClean="0"/>
              <a:t> üç ana gruba ayrılır </a:t>
            </a:r>
          </a:p>
          <a:p>
            <a:pPr>
              <a:buNone/>
            </a:pPr>
            <a:r>
              <a:rPr lang="tr-TR" sz="2800" dirty="0" smtClean="0"/>
              <a:t>        1. p38 MAP </a:t>
            </a:r>
            <a:r>
              <a:rPr lang="tr-TR" sz="2800" dirty="0" err="1" smtClean="0"/>
              <a:t>kinaz</a:t>
            </a:r>
            <a:r>
              <a:rPr lang="tr-TR" sz="2800" dirty="0" smtClean="0"/>
              <a:t> ailesi, </a:t>
            </a:r>
          </a:p>
          <a:p>
            <a:pPr>
              <a:buNone/>
            </a:pPr>
            <a:r>
              <a:rPr lang="tr-TR" sz="2800" dirty="0" smtClean="0"/>
              <a:t>        2.  ERK ailesi, </a:t>
            </a:r>
          </a:p>
          <a:p>
            <a:pPr>
              <a:buNone/>
            </a:pPr>
            <a:r>
              <a:rPr lang="tr-TR" sz="2800" dirty="0" smtClean="0"/>
              <a:t>        3. JNK ailesi.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688632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/>
              <a:t>Hücre büyümesi ve farklılaşmasında görevleri olan,protein </a:t>
            </a:r>
            <a:r>
              <a:rPr lang="tr-TR" sz="2800" dirty="0" err="1" smtClean="0"/>
              <a:t>kinazları</a:t>
            </a:r>
            <a:r>
              <a:rPr lang="tr-TR" sz="2800" dirty="0" smtClean="0"/>
              <a:t> içerir. MAP </a:t>
            </a:r>
            <a:r>
              <a:rPr lang="tr-TR" sz="2800" dirty="0" err="1" smtClean="0"/>
              <a:t>kinazın</a:t>
            </a:r>
            <a:r>
              <a:rPr lang="tr-TR" sz="2800" dirty="0" smtClean="0"/>
              <a:t> bir formu olan ERK ya protein </a:t>
            </a:r>
            <a:r>
              <a:rPr lang="tr-TR" sz="2800" dirty="0" err="1" smtClean="0"/>
              <a:t>tirozin</a:t>
            </a:r>
            <a:r>
              <a:rPr lang="tr-TR" sz="2800" dirty="0" smtClean="0"/>
              <a:t> </a:t>
            </a:r>
            <a:r>
              <a:rPr lang="tr-TR" sz="2800" dirty="0" err="1" smtClean="0"/>
              <a:t>kinaz</a:t>
            </a:r>
            <a:r>
              <a:rPr lang="tr-TR" sz="2800" dirty="0" smtClean="0"/>
              <a:t> ya da G proteiniyle ilişkili reseptörlerde görev yapar.</a:t>
            </a:r>
          </a:p>
          <a:p>
            <a:pPr algn="just"/>
            <a:r>
              <a:rPr lang="tr-TR" sz="2800" dirty="0" smtClean="0"/>
              <a:t>ERK aktivasyonuna aracılık eden RAF, bir protein </a:t>
            </a:r>
            <a:r>
              <a:rPr lang="tr-TR" sz="2800" dirty="0" err="1" smtClean="0"/>
              <a:t>kinaz</a:t>
            </a:r>
            <a:r>
              <a:rPr lang="tr-TR" sz="2800" dirty="0" smtClean="0"/>
              <a:t> olup </a:t>
            </a:r>
            <a:r>
              <a:rPr lang="tr-TR" sz="2800" dirty="0" err="1" smtClean="0"/>
              <a:t>RAS’ın</a:t>
            </a:r>
            <a:r>
              <a:rPr lang="tr-TR" sz="2800" dirty="0" smtClean="0"/>
              <a:t> aktivasyonuna neden olur.</a:t>
            </a:r>
          </a:p>
          <a:p>
            <a:pPr algn="just"/>
            <a:r>
              <a:rPr lang="tr-TR" sz="2800" dirty="0" err="1" smtClean="0"/>
              <a:t>Ras</a:t>
            </a:r>
            <a:r>
              <a:rPr lang="tr-TR" sz="2800" dirty="0" smtClean="0"/>
              <a:t> proteinleri, sıçanlarda </a:t>
            </a:r>
            <a:r>
              <a:rPr lang="tr-TR" sz="2800" dirty="0" err="1" smtClean="0"/>
              <a:t>sarkomaya</a:t>
            </a:r>
            <a:r>
              <a:rPr lang="tr-TR" sz="2800" dirty="0" smtClean="0"/>
              <a:t> neden olan tümör virüslerinin bir grup </a:t>
            </a:r>
            <a:r>
              <a:rPr lang="tr-TR" sz="2800" dirty="0" err="1" smtClean="0"/>
              <a:t>onkojenik</a:t>
            </a:r>
            <a:r>
              <a:rPr lang="tr-TR" sz="2800" dirty="0" smtClean="0"/>
              <a:t> proteinleridir.</a:t>
            </a:r>
          </a:p>
          <a:p>
            <a:pPr algn="just"/>
            <a:r>
              <a:rPr lang="tr-TR" sz="2800" dirty="0" smtClean="0"/>
              <a:t>Öncül MAP </a:t>
            </a:r>
            <a:r>
              <a:rPr lang="tr-TR" sz="2800" dirty="0" err="1" smtClean="0"/>
              <a:t>kinaz</a:t>
            </a:r>
            <a:r>
              <a:rPr lang="tr-TR" sz="2800" dirty="0" smtClean="0"/>
              <a:t> yolu hücre yüzeyini, transkripsiyon faktörlerinin </a:t>
            </a:r>
            <a:r>
              <a:rPr lang="tr-TR" sz="2800" dirty="0" err="1" smtClean="0"/>
              <a:t>fosforilenmesine</a:t>
            </a:r>
            <a:r>
              <a:rPr lang="tr-TR" sz="2800" dirty="0" smtClean="0"/>
              <a:t> neden olan, bir protein </a:t>
            </a:r>
            <a:r>
              <a:rPr lang="tr-TR" sz="2800" dirty="0" err="1" smtClean="0"/>
              <a:t>kinaz</a:t>
            </a:r>
            <a:r>
              <a:rPr lang="tr-TR" sz="2800" dirty="0" smtClean="0"/>
              <a:t> şelalesi aracılığıyla çekirdeğe bağlar.</a:t>
            </a:r>
          </a:p>
          <a:p>
            <a:pPr algn="just"/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4785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Kanser türlerinde, </a:t>
            </a:r>
            <a:r>
              <a:rPr lang="tr-TR" sz="2400" dirty="0" err="1" smtClean="0"/>
              <a:t>Ras</a:t>
            </a:r>
            <a:r>
              <a:rPr lang="tr-TR" sz="2400" dirty="0" smtClean="0"/>
              <a:t> geninin mutasyonu GTP’ deki bir bozulmayla sonuçlanır. Bu nedenle, mutasyonlu RAS proteini aktif GTP bağlı formunda devamlı olarak kalır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MAP </a:t>
            </a:r>
            <a:r>
              <a:rPr lang="tr-TR" sz="2400" dirty="0" err="1" smtClean="0"/>
              <a:t>kinazın</a:t>
            </a:r>
            <a:r>
              <a:rPr lang="tr-TR" sz="2400" dirty="0" smtClean="0"/>
              <a:t> sürekli aktif olması tümörlerin %30’unun sebebidir.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Hücrelerin içindeki etkin sinyal yolakları; hücrelerin hayatta kalımı, göçleri, çeşitli </a:t>
            </a:r>
            <a:r>
              <a:rPr lang="tr-TR" sz="2400" dirty="0" err="1"/>
              <a:t>metabolitlerin</a:t>
            </a:r>
            <a:r>
              <a:rPr lang="tr-TR" sz="2400" dirty="0"/>
              <a:t> sentezleri ve hücre içine alınıp hücrenin kullanılabileceği forma dönüştürülmesinde fonksiyon görür.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Bu </a:t>
            </a:r>
            <a:r>
              <a:rPr lang="tr-TR" sz="2400" dirty="0"/>
              <a:t>yolaklar üzerinde meydana gelebilecek genetik ya da </a:t>
            </a:r>
            <a:r>
              <a:rPr lang="tr-TR" sz="2400" dirty="0" err="1"/>
              <a:t>epigenetik</a:t>
            </a:r>
            <a:r>
              <a:rPr lang="tr-TR" sz="2400" dirty="0"/>
              <a:t> değişimler sonucunda klinik önem taşıyan hastalıklar meydana gelebilir.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Kök hücreleri, </a:t>
            </a:r>
            <a:r>
              <a:rPr lang="tr-TR" sz="3200" b="1" dirty="0" err="1" smtClean="0"/>
              <a:t>Multipotent</a:t>
            </a:r>
            <a:r>
              <a:rPr lang="tr-TR" sz="3200" b="1" dirty="0" smtClean="0"/>
              <a:t> Hücre </a:t>
            </a:r>
            <a:r>
              <a:rPr lang="tr-TR" sz="3200" b="1" dirty="0" err="1" smtClean="0"/>
              <a:t>Populasyonu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Kök hücrelerinin üç özelliği vardır;</a:t>
            </a:r>
          </a:p>
          <a:p>
            <a:r>
              <a:rPr lang="tr-TR" sz="2800" dirty="0" smtClean="0"/>
              <a:t>Kendini yenileme,</a:t>
            </a:r>
          </a:p>
          <a:p>
            <a:r>
              <a:rPr lang="tr-TR" sz="2800" dirty="0" smtClean="0"/>
              <a:t>Çoğalma,</a:t>
            </a:r>
          </a:p>
          <a:p>
            <a:r>
              <a:rPr lang="tr-TR" sz="2800" dirty="0" smtClean="0"/>
              <a:t>Olgun hücrelere </a:t>
            </a:r>
            <a:r>
              <a:rPr lang="tr-TR" sz="2800" dirty="0" err="1" smtClean="0"/>
              <a:t>farklanma</a:t>
            </a:r>
            <a:r>
              <a:rPr lang="tr-TR" sz="28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836712"/>
            <a:ext cx="78867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Kök hücreler, uzun süre bölünebilme ve kendi kendini yenileme yeteneğine sahiptirler.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Hücrelerin uzun süre bölünebilmelerini belirleyen faktörlerden birisi, kromozomların ucunda bulunan </a:t>
            </a:r>
            <a:r>
              <a:rPr lang="tr-TR" sz="2800" dirty="0" err="1" smtClean="0"/>
              <a:t>telomer</a:t>
            </a:r>
            <a:r>
              <a:rPr lang="tr-TR" sz="2800" dirty="0" smtClean="0"/>
              <a:t> adı verilen ve binlerce kez tekrarlanan kısa DNA tekrar dizileridir (TTAGGG).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err="1" smtClean="0"/>
              <a:t>Telomerler</a:t>
            </a:r>
            <a:r>
              <a:rPr lang="tr-TR" sz="2800" dirty="0" smtClean="0"/>
              <a:t> kromozom uçlarının parçalanmasını, diğer kromozomlarla kaynaşmasını engelleyerek kromozomların yapısal bütünlüğünün korunmasını sağlar. 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ÜŞRA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355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932040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572000" y="116632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Gelişimin ilerleyen dönemlerinde (</a:t>
            </a:r>
            <a:r>
              <a:rPr lang="tr-TR" sz="2400" dirty="0" err="1" smtClean="0"/>
              <a:t>fetal</a:t>
            </a:r>
            <a:r>
              <a:rPr lang="tr-TR" sz="2400" dirty="0" smtClean="0"/>
              <a:t> hayat), hücreler biraz daha özel görevlere sahip olur ve erişkin kök hücrelere dönüşürler.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Bu erişkin kök hücreleri tipik olarak yer aldıkları dokunun hücre tiplerini üretirler.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/>
              <a:t>Kemik iliği kök hücreleri en iyi örnektir. Biraz daha özelleşmiş bu hücrelere </a:t>
            </a:r>
            <a:r>
              <a:rPr lang="tr-TR" sz="2400" dirty="0" err="1" smtClean="0"/>
              <a:t>multipotent</a:t>
            </a:r>
            <a:r>
              <a:rPr lang="tr-TR" sz="2400" dirty="0" smtClean="0"/>
              <a:t> hücreler denir. </a:t>
            </a: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İn </a:t>
            </a:r>
            <a:r>
              <a:rPr lang="tr-TR" sz="3200" b="1" dirty="0" err="1" smtClean="0"/>
              <a:t>vitro</a:t>
            </a:r>
            <a:r>
              <a:rPr lang="tr-TR" sz="3200" b="1" dirty="0" smtClean="0"/>
              <a:t> hücre çoğalması, yaşlanma ve </a:t>
            </a:r>
            <a:r>
              <a:rPr lang="tr-TR" sz="3200" b="1" dirty="0" err="1" smtClean="0"/>
              <a:t>telomeraz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tr-TR" sz="2800" dirty="0" smtClean="0"/>
              <a:t>Hücre kültürü teknikleri, hücre büyümesini düzenleyen faktörleri test etmek, normal ve kanser hücrelerinin özelliklerini karşılaştırmak için uygulanan bir yöntemdir.</a:t>
            </a:r>
          </a:p>
          <a:p>
            <a:endParaRPr lang="tr-TR" sz="2800" dirty="0" smtClean="0"/>
          </a:p>
          <a:p>
            <a:r>
              <a:rPr lang="tr-TR" sz="2800" dirty="0" smtClean="0"/>
              <a:t>Doku kültürlerinde, birçok hücre büyür fakat bazılarının büyümesi diğerlerinden daha kolaydır.</a:t>
            </a:r>
          </a:p>
          <a:p>
            <a:endParaRPr lang="tr-TR" sz="2800" dirty="0" smtClean="0"/>
          </a:p>
          <a:p>
            <a:r>
              <a:rPr lang="tr-TR" sz="2800" dirty="0" smtClean="0"/>
              <a:t>Kültür medyumu ; tuzlar, aminoasitler, vitaminler ve </a:t>
            </a:r>
            <a:r>
              <a:rPr lang="tr-TR" sz="2800" dirty="0" err="1" smtClean="0"/>
              <a:t>glukoz</a:t>
            </a:r>
            <a:r>
              <a:rPr lang="tr-TR" sz="2800" dirty="0" smtClean="0"/>
              <a:t> gibi bir enerji kaynağı içerir.</a:t>
            </a:r>
          </a:p>
          <a:p>
            <a:endParaRPr lang="tr-TR" sz="2800" dirty="0" smtClean="0"/>
          </a:p>
          <a:p>
            <a:r>
              <a:rPr lang="tr-TR" sz="2800" dirty="0" smtClean="0"/>
              <a:t>Hücrelerin çoğu kültürün ve hücre bölünmesinin devamı için bir dizi hormonlara ve büyüme faktörlerine ihtiyaç duyar.</a:t>
            </a:r>
          </a:p>
          <a:p>
            <a:r>
              <a:rPr lang="tr-TR" sz="2800" dirty="0" smtClean="0"/>
              <a:t>Bu faktörler kültür medyumuna serum eklenmesiyle sağlanır.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dirty="0" smtClean="0"/>
              <a:t>Doku kültüründe, bölünmelerinin sayısının, alınan hücrelerin başlangıçtaki yaşına bağlı olduğu görülür. Bir embriyodan alınan hücreler, bir erişkinden alınan hücrelerden daha uzun yaşayacaktır.</a:t>
            </a:r>
          </a:p>
          <a:p>
            <a:pPr algn="just"/>
            <a:r>
              <a:rPr lang="tr-TR" sz="2800" dirty="0" smtClean="0"/>
              <a:t>Normal hücrelerde, yetersiz </a:t>
            </a:r>
            <a:r>
              <a:rPr lang="tr-TR" sz="2800" dirty="0" err="1" smtClean="0"/>
              <a:t>telomeraz</a:t>
            </a:r>
            <a:r>
              <a:rPr lang="tr-TR" sz="2800" dirty="0" smtClean="0"/>
              <a:t> aktivitesi </a:t>
            </a:r>
            <a:r>
              <a:rPr lang="tr-TR" sz="2800" dirty="0" err="1" smtClean="0"/>
              <a:t>mitotik</a:t>
            </a:r>
            <a:r>
              <a:rPr lang="tr-TR" sz="2800" dirty="0" smtClean="0"/>
              <a:t> bölünmeyi sınırlar ve hücrelerin bölünme kapasitelerini yitirmesi olarak tanımlanan yaşlanmaya zorlar.</a:t>
            </a:r>
          </a:p>
          <a:p>
            <a:pPr algn="just"/>
            <a:r>
              <a:rPr lang="tr-TR" sz="2800" dirty="0" smtClean="0"/>
              <a:t>Transformasyon hücreler daha fazla normal büyüme kontrolü göstermezler ve tutunma-bağımsız büyüme gibi çeşitli farklılıklar gösterir. Normal hücreler ancak katı bir yapıya tutunduklarında büyüyebilirler.</a:t>
            </a:r>
          </a:p>
          <a:p>
            <a:pPr algn="just"/>
            <a:r>
              <a:rPr lang="tr-TR" sz="2800" dirty="0" smtClean="0"/>
              <a:t>Tümörlerde kültüre edilen kanser hücreleri, transformasyon özellikleri gösterirler.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/>
              <a:t>Hücre-Hücre sinyali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Çoğu sinyal molekülü, bir hücre tarafından salgılanır ve bir hedef hücre tarafından ifade edilen hücre yüzeyi reseptörüne bağlanır.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/>
              <a:t>Steroid</a:t>
            </a:r>
            <a:r>
              <a:rPr lang="tr-TR" dirty="0"/>
              <a:t> hormonları, hedef hücrelerinin plazma zarı boyunca yayılan ve hücre içi reseptörlere bağlanan küçük </a:t>
            </a:r>
            <a:r>
              <a:rPr lang="tr-TR" dirty="0" err="1"/>
              <a:t>hidrofobik</a:t>
            </a:r>
            <a:r>
              <a:rPr lang="tr-TR" dirty="0"/>
              <a:t> moleküllerdir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b="1" dirty="0" smtClean="0"/>
              <a:t>Sinyal molekülü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tr-TR" b="1" dirty="0" smtClean="0"/>
              <a:t>Hedef hücre reseptörü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Intra</a:t>
            </a:r>
            <a:r>
              <a:rPr lang="tr-TR" b="1" dirty="0" err="1" smtClean="0"/>
              <a:t>sellüler</a:t>
            </a:r>
            <a:r>
              <a:rPr lang="tr-TR" b="1" dirty="0" smtClean="0"/>
              <a:t> </a:t>
            </a:r>
            <a:r>
              <a:rPr lang="en-US" b="1" dirty="0" smtClean="0"/>
              <a:t> mole</a:t>
            </a:r>
            <a:r>
              <a:rPr lang="tr-TR" b="1" dirty="0" err="1" smtClean="0"/>
              <a:t>ül</a:t>
            </a: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tr-TR" b="1" dirty="0" smtClean="0"/>
              <a:t>B</a:t>
            </a:r>
            <a:r>
              <a:rPr lang="en-US" b="1" dirty="0" err="1" smtClean="0"/>
              <a:t>i</a:t>
            </a:r>
            <a:r>
              <a:rPr lang="tr-TR" b="1" dirty="0" err="1" smtClean="0"/>
              <a:t>yolojik</a:t>
            </a:r>
            <a:r>
              <a:rPr lang="tr-TR" b="1" dirty="0" smtClean="0"/>
              <a:t> etki</a:t>
            </a:r>
            <a:endParaRPr lang="tr-TR" b="1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4644008" y="2780928"/>
            <a:ext cx="0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4636404" y="4005064"/>
            <a:ext cx="0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644008" y="5085184"/>
            <a:ext cx="0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ağ Ayraç 7"/>
          <p:cNvSpPr/>
          <p:nvPr/>
        </p:nvSpPr>
        <p:spPr>
          <a:xfrm>
            <a:off x="5724128" y="2492896"/>
            <a:ext cx="864096" cy="376474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631502" y="389414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Sinyal</a:t>
            </a:r>
            <a:endParaRPr lang="tr-TR" sz="2400" b="1" dirty="0"/>
          </a:p>
          <a:p>
            <a:pPr algn="ctr"/>
            <a:r>
              <a:rPr lang="tr-TR" sz="2400" b="1" dirty="0" err="1" smtClean="0"/>
              <a:t>transdüksiyonu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598310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39552" y="26064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       </a:t>
            </a:r>
            <a:r>
              <a:rPr lang="tr-TR" sz="3200" b="1" dirty="0" err="1" smtClean="0"/>
              <a:t>Apopitoz</a:t>
            </a:r>
            <a:r>
              <a:rPr lang="tr-TR" sz="3200" b="1" dirty="0" smtClean="0"/>
              <a:t> veya Programlı Hücre Ölümü</a:t>
            </a:r>
            <a:endParaRPr lang="tr-TR" sz="32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484784"/>
            <a:ext cx="7975798" cy="46921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b="1" dirty="0" smtClean="0"/>
              <a:t>Nekroz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 smtClean="0"/>
              <a:t>Programlı </a:t>
            </a:r>
            <a:r>
              <a:rPr lang="tr-TR" b="1" dirty="0"/>
              <a:t>Hücre </a:t>
            </a:r>
            <a:r>
              <a:rPr lang="tr-TR" b="1" dirty="0" smtClean="0"/>
              <a:t>Ölümü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Apoptosis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Atrofi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Differensiasyon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Nekroz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Programlı Hücre 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Ölümü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Apoptosis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32607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Differensiasyon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47788" y="0"/>
            <a:ext cx="6446837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95911"/>
            <a:ext cx="8640960" cy="598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NEKROZ</a:t>
            </a:r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sz="2400" dirty="0" err="1" smtClean="0"/>
              <a:t>Anoxia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 err="1" smtClean="0"/>
              <a:t>İskemi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 err="1" smtClean="0"/>
              <a:t>Infeksiyon-Endotoksik</a:t>
            </a:r>
            <a:r>
              <a:rPr lang="tr-TR" sz="2400" dirty="0" smtClean="0"/>
              <a:t> şok</a:t>
            </a:r>
          </a:p>
          <a:p>
            <a:pPr marL="0" indent="0">
              <a:buNone/>
            </a:pPr>
            <a:r>
              <a:rPr lang="tr-TR" sz="2400" dirty="0" smtClean="0"/>
              <a:t>•Travma</a:t>
            </a:r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 err="1" smtClean="0"/>
              <a:t>Toksik</a:t>
            </a:r>
            <a:r>
              <a:rPr lang="tr-TR" sz="2400" dirty="0" smtClean="0"/>
              <a:t>-Kimyasallar</a:t>
            </a:r>
          </a:p>
          <a:p>
            <a:pPr marL="0" indent="0">
              <a:buNone/>
            </a:pPr>
            <a:endParaRPr lang="tr-T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Travma gibi akut lezyonlarda gerçekleşen patolojik hücre ölümünde hücreler ve </a:t>
            </a:r>
            <a:r>
              <a:rPr lang="tr-TR" sz="2400" dirty="0" err="1"/>
              <a:t>organelleri</a:t>
            </a:r>
            <a:r>
              <a:rPr lang="tr-TR" sz="2400" dirty="0"/>
              <a:t> şişer ve </a:t>
            </a:r>
            <a:r>
              <a:rPr lang="tr-TR" sz="2400" dirty="0" smtClean="0"/>
              <a:t>yırtılır.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Nekroz denen </a:t>
            </a:r>
            <a:r>
              <a:rPr lang="tr-TR" sz="2400" dirty="0"/>
              <a:t>bir süreçle </a:t>
            </a:r>
            <a:r>
              <a:rPr lang="tr-TR" sz="2400" dirty="0" smtClean="0"/>
              <a:t>serbest </a:t>
            </a:r>
            <a:r>
              <a:rPr lang="tr-TR" sz="2400" dirty="0"/>
              <a:t>kalan hücre içi materyalde </a:t>
            </a:r>
            <a:r>
              <a:rPr lang="tr-TR" sz="2400" dirty="0" err="1"/>
              <a:t>lizozom</a:t>
            </a:r>
            <a:r>
              <a:rPr lang="tr-TR" sz="2400" dirty="0"/>
              <a:t> enzimleri olduğu için nekrotik hücre ölümü komşu hücrelere hasar verir ve çevre dokuda </a:t>
            </a:r>
            <a:r>
              <a:rPr lang="tr-TR" sz="2400" dirty="0" err="1"/>
              <a:t>enflamatuar</a:t>
            </a:r>
            <a:r>
              <a:rPr lang="tr-TR" sz="2400" dirty="0"/>
              <a:t> reaksiyon meydana </a:t>
            </a:r>
            <a:r>
              <a:rPr lang="tr-TR" sz="2400" dirty="0" smtClean="0"/>
              <a:t>getirir.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err="1" smtClean="0"/>
              <a:t>Makrofajların</a:t>
            </a:r>
            <a:r>
              <a:rPr lang="tr-TR" sz="2400" dirty="0" smtClean="0"/>
              <a:t> </a:t>
            </a:r>
            <a:r>
              <a:rPr lang="tr-TR" sz="2400" dirty="0"/>
              <a:t>ve bağışıklık sistemindeki diğer hücrelerin aktiviteleri ve salgıları yakınlardaki dokularda görülen hasarı artırır.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952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0" y="1052736"/>
            <a:ext cx="396044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Kompleman</a:t>
            </a:r>
            <a:r>
              <a:rPr lang="tr-TR" dirty="0" smtClean="0"/>
              <a:t>, </a:t>
            </a:r>
            <a:r>
              <a:rPr lang="tr-TR" dirty="0" err="1" smtClean="0"/>
              <a:t>perforin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Membran</a:t>
            </a:r>
            <a:r>
              <a:rPr lang="tr-TR" dirty="0" smtClean="0"/>
              <a:t> hasarı, </a:t>
            </a:r>
            <a:r>
              <a:rPr lang="tr-TR" dirty="0" err="1" smtClean="0"/>
              <a:t>Ca</a:t>
            </a:r>
            <a:r>
              <a:rPr lang="tr-TR" dirty="0" smtClean="0"/>
              <a:t> ve </a:t>
            </a:r>
            <a:r>
              <a:rPr lang="tr-TR" dirty="0" err="1" smtClean="0"/>
              <a:t>Na</a:t>
            </a:r>
            <a:r>
              <a:rPr lang="tr-TR" dirty="0" smtClean="0"/>
              <a:t> hücre  içinde artar.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Mitokondri fonksiyonu bozuluyor. </a:t>
            </a:r>
            <a:r>
              <a:rPr lang="tr-TR" dirty="0" err="1" smtClean="0"/>
              <a:t>Mitokondrial</a:t>
            </a:r>
            <a:r>
              <a:rPr lang="tr-TR" dirty="0" smtClean="0"/>
              <a:t> </a:t>
            </a:r>
            <a:r>
              <a:rPr lang="tr-TR" dirty="0" err="1" smtClean="0"/>
              <a:t>matriksde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 birikir.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Hücresel ATP üretimi bozuluyor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8731"/>
            <a:ext cx="40896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/>
              <a:t>PROGRAMLI HÜCRE ÖLÜMÜ (APOPTOZİS) </a:t>
            </a:r>
          </a:p>
          <a:p>
            <a:pPr marL="0" indent="0">
              <a:buNone/>
            </a:pPr>
            <a:r>
              <a:rPr lang="tr-TR" dirty="0" smtClean="0"/>
              <a:t>Çoğu </a:t>
            </a:r>
            <a:r>
              <a:rPr lang="tr-TR" dirty="0"/>
              <a:t>doku türünün oluşumu ve muhafazası için çok önemli bir olay olan programlı hücre ölümünün rolü ise daha tam olarak anlaşılmamıştır.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Programlı </a:t>
            </a:r>
            <a:r>
              <a:rPr lang="tr-TR" dirty="0"/>
              <a:t>hücre </a:t>
            </a:r>
            <a:r>
              <a:rPr lang="tr-TR" dirty="0" smtClean="0"/>
              <a:t>ölümü terimi;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İlk </a:t>
            </a:r>
            <a:r>
              <a:rPr lang="tr-TR" dirty="0"/>
              <a:t>olarak bu hücre ölümlerinin vücudun öngörülebilir bölümlerinde,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Öngörülebilir </a:t>
            </a:r>
            <a:r>
              <a:rPr lang="tr-TR" dirty="0"/>
              <a:t>gelişim </a:t>
            </a:r>
            <a:r>
              <a:rPr lang="tr-TR" dirty="0" smtClean="0"/>
              <a:t>periyodlarında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Organizmanın </a:t>
            </a:r>
            <a:r>
              <a:rPr lang="tr-TR" dirty="0"/>
              <a:t>önceden belirlenmiş gelişme planının bir parçası olarak gerçekleştiğini vurgulamak için  </a:t>
            </a:r>
            <a:r>
              <a:rPr lang="tr-TR" dirty="0" smtClean="0"/>
              <a:t>kullanılmıştır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9798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8680"/>
            <a:ext cx="8191822" cy="5556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Gelişim sırasında programlı hücre ölümü, vücudun bölümlerini yontar ve geçici yapılardan kurtulur.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Larvanın </a:t>
            </a:r>
            <a:r>
              <a:rPr lang="tr-TR" dirty="0"/>
              <a:t>kurbağaya dönüşürken kuyruktan kurtulması,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Omurgalı </a:t>
            </a:r>
            <a:r>
              <a:rPr lang="tr-TR" dirty="0"/>
              <a:t>uzvun gelişimi sırasında  (</a:t>
            </a:r>
            <a:r>
              <a:rPr lang="tr-TR" dirty="0" err="1"/>
              <a:t>bud</a:t>
            </a:r>
            <a:r>
              <a:rPr lang="tr-TR" dirty="0"/>
              <a:t>) parmakların arasındaki dokudan kurtularak parmakların oluşması ve yine omurgalılarda lümeni oluşturmak için dokunun içinin oyulması örneklerden </a:t>
            </a:r>
            <a:r>
              <a:rPr lang="tr-TR" dirty="0" smtClean="0"/>
              <a:t>birkaçıdır.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Ayrıca </a:t>
            </a:r>
            <a:r>
              <a:rPr lang="tr-TR" dirty="0"/>
              <a:t>programlı hücre ölümü, büyüyen canlıyı gereksiz veya istenmeyen hücrelerden de kurtarır.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Örneğin </a:t>
            </a:r>
            <a:r>
              <a:rPr lang="tr-TR" dirty="0"/>
              <a:t>çok sayıda öz-tepkimeli (self-</a:t>
            </a:r>
            <a:r>
              <a:rPr lang="tr-TR" dirty="0" err="1"/>
              <a:t>reactive</a:t>
            </a:r>
            <a:r>
              <a:rPr lang="tr-TR" dirty="0"/>
              <a:t>) lenfosit veya işe yarar antijen-özel reseptörler üretemeyen lenfositler, programlı hücre ölümü tarafından temizlenir.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Gelişmekte </a:t>
            </a:r>
            <a:r>
              <a:rPr lang="tr-TR" dirty="0"/>
              <a:t>olan sinir sisteminde, üretilen nöronların yaklaşık yarısı, yeni üretilen nöronlar arasında optimal bağlantı olmasını sağlayan bir süreçle olgunlaştıktan hemen sonra programlı hücre ölümüne maruz kalır.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777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1972'de tanımlanan programlı hücre </a:t>
            </a:r>
            <a:r>
              <a:rPr lang="tr-TR" dirty="0" smtClean="0"/>
              <a:t>ölümü </a:t>
            </a:r>
            <a:r>
              <a:rPr lang="tr-TR" dirty="0" err="1" smtClean="0"/>
              <a:t>apoptozun</a:t>
            </a:r>
            <a:r>
              <a:rPr lang="tr-TR" dirty="0"/>
              <a:t>, bütün çok hücreli organizmalarda, gelişmede ve </a:t>
            </a:r>
            <a:r>
              <a:rPr lang="tr-TR" dirty="0" err="1"/>
              <a:t>homeastazın</a:t>
            </a:r>
            <a:r>
              <a:rPr lang="tr-TR" dirty="0"/>
              <a:t> sürdürülmesinde vazgeçilmez bir rolü vardır.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Apoptotik</a:t>
            </a:r>
            <a:r>
              <a:rPr lang="tr-TR" dirty="0" smtClean="0"/>
              <a:t> </a:t>
            </a:r>
            <a:r>
              <a:rPr lang="tr-TR" dirty="0"/>
              <a:t>hücre ölüm programı, üç ana bileşen içerir</a:t>
            </a:r>
            <a:r>
              <a:rPr lang="tr-TR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-Bcl-2 ailesi proteinleri,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-</a:t>
            </a:r>
            <a:r>
              <a:rPr lang="tr-TR" dirty="0" err="1"/>
              <a:t>kaspazlar</a:t>
            </a:r>
            <a:r>
              <a:rPr lang="tr-TR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-</a:t>
            </a:r>
            <a:r>
              <a:rPr lang="tr-TR" dirty="0" err="1"/>
              <a:t>apoptotik</a:t>
            </a:r>
            <a:r>
              <a:rPr lang="tr-TR" dirty="0"/>
              <a:t> </a:t>
            </a:r>
            <a:r>
              <a:rPr lang="tr-TR" dirty="0" err="1"/>
              <a:t>proteaz</a:t>
            </a:r>
            <a:r>
              <a:rPr lang="tr-TR" dirty="0"/>
              <a:t> aktive edici </a:t>
            </a:r>
            <a:r>
              <a:rPr lang="tr-TR" dirty="0" smtClean="0"/>
              <a:t>faktör-1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9303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7183710" cy="5628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Her       gün organizmadaki hücrelerin %5’i </a:t>
            </a:r>
            <a:r>
              <a:rPr lang="tr-TR" dirty="0" err="1" smtClean="0"/>
              <a:t>apoptosa</a:t>
            </a:r>
            <a:r>
              <a:rPr lang="tr-TR" dirty="0" smtClean="0"/>
              <a:t> gider ve yerini yenileri alır.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Bu süreç 15-120 </a:t>
            </a:r>
            <a:r>
              <a:rPr lang="tr-TR" dirty="0" err="1" smtClean="0"/>
              <a:t>dk</a:t>
            </a:r>
            <a:r>
              <a:rPr lang="tr-TR" dirty="0" smtClean="0"/>
              <a:t> sürer ve arkasında iz bırakmadan sona erer.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TNF-α  ve Fas </a:t>
            </a:r>
            <a:r>
              <a:rPr lang="tr-TR" dirty="0" err="1" smtClean="0"/>
              <a:t>ligand</a:t>
            </a:r>
            <a:r>
              <a:rPr lang="tr-TR" dirty="0" smtClean="0"/>
              <a:t> (CD178) </a:t>
            </a:r>
            <a:r>
              <a:rPr lang="tr-TR" dirty="0" err="1" smtClean="0"/>
              <a:t>biokimyasal</a:t>
            </a:r>
            <a:r>
              <a:rPr lang="tr-TR" dirty="0" smtClean="0"/>
              <a:t> olaylar </a:t>
            </a:r>
            <a:r>
              <a:rPr lang="tr-TR" dirty="0" err="1" smtClean="0"/>
              <a:t>kaskadını</a:t>
            </a:r>
            <a:r>
              <a:rPr lang="tr-TR" dirty="0" smtClean="0"/>
              <a:t> başlatır.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Sonuç olarak; kromozomların </a:t>
            </a:r>
            <a:r>
              <a:rPr lang="tr-TR" dirty="0" err="1" smtClean="0"/>
              <a:t>degradasyonu</a:t>
            </a:r>
            <a:r>
              <a:rPr lang="tr-TR" dirty="0" smtClean="0"/>
              <a:t> ve </a:t>
            </a:r>
            <a:r>
              <a:rPr lang="tr-TR" dirty="0" err="1" smtClean="0"/>
              <a:t>tamamiyle</a:t>
            </a:r>
            <a:r>
              <a:rPr lang="tr-TR" dirty="0" smtClean="0"/>
              <a:t> hücre kaybına kadar giden olaylar gerçekleşir.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80928"/>
            <a:ext cx="7039694" cy="38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7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60648"/>
            <a:ext cx="7886700" cy="586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Mekanizma</a:t>
            </a:r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/>
              <a:t>Programlı hücre ölümünün moleküler mekanizması tam olarak bilinmemekle birlikte hücrelerin genetik olarak belleklerinde var olan intihar programının çeşitli sinyallerle,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-</a:t>
            </a:r>
            <a:r>
              <a:rPr lang="tr-TR" sz="2400" dirty="0" err="1"/>
              <a:t>patofizyolojik</a:t>
            </a:r>
            <a:r>
              <a:rPr lang="tr-TR" sz="2400" dirty="0"/>
              <a:t> koşullarla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-</a:t>
            </a:r>
            <a:r>
              <a:rPr lang="tr-TR" sz="2400" dirty="0" err="1"/>
              <a:t>oksidatif</a:t>
            </a:r>
            <a:r>
              <a:rPr lang="tr-TR" sz="2400" dirty="0"/>
              <a:t> stres gibi olaylarla  </a:t>
            </a:r>
            <a:r>
              <a:rPr lang="tr-TR" sz="2400" dirty="0" smtClean="0"/>
              <a:t>aktivasyon başlar.</a:t>
            </a:r>
          </a:p>
          <a:p>
            <a:pPr marL="0" indent="0">
              <a:buNone/>
            </a:pPr>
            <a:r>
              <a:rPr lang="tr-TR" sz="2400" dirty="0" err="1" smtClean="0"/>
              <a:t>Protoonkogenlerin</a:t>
            </a:r>
            <a:r>
              <a:rPr lang="tr-TR" sz="2400" dirty="0" smtClean="0"/>
              <a:t> </a:t>
            </a:r>
            <a:r>
              <a:rPr lang="tr-TR" sz="2400" dirty="0"/>
              <a:t>(c-</a:t>
            </a:r>
            <a:r>
              <a:rPr lang="tr-TR" sz="2400" dirty="0" err="1"/>
              <a:t>myc</a:t>
            </a:r>
            <a:r>
              <a:rPr lang="tr-TR" sz="2400" dirty="0"/>
              <a:t> gibi) çoğunun </a:t>
            </a:r>
            <a:r>
              <a:rPr lang="tr-TR" sz="2400" dirty="0" err="1"/>
              <a:t>apoptozun</a:t>
            </a:r>
            <a:r>
              <a:rPr lang="tr-TR" sz="2400" dirty="0"/>
              <a:t> regülasyonunda yer aldığı kanıtlanmıştır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 err="1"/>
              <a:t>hipertermi</a:t>
            </a:r>
            <a:r>
              <a:rPr lang="tr-TR" sz="2400" dirty="0"/>
              <a:t>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/>
              <a:t>radyasyon,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 err="1"/>
              <a:t>sitotoksik</a:t>
            </a:r>
            <a:r>
              <a:rPr lang="tr-TR" sz="2400" dirty="0"/>
              <a:t> </a:t>
            </a:r>
            <a:r>
              <a:rPr lang="tr-TR" sz="2400" dirty="0" err="1"/>
              <a:t>antikanser</a:t>
            </a:r>
            <a:r>
              <a:rPr lang="tr-TR" sz="2400" dirty="0"/>
              <a:t> ilaçları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•</a:t>
            </a:r>
            <a:r>
              <a:rPr lang="tr-TR" sz="2400" dirty="0" err="1"/>
              <a:t>hipoksi</a:t>
            </a:r>
            <a:r>
              <a:rPr lang="tr-TR" sz="2400" dirty="0"/>
              <a:t> gibi nekroz oluşturabilen etkenler de hafif dozlarda </a:t>
            </a:r>
            <a:r>
              <a:rPr lang="tr-TR" sz="2400" dirty="0" err="1"/>
              <a:t>apoptoz</a:t>
            </a:r>
            <a:r>
              <a:rPr lang="tr-TR" sz="2400" dirty="0"/>
              <a:t> meydana </a:t>
            </a:r>
            <a:r>
              <a:rPr lang="tr-TR" sz="2400" dirty="0" smtClean="0"/>
              <a:t>getirirler.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7591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Apoptozda</a:t>
            </a:r>
            <a:r>
              <a:rPr lang="tr-TR" dirty="0"/>
              <a:t>, hücre ölümü çevreye </a:t>
            </a:r>
            <a:r>
              <a:rPr lang="tr-TR" dirty="0" err="1"/>
              <a:t>rahatsızlıkvermeksizin</a:t>
            </a:r>
            <a:r>
              <a:rPr lang="tr-TR" dirty="0"/>
              <a:t> gelişse de, bazen </a:t>
            </a:r>
            <a:r>
              <a:rPr lang="tr-TR" dirty="0" err="1"/>
              <a:t>apoptoz</a:t>
            </a:r>
            <a:r>
              <a:rPr lang="tr-TR" dirty="0"/>
              <a:t> dolaylı olarak çevre dokuda nekrozu başlatabilir ya da tam tersi nekroz </a:t>
            </a:r>
            <a:r>
              <a:rPr lang="tr-TR" dirty="0" err="1"/>
              <a:t>apoptoz</a:t>
            </a:r>
            <a:r>
              <a:rPr lang="tr-TR" dirty="0"/>
              <a:t> gelişmesine yol </a:t>
            </a:r>
            <a:r>
              <a:rPr lang="tr-TR" dirty="0" smtClean="0"/>
              <a:t>açabilir.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3594"/>
          <a:stretch/>
        </p:blipFill>
        <p:spPr>
          <a:xfrm>
            <a:off x="899592" y="1772816"/>
            <a:ext cx="69847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8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2771800" cy="3559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Hücre yoğunluğu </a:t>
            </a:r>
            <a:r>
              <a:rPr lang="tr-TR" sz="2400" dirty="0" smtClean="0"/>
              <a:t>artar.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H</a:t>
            </a:r>
            <a:r>
              <a:rPr lang="tr-TR" sz="2400" dirty="0" smtClean="0"/>
              <a:t>ücre </a:t>
            </a:r>
            <a:r>
              <a:rPr lang="tr-TR" sz="2400" dirty="0"/>
              <a:t>zarı düzgün halini kaybeder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Hücre </a:t>
            </a:r>
            <a:r>
              <a:rPr lang="tr-TR" sz="2400" dirty="0"/>
              <a:t>yüzeyinde </a:t>
            </a:r>
            <a:r>
              <a:rPr lang="tr-TR" sz="2400" dirty="0" smtClean="0"/>
              <a:t>kabarcıklar </a:t>
            </a:r>
            <a:r>
              <a:rPr lang="tr-TR" sz="2400" dirty="0"/>
              <a:t>oluşur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Hücre </a:t>
            </a:r>
            <a:r>
              <a:rPr lang="tr-TR" sz="2400" dirty="0"/>
              <a:t>içinde </a:t>
            </a:r>
            <a:r>
              <a:rPr lang="tr-TR" sz="2400" dirty="0" err="1"/>
              <a:t>vakuoller</a:t>
            </a:r>
            <a:r>
              <a:rPr lang="tr-TR" sz="2400" dirty="0"/>
              <a:t> oluşur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 smtClean="0"/>
              <a:t>Nükleus</a:t>
            </a:r>
            <a:r>
              <a:rPr lang="tr-TR" sz="2400" dirty="0" smtClean="0"/>
              <a:t> kümeleşir.</a:t>
            </a: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5274626" cy="32058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38" y="3559601"/>
            <a:ext cx="4824536" cy="31097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5700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dirty="0" smtClean="0"/>
              <a:t>Hücre-Hücre sinyalleri üçe ayrılır.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i="1" dirty="0" smtClean="0"/>
              <a:t>Endokrin</a:t>
            </a:r>
            <a:endParaRPr lang="tr-TR" sz="2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i="1" dirty="0" err="1" smtClean="0"/>
              <a:t>Parakrin</a:t>
            </a:r>
            <a:endParaRPr lang="tr-TR" sz="2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i="1" dirty="0" err="1" smtClean="0"/>
              <a:t>Otokrin</a:t>
            </a:r>
            <a:endParaRPr lang="tr-TR" sz="2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i="1" dirty="0" smtClean="0"/>
              <a:t>Gaz molekülleri aracılığı ile (NO)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i="1" dirty="0" err="1" smtClean="0"/>
              <a:t>Sinaptik</a:t>
            </a:r>
            <a:r>
              <a:rPr lang="tr-TR" sz="2800" i="1" dirty="0" smtClean="0"/>
              <a:t> sinyal (</a:t>
            </a:r>
            <a:r>
              <a:rPr lang="tr-TR" sz="2800" i="1" dirty="0" err="1" smtClean="0"/>
              <a:t>nörotransmiterler</a:t>
            </a:r>
            <a:r>
              <a:rPr lang="tr-TR" sz="2800" i="1" dirty="0" smtClean="0"/>
              <a:t>) </a:t>
            </a:r>
          </a:p>
          <a:p>
            <a:pPr marL="0" indent="0">
              <a:buNone/>
            </a:pPr>
            <a:r>
              <a:rPr lang="tr-TR" sz="2800" dirty="0" smtClean="0"/>
              <a:t> </a:t>
            </a:r>
            <a:r>
              <a:rPr lang="tr-TR" sz="2800" dirty="0" err="1" smtClean="0"/>
              <a:t>olmk</a:t>
            </a:r>
            <a:r>
              <a:rPr lang="tr-TR" sz="2800" dirty="0" smtClean="0"/>
              <a:t> üzere mesafeye </a:t>
            </a:r>
            <a:r>
              <a:rPr lang="tr-TR" sz="2800" dirty="0"/>
              <a:t>bağlı olarak </a:t>
            </a:r>
            <a:r>
              <a:rPr lang="tr-TR" sz="2800" dirty="0" smtClean="0"/>
              <a:t>sinyalizasyon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b="1" dirty="0" smtClean="0"/>
              <a:t>1. Endokrin sinyali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Endokrin hücreler tarafından salgılanır.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Kan </a:t>
            </a:r>
            <a:r>
              <a:rPr lang="tr-TR" sz="2800" dirty="0"/>
              <a:t>dolaşımını kullanarak hedef hücrelere ulaşmak.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Hareket zamanı uzun.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İnsülin, tiroksin, adrenalin gibi</a:t>
            </a:r>
          </a:p>
        </p:txBody>
      </p:sp>
    </p:spTree>
    <p:extLst>
      <p:ext uri="{BB962C8B-B14F-4D97-AF65-F5344CB8AC3E}">
        <p14:creationId xmlns:p14="http://schemas.microsoft.com/office/powerpoint/2010/main" val="229654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056" y="3356992"/>
            <a:ext cx="8496944" cy="56282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Kromatin yoğunlaşır ve kenara </a:t>
            </a:r>
            <a:r>
              <a:rPr lang="tr-TR" sz="1800" dirty="0" smtClean="0"/>
              <a:t>çekilir.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err="1" smtClean="0"/>
              <a:t>Endonükleazlar</a:t>
            </a:r>
            <a:r>
              <a:rPr lang="tr-TR" sz="1800" dirty="0" smtClean="0"/>
              <a:t> </a:t>
            </a:r>
            <a:r>
              <a:rPr lang="tr-TR" sz="1800" dirty="0" err="1" smtClean="0"/>
              <a:t>eukromatik</a:t>
            </a:r>
            <a:r>
              <a:rPr lang="tr-TR" sz="1800" dirty="0" smtClean="0"/>
              <a:t> DNA’yı sindirir.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err="1" smtClean="0"/>
              <a:t>Heterokromatik</a:t>
            </a:r>
            <a:r>
              <a:rPr lang="tr-TR" sz="1800" dirty="0" smtClean="0"/>
              <a:t> kısmı kalır.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/>
              <a:t>Kısmen sindirilmiş kromatin </a:t>
            </a:r>
            <a:r>
              <a:rPr lang="tr-TR" sz="1800" dirty="0" err="1" smtClean="0"/>
              <a:t>deproteinize</a:t>
            </a:r>
            <a:r>
              <a:rPr lang="tr-TR" sz="1800" dirty="0" smtClean="0"/>
              <a:t> olur.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/>
              <a:t>Çeşitli uzunlukta DNA parçaları oluşur (180-200 </a:t>
            </a:r>
            <a:r>
              <a:rPr lang="tr-TR" sz="1800" dirty="0" err="1" smtClean="0"/>
              <a:t>bp</a:t>
            </a:r>
            <a:r>
              <a:rPr lang="tr-TR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/>
              <a:t>Hücre ve </a:t>
            </a:r>
            <a:r>
              <a:rPr lang="tr-TR" sz="1800" dirty="0" err="1" smtClean="0"/>
              <a:t>nükleus</a:t>
            </a:r>
            <a:r>
              <a:rPr lang="tr-TR" sz="1800" dirty="0" smtClean="0"/>
              <a:t> parçalara ayrılır.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err="1" smtClean="0"/>
              <a:t>Sitozoldeki</a:t>
            </a:r>
            <a:r>
              <a:rPr lang="tr-TR" sz="1800" dirty="0" smtClean="0"/>
              <a:t> Ca+2 ile </a:t>
            </a:r>
            <a:r>
              <a:rPr lang="tr-TR" sz="1800" dirty="0" err="1" smtClean="0"/>
              <a:t>calmodulin</a:t>
            </a:r>
            <a:r>
              <a:rPr lang="tr-TR" sz="1800" dirty="0" smtClean="0"/>
              <a:t> bağlanır ve bu </a:t>
            </a:r>
            <a:r>
              <a:rPr lang="tr-TR" sz="1800" dirty="0" err="1" smtClean="0"/>
              <a:t>komplexin</a:t>
            </a:r>
            <a:r>
              <a:rPr lang="tr-TR" sz="1800" dirty="0" smtClean="0"/>
              <a:t> artması pek çok </a:t>
            </a:r>
            <a:r>
              <a:rPr lang="tr-TR" sz="1800" dirty="0" err="1" smtClean="0"/>
              <a:t>intracelluler</a:t>
            </a:r>
            <a:r>
              <a:rPr lang="tr-TR" sz="1800" dirty="0" smtClean="0"/>
              <a:t> enzimleri aktifleştirir ve hücresel </a:t>
            </a:r>
            <a:r>
              <a:rPr lang="tr-TR" sz="1800" dirty="0" err="1" smtClean="0"/>
              <a:t>degredasyonu</a:t>
            </a:r>
            <a:r>
              <a:rPr lang="tr-TR" sz="1800" dirty="0" smtClean="0"/>
              <a:t> hızlandırır.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/>
              <a:t>Hücre zarında tomurcuklanma başlar ve </a:t>
            </a:r>
            <a:r>
              <a:rPr lang="tr-TR" sz="1800" dirty="0" err="1" smtClean="0"/>
              <a:t>apoptotik</a:t>
            </a:r>
            <a:r>
              <a:rPr lang="tr-TR" sz="1800" dirty="0" smtClean="0"/>
              <a:t> cisimler oluşur.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/>
              <a:t>Fagosite </a:t>
            </a:r>
            <a:r>
              <a:rPr lang="tr-TR" sz="1800" dirty="0" err="1" smtClean="0"/>
              <a:t>edilirek</a:t>
            </a:r>
            <a:r>
              <a:rPr lang="tr-TR" sz="1800" dirty="0"/>
              <a:t> </a:t>
            </a:r>
            <a:r>
              <a:rPr lang="tr-TR" sz="1800" dirty="0" err="1"/>
              <a:t>o</a:t>
            </a:r>
            <a:r>
              <a:rPr lang="tr-TR" sz="1800" dirty="0" err="1" smtClean="0"/>
              <a:t>tofajik</a:t>
            </a:r>
            <a:r>
              <a:rPr lang="tr-TR" sz="1800" dirty="0" smtClean="0"/>
              <a:t> </a:t>
            </a:r>
            <a:r>
              <a:rPr lang="tr-TR" sz="1800" dirty="0" err="1" smtClean="0"/>
              <a:t>lysosom</a:t>
            </a:r>
            <a:r>
              <a:rPr lang="tr-TR" sz="1800" dirty="0" smtClean="0"/>
              <a:t> içinde sindirilirler.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63907"/>
            <a:ext cx="8352928" cy="32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3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6632"/>
            <a:ext cx="7886700" cy="6060331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Peki hücre </a:t>
            </a:r>
            <a:r>
              <a:rPr lang="tr-TR" b="1" dirty="0" err="1" smtClean="0"/>
              <a:t>apoptosa</a:t>
            </a:r>
            <a:r>
              <a:rPr lang="tr-TR" b="1" dirty="0" smtClean="0"/>
              <a:t> nasıl karar verir? </a:t>
            </a:r>
          </a:p>
          <a:p>
            <a:pPr marL="0" indent="0">
              <a:buNone/>
            </a:pPr>
            <a:r>
              <a:rPr lang="tr-TR" dirty="0" smtClean="0"/>
              <a:t>Hücresel olayları kontrol eden iki uyaran sisteminin dengelenmesi ile karar verir.</a:t>
            </a:r>
          </a:p>
          <a:p>
            <a:pPr marL="0" indent="0">
              <a:buNone/>
            </a:pPr>
            <a:r>
              <a:rPr lang="tr-TR" b="1" dirty="0" smtClean="0"/>
              <a:t>I-Pozitif uyaranların kesilmesi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LenfositleriçinIL-2’nin,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Nöronlar için Büyüme faktörlerinin</a:t>
            </a:r>
          </a:p>
          <a:p>
            <a:pPr marL="0" indent="0">
              <a:buNone/>
            </a:pPr>
            <a:r>
              <a:rPr lang="tr-TR" b="1" dirty="0" smtClean="0"/>
              <a:t>II-Negatif uyaranların alınması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Hücre yüzey reseptörlerine bağlanan moleküller TNF-Tümör nekroz faktör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FAS (TNF gibi bir protein) ligandı (</a:t>
            </a:r>
            <a:r>
              <a:rPr lang="tr-TR" i="1" dirty="0" err="1" smtClean="0"/>
              <a:t>FasL</a:t>
            </a:r>
            <a:r>
              <a:rPr lang="tr-TR" i="1" dirty="0" smtClean="0"/>
              <a:t>)yoluyla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i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727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err="1" smtClean="0"/>
              <a:t>Apoptoz</a:t>
            </a:r>
            <a:r>
              <a:rPr lang="tr-TR" sz="2800" b="1" dirty="0" smtClean="0"/>
              <a:t> neden gereklidir??</a:t>
            </a:r>
          </a:p>
          <a:p>
            <a:pPr marL="0" indent="0">
              <a:buNone/>
            </a:pPr>
            <a:r>
              <a:rPr lang="tr-TR" b="1" i="1" dirty="0" smtClean="0"/>
              <a:t>I-Gelişim sürecindeki organizmanın organizasyonunu tamamlaması için;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Memelilerde doğumdan önce parmak aralarındaki zarın ortadan kalkması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Aşırı üretilen nöronların %50’sinin ortadan kaldırılması vb.</a:t>
            </a:r>
          </a:p>
          <a:p>
            <a:pPr marL="0" indent="0">
              <a:buNone/>
            </a:pPr>
            <a:r>
              <a:rPr lang="tr-TR" b="1" i="1" dirty="0" smtClean="0"/>
              <a:t>II-Organizmanın devamlılığını korunmasında bazı hücrelerin ortadan kaldırılması için;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Kanhücreleri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Virusle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hücreler- T lenfositleri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X ışını gibi bazı faktörlerin etkisi ile DNA‘da hasar gelişen hücreler- p53 yoluyla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Kanser hücreleri kemoterapi ajanları ile  </a:t>
            </a:r>
            <a:r>
              <a:rPr lang="tr-TR" b="1" dirty="0" err="1">
                <a:solidFill>
                  <a:srgbClr val="FF0000"/>
                </a:solidFill>
              </a:rPr>
              <a:t>a</a:t>
            </a:r>
            <a:r>
              <a:rPr lang="tr-TR" b="1" dirty="0" err="1" smtClean="0">
                <a:solidFill>
                  <a:srgbClr val="FF0000"/>
                </a:solidFill>
              </a:rPr>
              <a:t>poptoza</a:t>
            </a:r>
            <a:r>
              <a:rPr lang="tr-TR" dirty="0" smtClean="0"/>
              <a:t> giderler.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873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620688"/>
            <a:ext cx="7776864" cy="577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err="1" smtClean="0"/>
              <a:t>Apoptozda</a:t>
            </a:r>
            <a:r>
              <a:rPr lang="tr-TR" sz="2800" b="1" dirty="0" smtClean="0"/>
              <a:t> rolü olan proteinler</a:t>
            </a:r>
          </a:p>
          <a:p>
            <a:pPr marL="0" indent="0">
              <a:buNone/>
            </a:pPr>
            <a:r>
              <a:rPr lang="tr-TR" sz="2800" dirty="0" smtClean="0"/>
              <a:t>•Memeli hücrelerinin </a:t>
            </a:r>
            <a:r>
              <a:rPr lang="tr-TR" sz="2800" dirty="0" err="1" smtClean="0"/>
              <a:t>apoptoz’unda</a:t>
            </a:r>
            <a:r>
              <a:rPr lang="tr-TR" sz="2800" dirty="0" smtClean="0"/>
              <a:t> rolü olan proteinlerden biri Fas proteinidir. Bu protein Hücre yüzeyindeki Fas reseptörüne bağlanır.</a:t>
            </a:r>
          </a:p>
          <a:p>
            <a:pPr marL="0" indent="0">
              <a:buNone/>
            </a:pPr>
            <a:r>
              <a:rPr lang="tr-TR" sz="2800" dirty="0" smtClean="0"/>
              <a:t>•Moleküler çalışmalar </a:t>
            </a:r>
            <a:r>
              <a:rPr lang="tr-TR" sz="2800" dirty="0" err="1" smtClean="0"/>
              <a:t>apoptotik</a:t>
            </a:r>
            <a:r>
              <a:rPr lang="tr-TR" sz="2800" dirty="0" smtClean="0"/>
              <a:t> yanıtın Fas reseptörünün C terminaline yakın olan yaklaşık 80 </a:t>
            </a:r>
            <a:r>
              <a:rPr lang="tr-TR" sz="2800" dirty="0" err="1" smtClean="0"/>
              <a:t>aa.lik</a:t>
            </a:r>
            <a:r>
              <a:rPr lang="tr-TR" sz="2800" dirty="0" smtClean="0"/>
              <a:t> bir bölgesinin uyarılması ile başladığı anlaşılmıştır. </a:t>
            </a:r>
            <a:r>
              <a:rPr lang="tr-TR" sz="2800" b="1" dirty="0" err="1" smtClean="0">
                <a:solidFill>
                  <a:srgbClr val="FF0000"/>
                </a:solidFill>
              </a:rPr>
              <a:t>Death</a:t>
            </a:r>
            <a:r>
              <a:rPr lang="tr-TR" sz="2800" b="1" dirty="0" smtClean="0">
                <a:solidFill>
                  <a:srgbClr val="FF0000"/>
                </a:solidFill>
              </a:rPr>
              <a:t> Domain : </a:t>
            </a:r>
            <a:r>
              <a:rPr lang="tr-TR" sz="2800" dirty="0" smtClean="0"/>
              <a:t>Bu ölüm bölgesi ile etkileşime giren pek çok protein var. Sinyal alınırsa </a:t>
            </a:r>
            <a:r>
              <a:rPr lang="tr-TR" sz="2800" dirty="0" err="1" smtClean="0"/>
              <a:t>apoptoz</a:t>
            </a:r>
            <a:r>
              <a:rPr lang="tr-TR" sz="2800" dirty="0" smtClean="0"/>
              <a:t> başlar.</a:t>
            </a:r>
          </a:p>
        </p:txBody>
      </p:sp>
    </p:spTree>
    <p:extLst>
      <p:ext uri="{BB962C8B-B14F-4D97-AF65-F5344CB8AC3E}">
        <p14:creationId xmlns:p14="http://schemas.microsoft.com/office/powerpoint/2010/main" val="2420293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Apoptoz: Sinyal Yola</a:t>
            </a:r>
            <a:r>
              <a:rPr lang="tr-TR" sz="3200" b="1" dirty="0" err="1" smtClean="0"/>
              <a:t>ğı</a:t>
            </a:r>
            <a:r>
              <a:rPr lang="tr-TR" sz="3200" b="1" dirty="0" smtClean="0"/>
              <a:t> </a:t>
            </a:r>
            <a:r>
              <a:rPr lang="es-ES" sz="3200" b="1" dirty="0" smtClean="0"/>
              <a:t>ve Olu</a:t>
            </a:r>
            <a:r>
              <a:rPr lang="tr-TR" sz="3200" b="1" dirty="0" smtClean="0"/>
              <a:t>ş</a:t>
            </a:r>
            <a:r>
              <a:rPr lang="es-ES" sz="3200" b="1" dirty="0" smtClean="0"/>
              <a:t>umu 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 </a:t>
            </a:r>
            <a:r>
              <a:rPr lang="tr-TR" sz="2800" dirty="0" err="1" smtClean="0"/>
              <a:t>Apoptotik</a:t>
            </a:r>
            <a:r>
              <a:rPr lang="tr-TR" sz="2800" dirty="0" smtClean="0"/>
              <a:t> Sinyaller: Temel Prensipler </a:t>
            </a:r>
            <a:r>
              <a:rPr lang="tr-TR" sz="2800" dirty="0" err="1" smtClean="0"/>
              <a:t>Apoptozda</a:t>
            </a:r>
            <a:r>
              <a:rPr lang="tr-TR" sz="2800" dirty="0" smtClean="0"/>
              <a:t> aktive olan </a:t>
            </a:r>
            <a:r>
              <a:rPr lang="tr-TR" sz="2800" dirty="0" err="1" smtClean="0"/>
              <a:t>kaspazlar</a:t>
            </a:r>
            <a:r>
              <a:rPr lang="tr-TR" sz="2800" dirty="0" smtClean="0"/>
              <a:t> iki şekilde sınıflanabilir:</a:t>
            </a:r>
          </a:p>
          <a:p>
            <a:pPr>
              <a:buNone/>
            </a:pPr>
            <a:r>
              <a:rPr lang="tr-TR" sz="2800" dirty="0" smtClean="0"/>
              <a:t>     1) </a:t>
            </a:r>
            <a:r>
              <a:rPr lang="tr-TR" sz="2800" dirty="0" err="1" smtClean="0"/>
              <a:t>Apoptotik</a:t>
            </a:r>
            <a:r>
              <a:rPr lang="tr-TR" sz="2800" dirty="0" smtClean="0"/>
              <a:t> sinyali başlatmak için gerekli olan başlatıcı </a:t>
            </a:r>
            <a:r>
              <a:rPr lang="tr-TR" sz="2800" dirty="0" err="1" smtClean="0"/>
              <a:t>kaspazlar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   2) Çeşitli yapısal proteinlerin parçalanmasında rolü olan öldürücü </a:t>
            </a:r>
            <a:r>
              <a:rPr lang="tr-TR" sz="2800" dirty="0" err="1" smtClean="0"/>
              <a:t>kaspazlar</a:t>
            </a:r>
            <a:r>
              <a:rPr lang="tr-TR" sz="2800" dirty="0" smtClean="0"/>
              <a:t>. </a:t>
            </a:r>
          </a:p>
          <a:p>
            <a:pPr>
              <a:buNone/>
            </a:pPr>
            <a:r>
              <a:rPr lang="tr-TR" sz="2800" dirty="0" smtClean="0"/>
              <a:t>    Bu aile üyelerinden;</a:t>
            </a:r>
          </a:p>
          <a:p>
            <a:r>
              <a:rPr lang="tr-TR" sz="2800" dirty="0" smtClean="0"/>
              <a:t>Başlatıcı </a:t>
            </a:r>
            <a:r>
              <a:rPr lang="tr-TR" sz="2800" dirty="0" err="1" smtClean="0"/>
              <a:t>kaspazlar</a:t>
            </a:r>
            <a:r>
              <a:rPr lang="tr-TR" sz="2800" dirty="0" smtClean="0"/>
              <a:t>; </a:t>
            </a:r>
            <a:r>
              <a:rPr lang="tr-TR" sz="2800" dirty="0" err="1" smtClean="0"/>
              <a:t>kaspaz</a:t>
            </a:r>
            <a:r>
              <a:rPr lang="tr-TR" sz="2800" dirty="0" smtClean="0"/>
              <a:t>- 2,-8,-9,-10 olup, </a:t>
            </a:r>
          </a:p>
          <a:p>
            <a:r>
              <a:rPr lang="tr-TR" sz="2800" dirty="0" smtClean="0"/>
              <a:t>Öldürücü </a:t>
            </a:r>
            <a:r>
              <a:rPr lang="tr-TR" sz="2800" dirty="0" err="1" smtClean="0"/>
              <a:t>kaspazlar</a:t>
            </a:r>
            <a:r>
              <a:rPr lang="tr-TR" sz="2800" dirty="0" smtClean="0"/>
              <a:t>; </a:t>
            </a:r>
            <a:r>
              <a:rPr lang="tr-TR" sz="2800" dirty="0" err="1" smtClean="0"/>
              <a:t>kaspaz</a:t>
            </a:r>
            <a:r>
              <a:rPr lang="tr-TR" sz="2800" dirty="0" smtClean="0"/>
              <a:t>-3,-6 ve 7 </a:t>
            </a:r>
            <a:r>
              <a:rPr lang="tr-TR" sz="2800" dirty="0" err="1" smtClean="0"/>
              <a:t>dir</a:t>
            </a:r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tr-TR" dirty="0" err="1" smtClean="0"/>
              <a:t>Apopitoz</a:t>
            </a:r>
            <a:r>
              <a:rPr lang="tr-TR" dirty="0" smtClean="0"/>
              <a:t> birbiriyle ilişkili iki yolağın başlattığı aktif bir olaydır.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b="1" dirty="0" smtClean="0"/>
              <a:t>1- Fas yolağı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b="1" dirty="0" smtClean="0"/>
              <a:t>2- </a:t>
            </a:r>
            <a:r>
              <a:rPr lang="tr-TR" b="1" dirty="0" err="1" smtClean="0"/>
              <a:t>Bax</a:t>
            </a:r>
            <a:r>
              <a:rPr lang="tr-TR" b="1" dirty="0" smtClean="0"/>
              <a:t> yolağı</a:t>
            </a:r>
            <a:endParaRPr lang="tr-TR" b="1" dirty="0"/>
          </a:p>
        </p:txBody>
      </p:sp>
      <p:pic>
        <p:nvPicPr>
          <p:cNvPr id="4" name="Picture 2" descr="C:\Users\BÜŞRA\Desktop\nrc2465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6696744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3346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Fas yolağı</a:t>
            </a:r>
            <a:r>
              <a:rPr lang="tr-TR" sz="2800" dirty="0" smtClean="0"/>
              <a:t>, tümör nekroz faktörü reseptör ailesine üye olan bir hücre zar proteinidir. Bir Fas ligandı, Fas reseptörüne bağlanır. </a:t>
            </a:r>
            <a:r>
              <a:rPr lang="tr-TR" sz="2800" dirty="0" err="1" smtClean="0"/>
              <a:t>Ligand</a:t>
            </a:r>
            <a:r>
              <a:rPr lang="tr-TR" sz="2800" dirty="0" smtClean="0"/>
              <a:t> bağlandığında, </a:t>
            </a:r>
            <a:r>
              <a:rPr lang="tr-TR" sz="2800" dirty="0" err="1" smtClean="0"/>
              <a:t>fas</a:t>
            </a:r>
            <a:r>
              <a:rPr lang="tr-TR" sz="2800" dirty="0" smtClean="0"/>
              <a:t> reseptörünün hücre içi ölüm </a:t>
            </a:r>
            <a:r>
              <a:rPr lang="tr-TR" sz="2800" dirty="0" err="1" smtClean="0"/>
              <a:t>domeyni</a:t>
            </a:r>
            <a:r>
              <a:rPr lang="tr-TR" sz="2800" dirty="0" smtClean="0"/>
              <a:t> daha sonra </a:t>
            </a:r>
            <a:r>
              <a:rPr lang="tr-TR" sz="2800" dirty="0" err="1" smtClean="0"/>
              <a:t>kaspas</a:t>
            </a:r>
            <a:r>
              <a:rPr lang="tr-TR" sz="2800" dirty="0" smtClean="0"/>
              <a:t> 8’i aktive edecek adaptör proteinlerin eşleşmesini yapabilir.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Kaspaz</a:t>
            </a:r>
            <a:r>
              <a:rPr lang="tr-TR" sz="2800" dirty="0" smtClean="0"/>
              <a:t> 8, hücre yıkımını başlatmak için diğer </a:t>
            </a:r>
            <a:r>
              <a:rPr lang="tr-TR" sz="2800" dirty="0" err="1" smtClean="0"/>
              <a:t>kaspazları</a:t>
            </a:r>
            <a:r>
              <a:rPr lang="tr-TR" sz="2800" dirty="0" smtClean="0"/>
              <a:t> aktifleştirir. Aktifleşen </a:t>
            </a:r>
            <a:r>
              <a:rPr lang="tr-TR" sz="2800" dirty="0" err="1" smtClean="0"/>
              <a:t>Kaspazlar</a:t>
            </a:r>
            <a:r>
              <a:rPr lang="tr-TR" sz="2800" dirty="0" smtClean="0"/>
              <a:t> iki DNA tamir enzimini yıkar ve kromatinde sınırlanamayan kırılmalar görülür.</a:t>
            </a:r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2656"/>
            <a:ext cx="4752528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b="1" dirty="0" smtClean="0"/>
              <a:t>BAX yolağı;</a:t>
            </a:r>
          </a:p>
          <a:p>
            <a:pPr algn="just"/>
            <a:r>
              <a:rPr lang="tr-TR" sz="2800" dirty="0" err="1" smtClean="0"/>
              <a:t>Bcl</a:t>
            </a:r>
            <a:r>
              <a:rPr lang="tr-TR" sz="2800" dirty="0" smtClean="0"/>
              <a:t>-2 ailesi </a:t>
            </a:r>
            <a:r>
              <a:rPr lang="tr-TR" sz="2800" dirty="0" err="1" smtClean="0"/>
              <a:t>apoptozu</a:t>
            </a:r>
            <a:r>
              <a:rPr lang="tr-TR" sz="2800" dirty="0" smtClean="0"/>
              <a:t> düzenlemede en önemli role sahip olan </a:t>
            </a:r>
            <a:r>
              <a:rPr lang="tr-TR" sz="2800" dirty="0" err="1" smtClean="0"/>
              <a:t>onkoprotein</a:t>
            </a:r>
            <a:r>
              <a:rPr lang="tr-TR" sz="2800" dirty="0" smtClean="0"/>
              <a:t> grubudur. </a:t>
            </a:r>
            <a:r>
              <a:rPr lang="tr-TR" sz="2800" dirty="0" err="1" smtClean="0"/>
              <a:t>Bcl</a:t>
            </a:r>
            <a:r>
              <a:rPr lang="tr-TR" sz="2800" dirty="0" smtClean="0"/>
              <a:t>-2 ve </a:t>
            </a:r>
            <a:r>
              <a:rPr lang="tr-TR" sz="2800" dirty="0" err="1" smtClean="0"/>
              <a:t>Bcl</a:t>
            </a:r>
            <a:r>
              <a:rPr lang="tr-TR" sz="2800" dirty="0" smtClean="0"/>
              <a:t>-XL </a:t>
            </a:r>
            <a:r>
              <a:rPr lang="tr-TR" sz="2800" dirty="0" err="1" smtClean="0"/>
              <a:t>apoptozu</a:t>
            </a:r>
            <a:r>
              <a:rPr lang="tr-TR" sz="2800" dirty="0" smtClean="0"/>
              <a:t> engelleme fonksiyonunu ya </a:t>
            </a:r>
            <a:r>
              <a:rPr lang="tr-TR" sz="2800" dirty="0" err="1" smtClean="0"/>
              <a:t>kaspasların</a:t>
            </a:r>
            <a:r>
              <a:rPr lang="tr-TR" sz="2800" dirty="0" smtClean="0"/>
              <a:t> öncü formlarını durdurarak ya da </a:t>
            </a:r>
            <a:r>
              <a:rPr lang="tr-TR" sz="2800" dirty="0" err="1" smtClean="0"/>
              <a:t>kaspas</a:t>
            </a:r>
            <a:r>
              <a:rPr lang="tr-TR" sz="2800" dirty="0" smtClean="0"/>
              <a:t> akışını direkt olarak aktive eden sitoplazmadaki </a:t>
            </a:r>
            <a:r>
              <a:rPr lang="tr-TR" sz="2800" dirty="0" err="1" smtClean="0"/>
              <a:t>apoptoz</a:t>
            </a:r>
            <a:r>
              <a:rPr lang="tr-TR" sz="2800" dirty="0" smtClean="0"/>
              <a:t> uyarıcı faktör (AIF) ve </a:t>
            </a:r>
            <a:r>
              <a:rPr lang="tr-TR" sz="2800" dirty="0" err="1" smtClean="0"/>
              <a:t>sitokrom</a:t>
            </a:r>
            <a:r>
              <a:rPr lang="tr-TR" sz="2800" dirty="0" smtClean="0"/>
              <a:t>-C gibi faktörlerin mitokondriden serbestleşmesini engelleyerek gerçekleştirir.</a:t>
            </a:r>
            <a:endParaRPr lang="tr-TR" sz="28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52" y="1844824"/>
            <a:ext cx="4032448" cy="468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433467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 smtClean="0"/>
              <a:t>Bax</a:t>
            </a:r>
            <a:r>
              <a:rPr lang="tr-TR" sz="2800" dirty="0" smtClean="0"/>
              <a:t>  </a:t>
            </a:r>
            <a:r>
              <a:rPr lang="tr-TR" sz="2800" dirty="0" err="1" smtClean="0"/>
              <a:t>heterodimerizasyon</a:t>
            </a:r>
            <a:r>
              <a:rPr lang="tr-TR" sz="2800" dirty="0" smtClean="0"/>
              <a:t> yoluyla </a:t>
            </a:r>
            <a:r>
              <a:rPr lang="tr-TR" sz="2800" dirty="0" err="1" smtClean="0"/>
              <a:t>kaspas</a:t>
            </a:r>
            <a:r>
              <a:rPr lang="tr-TR" sz="2800" dirty="0" smtClean="0"/>
              <a:t> serbestleşmesini uyarır ve mitokondri zarının geçiş </a:t>
            </a:r>
            <a:r>
              <a:rPr lang="tr-TR" sz="2800" dirty="0" err="1" smtClean="0"/>
              <a:t>porlarının</a:t>
            </a:r>
            <a:r>
              <a:rPr lang="tr-TR" sz="2800" dirty="0" smtClean="0"/>
              <a:t> açıklığını değiştirerek </a:t>
            </a:r>
            <a:r>
              <a:rPr lang="tr-TR" sz="2800" dirty="0" err="1" smtClean="0"/>
              <a:t>sitokrom</a:t>
            </a:r>
            <a:r>
              <a:rPr lang="tr-TR" sz="2800" dirty="0" smtClean="0"/>
              <a:t> </a:t>
            </a:r>
            <a:r>
              <a:rPr lang="tr-TR" sz="2800" dirty="0" err="1" smtClean="0"/>
              <a:t>C’yi</a:t>
            </a:r>
            <a:r>
              <a:rPr lang="tr-TR" sz="2800" dirty="0" smtClean="0"/>
              <a:t> serbestleştirir. Dolayısıyla </a:t>
            </a:r>
            <a:r>
              <a:rPr lang="tr-TR" sz="2800" dirty="0" err="1" smtClean="0"/>
              <a:t>kaspas</a:t>
            </a:r>
            <a:r>
              <a:rPr lang="tr-TR" sz="2800" dirty="0" smtClean="0"/>
              <a:t> aktivasyonuna yol açar. </a:t>
            </a:r>
            <a:r>
              <a:rPr lang="tr-TR" sz="2800" dirty="0" err="1" smtClean="0"/>
              <a:t>Bcl</a:t>
            </a:r>
            <a:r>
              <a:rPr lang="tr-TR" sz="2800" dirty="0" smtClean="0"/>
              <a:t>-2 salgılanması sonucu </a:t>
            </a:r>
            <a:r>
              <a:rPr lang="tr-TR" sz="2800" dirty="0" err="1" smtClean="0"/>
              <a:t>Bcl</a:t>
            </a:r>
            <a:r>
              <a:rPr lang="tr-TR" sz="2800" dirty="0" smtClean="0"/>
              <a:t>-2 </a:t>
            </a:r>
            <a:r>
              <a:rPr lang="tr-TR" sz="2800" dirty="0" err="1" smtClean="0"/>
              <a:t>homodimerleri</a:t>
            </a:r>
            <a:r>
              <a:rPr lang="tr-TR" sz="2800" dirty="0" smtClean="0"/>
              <a:t> şekillenir. Böylece </a:t>
            </a:r>
            <a:r>
              <a:rPr lang="tr-TR" sz="2800" dirty="0" err="1" smtClean="0"/>
              <a:t>apoptoz</a:t>
            </a:r>
            <a:r>
              <a:rPr lang="tr-TR" sz="2800" dirty="0" smtClean="0"/>
              <a:t> </a:t>
            </a:r>
            <a:r>
              <a:rPr lang="tr-TR" sz="2800" dirty="0" err="1" smtClean="0"/>
              <a:t>inhibe</a:t>
            </a:r>
            <a:r>
              <a:rPr lang="tr-TR" sz="2800" dirty="0" smtClean="0"/>
              <a:t> edilir</a:t>
            </a:r>
          </a:p>
          <a:p>
            <a:pPr algn="just"/>
            <a:r>
              <a:rPr lang="tr-TR" sz="2800" dirty="0" err="1" smtClean="0"/>
              <a:t>Kromotin</a:t>
            </a:r>
            <a:r>
              <a:rPr lang="tr-TR" sz="2800" dirty="0" smtClean="0"/>
              <a:t> yoğunlaştığında ve hücrenin yapısal bileşenleri </a:t>
            </a:r>
            <a:r>
              <a:rPr lang="tr-TR" sz="2800" dirty="0" err="1" smtClean="0"/>
              <a:t>apopitotik</a:t>
            </a:r>
            <a:r>
              <a:rPr lang="tr-TR" sz="2800" dirty="0" smtClean="0"/>
              <a:t> cisimlerin içine paketlendiğinde, hücre ölümü olur. </a:t>
            </a:r>
            <a:r>
              <a:rPr lang="tr-TR" sz="2800" dirty="0" err="1" smtClean="0"/>
              <a:t>Makrofajlar</a:t>
            </a:r>
            <a:r>
              <a:rPr lang="tr-TR" sz="2800" dirty="0" smtClean="0"/>
              <a:t> </a:t>
            </a:r>
            <a:r>
              <a:rPr lang="tr-TR" sz="2800" dirty="0" err="1" smtClean="0"/>
              <a:t>apopitotik</a:t>
            </a:r>
            <a:r>
              <a:rPr lang="tr-TR" sz="2800" dirty="0" smtClean="0"/>
              <a:t> cisimleri yakalar.</a:t>
            </a:r>
          </a:p>
          <a:p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72823" y="-171400"/>
            <a:ext cx="7886700" cy="1325563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Proto</a:t>
            </a:r>
            <a:r>
              <a:rPr lang="tr-TR" sz="3200" b="1" dirty="0" smtClean="0"/>
              <a:t>-</a:t>
            </a:r>
            <a:r>
              <a:rPr lang="tr-TR" sz="3200" b="1" dirty="0" err="1" smtClean="0"/>
              <a:t>onkogenler</a:t>
            </a:r>
            <a:r>
              <a:rPr lang="tr-TR" sz="3200" b="1" dirty="0" smtClean="0"/>
              <a:t> ve </a:t>
            </a:r>
            <a:r>
              <a:rPr lang="tr-TR" sz="3200" b="1" dirty="0" err="1" smtClean="0"/>
              <a:t>onkogenler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72608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 smtClean="0"/>
              <a:t>Protoonkogenler</a:t>
            </a:r>
            <a:r>
              <a:rPr lang="tr-TR" sz="2800" dirty="0" smtClean="0"/>
              <a:t> hücrelerin büyüme ve farklılaşmasında rol alan büyüme faktörleri ile bu büyüme faktörlerinin sinyal iletiminde yer alan proteinleri (reseptörler, </a:t>
            </a:r>
            <a:r>
              <a:rPr lang="tr-TR" sz="2800" dirty="0" err="1" smtClean="0"/>
              <a:t>sitoplazmik</a:t>
            </a:r>
            <a:r>
              <a:rPr lang="tr-TR" sz="2800" dirty="0" smtClean="0"/>
              <a:t> proteinler ve çekirdekte yer alan transkripsiyon faktörleri) kodlayan genlerdir.</a:t>
            </a:r>
          </a:p>
          <a:p>
            <a:pPr algn="just"/>
            <a:r>
              <a:rPr lang="tr-TR" sz="2800" dirty="0" smtClean="0"/>
              <a:t>Bu genlerde oluşan birtakım değişiklikler sonucu </a:t>
            </a:r>
            <a:r>
              <a:rPr lang="tr-TR" sz="2800" dirty="0" err="1" smtClean="0"/>
              <a:t>onkogenler</a:t>
            </a:r>
            <a:r>
              <a:rPr lang="tr-TR" sz="2800" dirty="0" smtClean="0"/>
              <a:t> oluşmaktadır.</a:t>
            </a:r>
          </a:p>
          <a:p>
            <a:pPr algn="just"/>
            <a:r>
              <a:rPr lang="tr-TR" sz="2800" dirty="0"/>
              <a:t>Bir </a:t>
            </a:r>
            <a:r>
              <a:rPr lang="tr-TR" sz="2800" dirty="0" err="1"/>
              <a:t>onkogen</a:t>
            </a:r>
            <a:r>
              <a:rPr lang="tr-TR" sz="2800" dirty="0"/>
              <a:t> bir </a:t>
            </a:r>
            <a:r>
              <a:rPr lang="tr-TR" sz="2800" dirty="0" err="1"/>
              <a:t>proto-onkogenin</a:t>
            </a:r>
            <a:r>
              <a:rPr lang="tr-TR" sz="2800" dirty="0"/>
              <a:t> mutasyonundan meydana gelir. </a:t>
            </a:r>
            <a:r>
              <a:rPr lang="tr-TR" sz="2800" dirty="0" err="1"/>
              <a:t>Onkogenler</a:t>
            </a:r>
            <a:r>
              <a:rPr lang="tr-TR" sz="2800" dirty="0"/>
              <a:t> hücrenin </a:t>
            </a:r>
            <a:r>
              <a:rPr lang="tr-TR" sz="2800" dirty="0" err="1"/>
              <a:t>malign</a:t>
            </a:r>
            <a:r>
              <a:rPr lang="tr-TR" sz="2800" dirty="0"/>
              <a:t> değişimine yol açan çeşitli proteinlerin sentezinden sorumludur</a:t>
            </a:r>
            <a:r>
              <a:rPr lang="tr-TR" sz="2800" b="1" dirty="0"/>
              <a:t>.</a:t>
            </a:r>
            <a:r>
              <a:rPr lang="tr-TR" sz="2800" dirty="0"/>
              <a:t> </a:t>
            </a:r>
            <a:r>
              <a:rPr lang="tr-TR" sz="2800" dirty="0" err="1"/>
              <a:t>Onkogenlerin</a:t>
            </a:r>
            <a:r>
              <a:rPr lang="tr-TR" sz="2800" dirty="0"/>
              <a:t> ürünleri olan </a:t>
            </a:r>
            <a:r>
              <a:rPr lang="tr-TR" sz="2800" dirty="0" err="1"/>
              <a:t>onkoproteinler</a:t>
            </a:r>
            <a:r>
              <a:rPr lang="tr-TR" sz="2800" dirty="0"/>
              <a:t> hücrede sürekli olarak etkin kalmakta, </a:t>
            </a:r>
            <a:r>
              <a:rPr lang="tr-TR" sz="2800" dirty="0" err="1"/>
              <a:t>inaktive</a:t>
            </a:r>
            <a:r>
              <a:rPr lang="tr-TR" sz="2800" dirty="0"/>
              <a:t> olamamaktadır.</a:t>
            </a:r>
          </a:p>
          <a:p>
            <a:pPr algn="just"/>
            <a:endParaRPr lang="tr-T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/>
              <a:t>2- </a:t>
            </a:r>
            <a:r>
              <a:rPr lang="tr-TR" sz="2800" b="1" dirty="0" err="1" smtClean="0"/>
              <a:t>Parakrin</a:t>
            </a:r>
            <a:r>
              <a:rPr lang="tr-TR" sz="2800" b="1" dirty="0" smtClean="0"/>
              <a:t> </a:t>
            </a:r>
            <a:r>
              <a:rPr lang="tr-TR" sz="2800" b="1" dirty="0"/>
              <a:t>sinyalizasyon (yerel kimyasal aracılar)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Ortak hücreler tarafından salgılanır.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Pasif hedef difüzyonu ile komşu hedef hücrelere </a:t>
            </a:r>
            <a:r>
              <a:rPr lang="tr-TR" sz="2800" dirty="0" smtClean="0"/>
              <a:t>ulaşım</a:t>
            </a: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Hareket zamanı </a:t>
            </a:r>
            <a:r>
              <a:rPr lang="tr-TR" sz="2800" dirty="0" smtClean="0"/>
              <a:t>kısa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b="1" dirty="0" smtClean="0"/>
              <a:t>3- </a:t>
            </a:r>
            <a:r>
              <a:rPr lang="tr-TR" sz="2800" b="1" dirty="0" err="1" smtClean="0"/>
              <a:t>Sinaptik</a:t>
            </a:r>
            <a:r>
              <a:rPr lang="tr-TR" sz="2800" b="1" dirty="0" smtClean="0"/>
              <a:t> </a:t>
            </a:r>
            <a:r>
              <a:rPr lang="tr-TR" sz="2800" b="1" dirty="0"/>
              <a:t>sinyal (</a:t>
            </a:r>
            <a:r>
              <a:rPr lang="tr-TR" sz="2800" b="1" dirty="0" err="1"/>
              <a:t>nörotransmiterler</a:t>
            </a:r>
            <a:r>
              <a:rPr lang="tr-TR" sz="2800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Nöron </a:t>
            </a:r>
            <a:r>
              <a:rPr lang="tr-TR" sz="2800" dirty="0"/>
              <a:t>hücreleri tarafından salgılanır.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err="1" smtClean="0"/>
              <a:t>Sinaptik</a:t>
            </a:r>
            <a:r>
              <a:rPr lang="tr-TR" sz="2800" dirty="0" smtClean="0"/>
              <a:t> </a:t>
            </a:r>
            <a:r>
              <a:rPr lang="tr-TR" sz="2800" dirty="0"/>
              <a:t>boşlukla başka bir nörona </a:t>
            </a:r>
            <a:r>
              <a:rPr lang="tr-TR" sz="2800" dirty="0" smtClean="0"/>
              <a:t>ulaşım</a:t>
            </a: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Eylem </a:t>
            </a:r>
            <a:r>
              <a:rPr lang="tr-TR" sz="2800" dirty="0"/>
              <a:t>süresi </a:t>
            </a:r>
            <a:r>
              <a:rPr lang="tr-TR" sz="2800" dirty="0" smtClean="0"/>
              <a:t>kısa</a:t>
            </a: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err="1" smtClean="0"/>
              <a:t>Asetilkolin</a:t>
            </a:r>
            <a:r>
              <a:rPr lang="tr-TR" sz="2800" dirty="0" smtClean="0"/>
              <a:t> </a:t>
            </a:r>
            <a:r>
              <a:rPr lang="tr-TR" sz="2800" dirty="0"/>
              <a:t>(</a:t>
            </a:r>
            <a:r>
              <a:rPr lang="tr-TR" sz="2800" dirty="0" err="1"/>
              <a:t>Ach</a:t>
            </a:r>
            <a:r>
              <a:rPr lang="tr-TR" sz="2800" dirty="0"/>
              <a:t>), </a:t>
            </a:r>
            <a:r>
              <a:rPr lang="tr-TR" sz="2800" dirty="0" err="1"/>
              <a:t>noradrenalin</a:t>
            </a:r>
            <a:r>
              <a:rPr lang="tr-TR" sz="2800" dirty="0"/>
              <a:t> gibi</a:t>
            </a:r>
          </a:p>
        </p:txBody>
      </p:sp>
    </p:spTree>
    <p:extLst>
      <p:ext uri="{BB962C8B-B14F-4D97-AF65-F5344CB8AC3E}">
        <p14:creationId xmlns:p14="http://schemas.microsoft.com/office/powerpoint/2010/main" val="3162385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35"/>
          </a:xfrm>
        </p:spPr>
        <p:txBody>
          <a:bodyPr>
            <a:normAutofit/>
          </a:bodyPr>
          <a:lstStyle/>
          <a:p>
            <a:r>
              <a:rPr lang="tr-TR" sz="2800" b="1" dirty="0" err="1" smtClean="0"/>
              <a:t>Protoonkogenlerin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onkogenlere</a:t>
            </a:r>
            <a:r>
              <a:rPr lang="tr-TR" sz="2800" b="1" dirty="0" smtClean="0"/>
              <a:t> dönüşümü sonucunda;</a:t>
            </a:r>
          </a:p>
          <a:p>
            <a:r>
              <a:rPr lang="tr-TR" sz="2800" dirty="0" smtClean="0"/>
              <a:t>Büyüme faktörlerinin üretimi artmakta,</a:t>
            </a:r>
          </a:p>
          <a:p>
            <a:r>
              <a:rPr lang="tr-TR" sz="2800" dirty="0" smtClean="0"/>
              <a:t>Hücre bölünmesi üzerindeki kontrol kaybolmakta, </a:t>
            </a:r>
          </a:p>
          <a:p>
            <a:r>
              <a:rPr lang="tr-TR" sz="2800" dirty="0" smtClean="0"/>
              <a:t>Hücre </a:t>
            </a:r>
            <a:r>
              <a:rPr lang="tr-TR" sz="2800" dirty="0" err="1" smtClean="0"/>
              <a:t>membranında</a:t>
            </a:r>
            <a:r>
              <a:rPr lang="tr-TR" sz="2800" dirty="0" smtClean="0"/>
              <a:t> büyüme faktörü uyarısıyla başlayıp, çekirdeğe ulaşan sinyal iletim sistemi kontrolsüz uyarılmakta,</a:t>
            </a:r>
          </a:p>
          <a:p>
            <a:r>
              <a:rPr lang="tr-TR" sz="2800" dirty="0" smtClean="0"/>
              <a:t>Çekirdekte transkripsiyon faktörlerinin sentezi artmakta, </a:t>
            </a:r>
          </a:p>
          <a:p>
            <a:r>
              <a:rPr lang="tr-TR" sz="2800" dirty="0" smtClean="0"/>
              <a:t>Hücre kontrolsüz bir şekilde çoğalmaya devam etmektedir.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289451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Proto-onkogenler</a:t>
            </a:r>
            <a:r>
              <a:rPr lang="tr-TR" sz="2800" dirty="0" smtClean="0"/>
              <a:t> hücre büyümesinin dört temel düzenleyici mekanizmasında şunları eksprese etmekten sorumludur;</a:t>
            </a:r>
          </a:p>
          <a:p>
            <a:r>
              <a:rPr lang="tr-TR" sz="2800" b="1" i="1" dirty="0" smtClean="0"/>
              <a:t>Büyüme faktörleri</a:t>
            </a:r>
          </a:p>
          <a:p>
            <a:r>
              <a:rPr lang="tr-TR" sz="2800" b="1" i="1" dirty="0" smtClean="0"/>
              <a:t>Büyüme faktörü reseptörü</a:t>
            </a:r>
          </a:p>
          <a:p>
            <a:r>
              <a:rPr lang="tr-TR" sz="2800" b="1" i="1" dirty="0" smtClean="0"/>
              <a:t>Sinyal iletim mekanizmaları</a:t>
            </a:r>
          </a:p>
          <a:p>
            <a:r>
              <a:rPr lang="tr-TR" sz="2800" b="1" i="1" dirty="0" smtClean="0"/>
              <a:t>Çekirdek transkripsiyon faktörleri</a:t>
            </a:r>
            <a:endParaRPr lang="tr-TR" sz="28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836712"/>
            <a:ext cx="7886700" cy="5916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/>
              <a:t>KAYNAKLAR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800" dirty="0" err="1" smtClean="0"/>
              <a:t>Molecular</a:t>
            </a:r>
            <a:r>
              <a:rPr lang="tr-TR" sz="1800" dirty="0" smtClean="0"/>
              <a:t> </a:t>
            </a:r>
            <a:r>
              <a:rPr lang="tr-TR" sz="1800" dirty="0"/>
              <a:t>Cell </a:t>
            </a:r>
            <a:r>
              <a:rPr lang="tr-TR" sz="1800" dirty="0" smtClean="0"/>
              <a:t>Biology. </a:t>
            </a:r>
            <a:r>
              <a:rPr lang="tr-TR" sz="1800" dirty="0" err="1" smtClean="0"/>
              <a:t>Harvey</a:t>
            </a:r>
            <a:r>
              <a:rPr lang="tr-TR" sz="1800" dirty="0" smtClean="0"/>
              <a:t> </a:t>
            </a:r>
            <a:r>
              <a:rPr lang="tr-TR" sz="1800" dirty="0" err="1"/>
              <a:t>Lodish</a:t>
            </a:r>
            <a:r>
              <a:rPr lang="tr-TR" sz="1800" dirty="0"/>
              <a:t>, Arnold Berk, Paul </a:t>
            </a:r>
            <a:r>
              <a:rPr lang="tr-TR" sz="1800" dirty="0" err="1"/>
              <a:t>Matsudaira</a:t>
            </a:r>
            <a:r>
              <a:rPr lang="tr-TR" sz="1800" dirty="0"/>
              <a:t>, </a:t>
            </a:r>
            <a:r>
              <a:rPr lang="tr-TR" sz="1800" dirty="0" err="1"/>
              <a:t>Chris</a:t>
            </a:r>
            <a:r>
              <a:rPr lang="tr-TR" sz="1800" dirty="0"/>
              <a:t> A. </a:t>
            </a:r>
            <a:r>
              <a:rPr lang="tr-TR" sz="1800" dirty="0" err="1"/>
              <a:t>Kaiser</a:t>
            </a:r>
            <a:r>
              <a:rPr lang="tr-TR" sz="1800" dirty="0"/>
              <a:t>, </a:t>
            </a:r>
            <a:r>
              <a:rPr lang="tr-TR" sz="1800" dirty="0" err="1"/>
              <a:t>Monty</a:t>
            </a:r>
            <a:r>
              <a:rPr lang="tr-TR" sz="1800" dirty="0"/>
              <a:t> </a:t>
            </a:r>
            <a:r>
              <a:rPr lang="tr-TR" sz="1800" dirty="0" err="1"/>
              <a:t>Krieger</a:t>
            </a:r>
            <a:r>
              <a:rPr lang="tr-TR" sz="1800" dirty="0"/>
              <a:t>, </a:t>
            </a:r>
            <a:r>
              <a:rPr lang="tr-TR" sz="1800" dirty="0" err="1"/>
              <a:t>Matthew</a:t>
            </a:r>
            <a:r>
              <a:rPr lang="tr-TR" sz="1800" dirty="0"/>
              <a:t> P. </a:t>
            </a:r>
            <a:r>
              <a:rPr lang="tr-TR" sz="1800" dirty="0" err="1"/>
              <a:t>Scott</a:t>
            </a:r>
            <a:r>
              <a:rPr lang="tr-TR" sz="1800" dirty="0"/>
              <a:t>, Lawrence </a:t>
            </a:r>
            <a:r>
              <a:rPr lang="tr-TR" sz="1800" dirty="0" err="1"/>
              <a:t>Zipursky</a:t>
            </a:r>
            <a:r>
              <a:rPr lang="tr-TR" sz="1800" dirty="0"/>
              <a:t>, James </a:t>
            </a:r>
            <a:r>
              <a:rPr lang="tr-TR" sz="1800" dirty="0" err="1" smtClean="0"/>
              <a:t>Darnell</a:t>
            </a:r>
            <a:r>
              <a:rPr lang="tr-TR" sz="1800" dirty="0" smtClean="0"/>
              <a:t>. Publisher</a:t>
            </a:r>
            <a:r>
              <a:rPr lang="tr-TR" sz="1800" dirty="0"/>
              <a:t>:	W. H. </a:t>
            </a:r>
            <a:r>
              <a:rPr lang="tr-TR" sz="1800" dirty="0" err="1" smtClean="0"/>
              <a:t>Freeman</a:t>
            </a:r>
            <a:r>
              <a:rPr lang="tr-TR" sz="1800" dirty="0" smtClean="0"/>
              <a:t>. 2008: </a:t>
            </a:r>
            <a:r>
              <a:rPr lang="tr-TR" sz="1800" dirty="0" err="1" smtClean="0"/>
              <a:t>Fifth</a:t>
            </a:r>
            <a:r>
              <a:rPr lang="tr-TR" sz="1800" dirty="0" smtClean="0"/>
              <a:t> Edition.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Applied </a:t>
            </a:r>
            <a:r>
              <a:rPr lang="en-US" sz="1800" dirty="0"/>
              <a:t>Cell and Molecular Biology for </a:t>
            </a:r>
            <a:r>
              <a:rPr lang="en-US" sz="1800" dirty="0" smtClean="0"/>
              <a:t>Engineers</a:t>
            </a:r>
            <a:r>
              <a:rPr lang="tr-TR" sz="1800" dirty="0" smtClean="0"/>
              <a:t>. </a:t>
            </a:r>
            <a:r>
              <a:rPr lang="en-US" sz="1800" dirty="0" smtClean="0"/>
              <a:t>G</a:t>
            </a:r>
            <a:r>
              <a:rPr lang="en-US" sz="1800" dirty="0"/>
              <a:t>. Waite, L. </a:t>
            </a:r>
            <a:r>
              <a:rPr lang="en-US" sz="1800" dirty="0" smtClean="0"/>
              <a:t>Waite</a:t>
            </a:r>
            <a:r>
              <a:rPr lang="tr-TR" sz="1800" dirty="0" smtClean="0"/>
              <a:t> </a:t>
            </a:r>
            <a:r>
              <a:rPr lang="en-US" sz="1800" dirty="0" err="1" smtClean="0"/>
              <a:t>Mcgraw</a:t>
            </a:r>
            <a:r>
              <a:rPr lang="tr-TR" sz="1800" dirty="0" smtClean="0"/>
              <a:t> </a:t>
            </a:r>
            <a:r>
              <a:rPr lang="en-US" sz="1800" dirty="0" err="1" smtClean="0"/>
              <a:t>HillCity</a:t>
            </a:r>
            <a:r>
              <a:rPr lang="tr-TR" sz="1800" dirty="0" smtClean="0"/>
              <a:t>. </a:t>
            </a:r>
            <a:r>
              <a:rPr lang="en-US" sz="1800" dirty="0" smtClean="0"/>
              <a:t>2007</a:t>
            </a:r>
            <a:r>
              <a:rPr lang="tr-TR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Cell </a:t>
            </a:r>
            <a:r>
              <a:rPr lang="en-US" sz="1800" dirty="0"/>
              <a:t>Cycle Control Mechanisms and </a:t>
            </a:r>
            <a:r>
              <a:rPr lang="en-US" sz="1800" dirty="0" smtClean="0"/>
              <a:t>Protocols</a:t>
            </a:r>
            <a:r>
              <a:rPr lang="tr-TR" sz="1800" dirty="0"/>
              <a:t> </a:t>
            </a:r>
            <a:r>
              <a:rPr lang="tr-TR" sz="1800" dirty="0" smtClean="0"/>
              <a:t>(</a:t>
            </a:r>
            <a:r>
              <a:rPr lang="tr-TR" sz="1800" dirty="0" err="1"/>
              <a:t>Methods</a:t>
            </a:r>
            <a:r>
              <a:rPr lang="tr-TR" sz="1800" dirty="0"/>
              <a:t> in </a:t>
            </a:r>
            <a:r>
              <a:rPr lang="tr-TR" sz="1800" dirty="0" err="1"/>
              <a:t>Molecular</a:t>
            </a:r>
            <a:r>
              <a:rPr lang="tr-TR" sz="1800" dirty="0"/>
              <a:t> </a:t>
            </a:r>
            <a:r>
              <a:rPr lang="tr-TR" sz="1800" dirty="0" smtClean="0"/>
              <a:t>Biology). </a:t>
            </a:r>
            <a:r>
              <a:rPr lang="en-US" sz="1800" dirty="0" smtClean="0"/>
              <a:t>Tim </a:t>
            </a:r>
            <a:r>
              <a:rPr lang="en-US" sz="1800" dirty="0"/>
              <a:t>Humphrey, Gavin </a:t>
            </a:r>
            <a:r>
              <a:rPr lang="en-US" sz="1800" dirty="0" smtClean="0"/>
              <a:t>Brooks</a:t>
            </a:r>
            <a:r>
              <a:rPr lang="tr-TR" sz="1800" dirty="0" smtClean="0"/>
              <a:t>. </a:t>
            </a:r>
            <a:r>
              <a:rPr lang="en-US" sz="1800" dirty="0" smtClean="0"/>
              <a:t>Humana Pres</a:t>
            </a:r>
            <a:r>
              <a:rPr lang="tr-TR" sz="1800" dirty="0" smtClean="0"/>
              <a:t>s. </a:t>
            </a:r>
            <a:r>
              <a:rPr lang="en-US" sz="1800" dirty="0" smtClean="0"/>
              <a:t>2004</a:t>
            </a:r>
            <a:r>
              <a:rPr lang="tr-TR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Molecular </a:t>
            </a:r>
            <a:r>
              <a:rPr lang="en-US" sz="1800" dirty="0"/>
              <a:t>Biology of the Cell </a:t>
            </a:r>
            <a:r>
              <a:rPr lang="tr-TR" sz="1800" dirty="0" smtClean="0"/>
              <a:t>.</a:t>
            </a:r>
            <a:r>
              <a:rPr lang="en-US" sz="1800" dirty="0" smtClean="0"/>
              <a:t>Bruce </a:t>
            </a:r>
            <a:r>
              <a:rPr lang="en-US" sz="1800" dirty="0"/>
              <a:t>Alberts, Dennis Bray, Julian Lewis, Martin Raff, Keith Roberts, James D. </a:t>
            </a:r>
            <a:r>
              <a:rPr lang="en-US" sz="1800" dirty="0" smtClean="0"/>
              <a:t>Watson</a:t>
            </a:r>
            <a:r>
              <a:rPr lang="tr-TR" sz="1800" dirty="0" smtClean="0"/>
              <a:t>. </a:t>
            </a:r>
            <a:r>
              <a:rPr lang="en-US" sz="1800" dirty="0" smtClean="0"/>
              <a:t>Garland Science</a:t>
            </a:r>
            <a:r>
              <a:rPr lang="tr-TR" sz="1800" dirty="0" smtClean="0"/>
              <a:t> </a:t>
            </a:r>
            <a:r>
              <a:rPr lang="en-US" sz="1800" dirty="0" smtClean="0"/>
              <a:t>City:</a:t>
            </a:r>
            <a:r>
              <a:rPr lang="tr-TR" sz="1800" dirty="0" smtClean="0"/>
              <a:t> </a:t>
            </a:r>
            <a:r>
              <a:rPr lang="en-US" sz="1800" dirty="0" smtClean="0"/>
              <a:t>1994</a:t>
            </a:r>
            <a:r>
              <a:rPr lang="tr-TR" sz="1800" dirty="0" smtClean="0"/>
              <a:t>. </a:t>
            </a:r>
            <a:r>
              <a:rPr lang="en-US" sz="1800" dirty="0" smtClean="0"/>
              <a:t>3</a:t>
            </a:r>
            <a:r>
              <a:rPr lang="tr-TR" sz="1800" dirty="0" err="1" smtClean="0"/>
              <a:t>rd</a:t>
            </a:r>
            <a:r>
              <a:rPr lang="tr-TR" sz="1800" dirty="0" smtClean="0"/>
              <a:t> 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Molecular </a:t>
            </a:r>
            <a:r>
              <a:rPr lang="en-US" sz="1800" dirty="0"/>
              <a:t>Basis of Medical Cell </a:t>
            </a:r>
            <a:r>
              <a:rPr lang="en-US" sz="1800" dirty="0" smtClean="0"/>
              <a:t>Biology</a:t>
            </a:r>
            <a:r>
              <a:rPr lang="tr-TR" sz="1800" dirty="0" smtClean="0"/>
              <a:t>. </a:t>
            </a:r>
            <a:r>
              <a:rPr lang="en-US" sz="1800" dirty="0" smtClean="0"/>
              <a:t>Gerald </a:t>
            </a:r>
            <a:r>
              <a:rPr lang="en-US" sz="1800" dirty="0"/>
              <a:t>Fuller, Dennis </a:t>
            </a:r>
            <a:r>
              <a:rPr lang="en-US" sz="1800" dirty="0" smtClean="0"/>
              <a:t>Shields</a:t>
            </a:r>
            <a:r>
              <a:rPr lang="tr-TR" sz="1800" dirty="0" smtClean="0"/>
              <a:t>. </a:t>
            </a:r>
            <a:r>
              <a:rPr lang="en-US" sz="1800" dirty="0" smtClean="0"/>
              <a:t>McGraw-Hill Publishing C</a:t>
            </a:r>
            <a:r>
              <a:rPr lang="tr-TR" sz="1800" dirty="0" smtClean="0"/>
              <a:t>o. </a:t>
            </a:r>
            <a:r>
              <a:rPr lang="en-US" sz="1800" dirty="0" smtClean="0"/>
              <a:t>1998</a:t>
            </a:r>
            <a:r>
              <a:rPr lang="tr-TR" sz="1800" dirty="0" smtClean="0"/>
              <a:t>.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tr-TR" sz="1800" dirty="0" smtClean="0"/>
              <a:t> ed.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3741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692696"/>
            <a:ext cx="8263830" cy="548426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4- Gaz molekülleri aracılığı ile sinyal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• Basit yapı, yarı ömür kısa ve kimyada etkindir.</a:t>
            </a:r>
          </a:p>
          <a:p>
            <a:pPr marL="0" indent="0">
              <a:buNone/>
            </a:pPr>
            <a:r>
              <a:rPr lang="tr-TR" dirty="0"/>
              <a:t>• NO, CO gibi.</a:t>
            </a:r>
          </a:p>
          <a:p>
            <a:pPr marL="0" indent="0">
              <a:buNone/>
            </a:pPr>
            <a:r>
              <a:rPr lang="tr-TR" dirty="0"/>
              <a:t>• NO, sinir, bağışıklık ve dolaşım sistemindeki majör bir </a:t>
            </a:r>
            <a:r>
              <a:rPr lang="tr-TR" dirty="0" err="1" smtClean="0"/>
              <a:t>parakrin</a:t>
            </a:r>
            <a:r>
              <a:rPr lang="tr-TR" dirty="0" smtClean="0"/>
              <a:t> </a:t>
            </a:r>
            <a:r>
              <a:rPr lang="tr-TR" dirty="0"/>
              <a:t>sinyal molekülüdür.</a:t>
            </a:r>
          </a:p>
          <a:p>
            <a:pPr marL="0" indent="0">
              <a:buNone/>
            </a:pPr>
            <a:r>
              <a:rPr lang="tr-TR" dirty="0"/>
              <a:t>• NO, nitrik oksit </a:t>
            </a:r>
            <a:r>
              <a:rPr lang="tr-TR" dirty="0" err="1"/>
              <a:t>sentaz</a:t>
            </a:r>
            <a:r>
              <a:rPr lang="tr-TR" dirty="0"/>
              <a:t> enzimi tarafından </a:t>
            </a:r>
            <a:r>
              <a:rPr lang="tr-TR" dirty="0" err="1"/>
              <a:t>aa</a:t>
            </a:r>
            <a:r>
              <a:rPr lang="tr-TR" dirty="0"/>
              <a:t> </a:t>
            </a:r>
            <a:r>
              <a:rPr lang="tr-TR" dirty="0" err="1"/>
              <a:t>arginininden</a:t>
            </a:r>
            <a:r>
              <a:rPr lang="tr-TR" dirty="0"/>
              <a:t> sentezlenir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/>
              <a:t>5- </a:t>
            </a:r>
            <a:r>
              <a:rPr lang="tr-TR" b="1" dirty="0" err="1"/>
              <a:t>Otokrin</a:t>
            </a:r>
            <a:r>
              <a:rPr lang="tr-TR" b="1" dirty="0"/>
              <a:t> sinyali</a:t>
            </a:r>
          </a:p>
          <a:p>
            <a:pPr marL="0" indent="0">
              <a:buNone/>
            </a:pPr>
            <a:r>
              <a:rPr lang="tr-TR" dirty="0"/>
              <a:t>• Kendi hücrelerine geri </a:t>
            </a:r>
            <a:r>
              <a:rPr lang="tr-TR" dirty="0" smtClean="0"/>
              <a:t>dönen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GF, </a:t>
            </a:r>
            <a:r>
              <a:rPr lang="tr-TR" dirty="0" err="1"/>
              <a:t>sitokin</a:t>
            </a:r>
            <a:r>
              <a:rPr lang="tr-TR" dirty="0"/>
              <a:t>, interferon, </a:t>
            </a:r>
            <a:r>
              <a:rPr lang="tr-TR" dirty="0" err="1"/>
              <a:t>interlökin</a:t>
            </a:r>
            <a:r>
              <a:rPr lang="tr-TR" dirty="0"/>
              <a:t> </a:t>
            </a:r>
            <a:r>
              <a:rPr lang="tr-TR" dirty="0" smtClean="0"/>
              <a:t>gibi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sz="2000" b="1" dirty="0" smtClean="0"/>
              <a:t>Doğrudan hücreden hücreye </a:t>
            </a:r>
            <a:r>
              <a:rPr lang="tr-TR" sz="2000" b="1" dirty="0" err="1" smtClean="0"/>
              <a:t>sinyalleme</a:t>
            </a:r>
            <a:r>
              <a:rPr lang="tr-TR" sz="2000" dirty="0" smtClean="0"/>
              <a:t>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Bazı sinyal molekülleri hücre yüzeyine bağlı kalarak bir </a:t>
            </a:r>
            <a:r>
              <a:rPr lang="tr-TR" sz="2000" dirty="0" err="1" smtClean="0"/>
              <a:t>ligand</a:t>
            </a:r>
            <a:r>
              <a:rPr lang="tr-TR" sz="2000" dirty="0" smtClean="0"/>
              <a:t> olarak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err="1" smtClean="0"/>
              <a:t>Embriyonik</a:t>
            </a:r>
            <a:r>
              <a:rPr lang="tr-TR" sz="2000" dirty="0" smtClean="0"/>
              <a:t> gelişim sırasında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99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3786</Words>
  <Application>Microsoft Office PowerPoint</Application>
  <PresentationFormat>Ekran Gösterisi (4:3)</PresentationFormat>
  <Paragraphs>466</Paragraphs>
  <Slides>83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Wingdings</vt:lpstr>
      <vt:lpstr>Office Teması</vt:lpstr>
      <vt:lpstr>PowerPoint Sunusu</vt:lpstr>
      <vt:lpstr>HÜCRE İÇİ İLETİŞİM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1- ENDOKRİN HÜCRE SİNYALİ</vt:lpstr>
      <vt:lpstr>PowerPoint Sunusu</vt:lpstr>
      <vt:lpstr>2- PARAKRİN HÜCRE SİNYALİ</vt:lpstr>
      <vt:lpstr>PowerPoint Sunusu</vt:lpstr>
      <vt:lpstr>PowerPoint Sunusu</vt:lpstr>
      <vt:lpstr>PowerPoint Sunusu</vt:lpstr>
      <vt:lpstr>3- OTOKRİN  HÜCRE  SİNYALİ</vt:lpstr>
      <vt:lpstr>PowerPoint Sunusu</vt:lpstr>
      <vt:lpstr>4- NÖROTRANSMİTER  HÜCRE  SİNYALİ</vt:lpstr>
      <vt:lpstr>5- NÖROENDOKRİN HÜCRE SİNYALİ</vt:lpstr>
      <vt:lpstr>Hücre sinyal moleküllerinin etki mekanizmaları</vt:lpstr>
      <vt:lpstr>PowerPoint Sunusu</vt:lpstr>
      <vt:lpstr>PowerPoint Sunusu</vt:lpstr>
      <vt:lpstr>PowerPoint Sunusu</vt:lpstr>
      <vt:lpstr>Nitrik oksit</vt:lpstr>
      <vt:lpstr>Hücre yüzey reseptörlerine bağlanan hücre sinyal molekülleri</vt:lpstr>
      <vt:lpstr>PowerPoint Sunusu</vt:lpstr>
      <vt:lpstr>PowerPoint Sunusu</vt:lpstr>
      <vt:lpstr>PowerPoint Sunusu</vt:lpstr>
      <vt:lpstr>PowerPoint Sunusu</vt:lpstr>
      <vt:lpstr>PowerPoint Sunusu</vt:lpstr>
      <vt:lpstr>HÜCRE RESEPTÖRLERİYLE HÜCRE İÇİ SİNYAL YOLLARI</vt:lpstr>
      <vt:lpstr>1- G PROTEİNİNE BAĞLI RESEPTÖRLER</vt:lpstr>
      <vt:lpstr>PowerPoint Sunusu</vt:lpstr>
      <vt:lpstr>PowerPoint Sunusu</vt:lpstr>
      <vt:lpstr>PowerPoint Sunusu</vt:lpstr>
      <vt:lpstr>2-Tirozin- kinaz reseptörleri</vt:lpstr>
      <vt:lpstr>PowerPoint Sunusu</vt:lpstr>
      <vt:lpstr>PowerPoint Sunusu</vt:lpstr>
      <vt:lpstr>PowerPoint Sunusu</vt:lpstr>
      <vt:lpstr>PowerPoint Sunusu</vt:lpstr>
      <vt:lpstr>PowerPoint Sunusu</vt:lpstr>
      <vt:lpstr>Liganda Bağlayan-Geçiren İyon Kanalları</vt:lpstr>
      <vt:lpstr>PowerPoint Sunusu</vt:lpstr>
      <vt:lpstr>Hücre içi sinyal iletiminin ana yolakları</vt:lpstr>
      <vt:lpstr>1- cAMP Yolağı</vt:lpstr>
      <vt:lpstr>PowerPoint Sunusu</vt:lpstr>
      <vt:lpstr>cGMP yolağı</vt:lpstr>
      <vt:lpstr>PowerPoint Sunusu</vt:lpstr>
      <vt:lpstr>PowerPoint Sunusu</vt:lpstr>
      <vt:lpstr>2-MAP KİNAZ YOLAĞI</vt:lpstr>
      <vt:lpstr>PowerPoint Sunusu</vt:lpstr>
      <vt:lpstr>PowerPoint Sunusu</vt:lpstr>
      <vt:lpstr>Kök hücreleri, Multipotent Hücre Populasyonu</vt:lpstr>
      <vt:lpstr>PowerPoint Sunusu</vt:lpstr>
      <vt:lpstr>PowerPoint Sunusu</vt:lpstr>
      <vt:lpstr>İn vitro hücre çoğalması, yaşlanma ve telomeraz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Apoptoz: Sinyal Yolağı ve Oluşumu </vt:lpstr>
      <vt:lpstr>PowerPoint Sunusu</vt:lpstr>
      <vt:lpstr>PowerPoint Sunusu</vt:lpstr>
      <vt:lpstr>PowerPoint Sunusu</vt:lpstr>
      <vt:lpstr>PowerPoint Sunusu</vt:lpstr>
      <vt:lpstr>Proto-onkogenler ve onkogenler</vt:lpstr>
      <vt:lpstr>PowerPoint Sunusu</vt:lpstr>
      <vt:lpstr>PowerPoint Sunusu</vt:lpstr>
      <vt:lpstr>PowerPoint Sunusu</vt:lpstr>
      <vt:lpstr>PowerPoint Sunusu</vt:lpstr>
    </vt:vector>
  </TitlesOfParts>
  <Company>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BÜŞRA</dc:creator>
  <cp:lastModifiedBy>bio_ses... biology</cp:lastModifiedBy>
  <cp:revision>261</cp:revision>
  <dcterms:created xsi:type="dcterms:W3CDTF">2016-02-27T15:51:20Z</dcterms:created>
  <dcterms:modified xsi:type="dcterms:W3CDTF">2019-03-22T13:39:05Z</dcterms:modified>
</cp:coreProperties>
</file>