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87" r:id="rId4"/>
    <p:sldId id="295" r:id="rId5"/>
    <p:sldId id="296" r:id="rId6"/>
    <p:sldId id="271" r:id="rId7"/>
    <p:sldId id="257" r:id="rId8"/>
    <p:sldId id="270" r:id="rId9"/>
    <p:sldId id="258" r:id="rId10"/>
    <p:sldId id="277" r:id="rId11"/>
    <p:sldId id="259" r:id="rId12"/>
    <p:sldId id="272" r:id="rId13"/>
    <p:sldId id="278" r:id="rId14"/>
    <p:sldId id="260" r:id="rId15"/>
    <p:sldId id="262" r:id="rId16"/>
    <p:sldId id="261" r:id="rId17"/>
    <p:sldId id="281" r:id="rId18"/>
    <p:sldId id="273" r:id="rId19"/>
    <p:sldId id="263" r:id="rId20"/>
    <p:sldId id="282" r:id="rId21"/>
    <p:sldId id="264" r:id="rId22"/>
    <p:sldId id="279" r:id="rId23"/>
    <p:sldId id="265" r:id="rId24"/>
    <p:sldId id="280" r:id="rId25"/>
    <p:sldId id="294" r:id="rId26"/>
    <p:sldId id="266" r:id="rId27"/>
    <p:sldId id="283" r:id="rId28"/>
    <p:sldId id="284" r:id="rId29"/>
    <p:sldId id="267" r:id="rId30"/>
    <p:sldId id="291" r:id="rId31"/>
    <p:sldId id="292" r:id="rId32"/>
    <p:sldId id="285" r:id="rId33"/>
    <p:sldId id="274" r:id="rId34"/>
    <p:sldId id="293" r:id="rId35"/>
    <p:sldId id="268" r:id="rId36"/>
    <p:sldId id="269" r:id="rId37"/>
    <p:sldId id="289" r:id="rId38"/>
    <p:sldId id="290" r:id="rId39"/>
    <p:sldId id="288" r:id="rId40"/>
    <p:sldId id="286" r:id="rId4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947135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0509147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76455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906390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3785837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02554693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166713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9634961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5679031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54552583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2884355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D86B3-F1DE-4DFC-86DA-397BD31F6420}" type="datetimeFigureOut">
              <a:rPr lang="tr-TR" smtClean="0"/>
              <a:t>14.11.2018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A964F5-272A-4FB6-8741-1E23CD02BAE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0677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09934" y="300251"/>
            <a:ext cx="10031105" cy="1009934"/>
          </a:xfrm>
        </p:spPr>
        <p:txBody>
          <a:bodyPr>
            <a:normAutofit fontScale="90000"/>
          </a:bodyPr>
          <a:lstStyle/>
          <a:p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TİMUSUN HİSTOLOJİK YAPISI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7468676" y="3877520"/>
            <a:ext cx="4412777" cy="2658320"/>
          </a:xfrm>
        </p:spPr>
        <p:txBody>
          <a:bodyPr>
            <a:normAutofit fontScale="92500"/>
          </a:bodyPr>
          <a:lstStyle/>
          <a:p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Hazırlayan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Araş</a:t>
            </a: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Gör. Seda KESKİN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Danışman</a:t>
            </a:r>
            <a:b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Prof. Dr. Murat Çetin RAĞBETLİ</a:t>
            </a:r>
            <a:endParaRPr lang="tr-TR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tr-TR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tr-T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Kasım- 2018</a:t>
            </a:r>
            <a:endParaRPr lang="tr-TR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90" y="1684061"/>
            <a:ext cx="6356981" cy="48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31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10989" y="365124"/>
            <a:ext cx="5325979" cy="617696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16" y="365125"/>
            <a:ext cx="4693879" cy="61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417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62527" y="577515"/>
            <a:ext cx="9717265" cy="550008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 err="1"/>
              <a:t>Timik</a:t>
            </a:r>
            <a:r>
              <a:rPr lang="tr-TR" b="1" dirty="0"/>
              <a:t> </a:t>
            </a:r>
            <a:r>
              <a:rPr lang="tr-TR" b="1" dirty="0" err="1"/>
              <a:t>parankim</a:t>
            </a:r>
            <a:r>
              <a:rPr lang="tr-TR" b="1" dirty="0"/>
              <a:t> gelişen T hücreler ve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</a:t>
            </a:r>
            <a:r>
              <a:rPr lang="tr-TR" b="1" dirty="0"/>
              <a:t>hücreler içerir</a:t>
            </a:r>
            <a:r>
              <a:rPr lang="tr-TR" b="1" dirty="0" smtClean="0"/>
              <a:t>:</a:t>
            </a:r>
          </a:p>
          <a:p>
            <a:pPr algn="just"/>
            <a:r>
              <a:rPr lang="tr-TR" dirty="0" err="1"/>
              <a:t>Lobüllerin</a:t>
            </a:r>
            <a:r>
              <a:rPr lang="tr-TR" dirty="0"/>
              <a:t> dış kısmı </a:t>
            </a:r>
            <a:r>
              <a:rPr lang="tr-TR" b="1" dirty="0"/>
              <a:t>korteks </a:t>
            </a:r>
            <a:r>
              <a:rPr lang="tr-TR" dirty="0"/>
              <a:t>olarak isimlendirilir ve </a:t>
            </a:r>
            <a:r>
              <a:rPr lang="tr-TR" dirty="0" err="1"/>
              <a:t>bazofilik</a:t>
            </a:r>
            <a:r>
              <a:rPr lang="tr-TR" dirty="0"/>
              <a:t> boyanır. </a:t>
            </a:r>
            <a:endParaRPr lang="tr-TR" dirty="0" smtClean="0"/>
          </a:p>
          <a:p>
            <a:pPr algn="just"/>
            <a:r>
              <a:rPr lang="tr-TR" dirty="0" smtClean="0"/>
              <a:t>Kortekste çok sayıda </a:t>
            </a:r>
            <a:r>
              <a:rPr lang="tr-TR" dirty="0"/>
              <a:t>yakın olarak paketlenmiş gelişen T lenfositler bulunur. Bu T </a:t>
            </a:r>
            <a:r>
              <a:rPr lang="tr-TR" dirty="0" smtClean="0"/>
              <a:t>lenfositler ‘</a:t>
            </a:r>
            <a:r>
              <a:rPr lang="tr-TR" dirty="0" err="1" smtClean="0"/>
              <a:t>timositler</a:t>
            </a:r>
            <a:r>
              <a:rPr lang="tr-TR" dirty="0" smtClean="0"/>
              <a:t>’ olarak da isimlendirilir. </a:t>
            </a:r>
          </a:p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kortekste lenfositlerden daha az sayıda ‘</a:t>
            </a:r>
            <a:r>
              <a:rPr lang="tr-TR" dirty="0" err="1" smtClean="0"/>
              <a:t>epitelyoretiküler</a:t>
            </a:r>
            <a:r>
              <a:rPr lang="tr-TR" dirty="0" smtClean="0"/>
              <a:t> hücre’ bulunur. </a:t>
            </a:r>
          </a:p>
          <a:p>
            <a:pPr algn="just"/>
            <a:r>
              <a:rPr lang="tr-TR" dirty="0" smtClean="0"/>
              <a:t>Kortekste ayrıca </a:t>
            </a:r>
            <a:r>
              <a:rPr lang="tr-TR" dirty="0" err="1" smtClean="0"/>
              <a:t>makrofajlar</a:t>
            </a:r>
            <a:r>
              <a:rPr lang="tr-TR" dirty="0" smtClean="0"/>
              <a:t> da bulunur.</a:t>
            </a:r>
          </a:p>
          <a:p>
            <a:pPr algn="just"/>
            <a:r>
              <a:rPr lang="tr-TR" dirty="0" err="1" smtClean="0"/>
              <a:t>Timusta</a:t>
            </a:r>
            <a:r>
              <a:rPr lang="tr-TR" dirty="0" smtClean="0"/>
              <a:t> lenfositler bir dizi gelişim serilerinden geçerek CD moleküllerini eksprese etmeye başlarlar.</a:t>
            </a:r>
          </a:p>
        </p:txBody>
      </p:sp>
    </p:spTree>
    <p:extLst>
      <p:ext uri="{BB962C8B-B14F-4D97-AF65-F5344CB8AC3E}">
        <p14:creationId xmlns:p14="http://schemas.microsoft.com/office/powerpoint/2010/main" val="2481734957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32012" y="973027"/>
            <a:ext cx="5931091" cy="4784891"/>
          </a:xfrm>
        </p:spPr>
        <p:txBody>
          <a:bodyPr/>
          <a:lstStyle/>
          <a:p>
            <a:pPr algn="just"/>
            <a:r>
              <a:rPr lang="tr-TR" dirty="0" err="1"/>
              <a:t>E</a:t>
            </a:r>
            <a:r>
              <a:rPr lang="tr-TR" dirty="0" err="1" smtClean="0"/>
              <a:t>pitelyoretiküler</a:t>
            </a:r>
            <a:r>
              <a:rPr lang="tr-TR" dirty="0" smtClean="0"/>
              <a:t> hücreler, </a:t>
            </a:r>
            <a:r>
              <a:rPr lang="tr-TR" dirty="0" err="1" smtClean="0"/>
              <a:t>epitelyal</a:t>
            </a:r>
            <a:r>
              <a:rPr lang="tr-TR" dirty="0" smtClean="0"/>
              <a:t> ve </a:t>
            </a:r>
            <a:r>
              <a:rPr lang="tr-TR" dirty="0" err="1" smtClean="0"/>
              <a:t>retiküler</a:t>
            </a:r>
            <a:r>
              <a:rPr lang="tr-TR" dirty="0" smtClean="0"/>
              <a:t> hücre özelliği gösterirler. Gelişen T hücreleri için bir iskelet oluştururlar.</a:t>
            </a:r>
          </a:p>
          <a:p>
            <a:pPr algn="just"/>
            <a:r>
              <a:rPr lang="tr-TR" dirty="0" smtClean="0"/>
              <a:t>Bununla beraber </a:t>
            </a:r>
            <a:r>
              <a:rPr lang="tr-TR" dirty="0" err="1" smtClean="0"/>
              <a:t>timusta</a:t>
            </a:r>
            <a:r>
              <a:rPr lang="tr-TR" dirty="0" smtClean="0"/>
              <a:t> </a:t>
            </a:r>
            <a:r>
              <a:rPr lang="tr-TR" dirty="0" err="1" smtClean="0"/>
              <a:t>retiküler</a:t>
            </a:r>
            <a:r>
              <a:rPr lang="tr-TR" dirty="0" smtClean="0"/>
              <a:t> hücreler ve </a:t>
            </a:r>
            <a:r>
              <a:rPr lang="tr-TR" dirty="0" err="1" smtClean="0"/>
              <a:t>retiküler</a:t>
            </a:r>
            <a:r>
              <a:rPr lang="tr-TR" dirty="0" smtClean="0"/>
              <a:t> lifler bulunmaz.</a:t>
            </a:r>
          </a:p>
          <a:p>
            <a:pPr algn="just"/>
            <a:r>
              <a:rPr lang="tr-TR" dirty="0" err="1" smtClean="0"/>
              <a:t>Epitelyoretiküler</a:t>
            </a:r>
            <a:r>
              <a:rPr lang="tr-TR" dirty="0" smtClean="0"/>
              <a:t> hücreler epitelyum hücreleri gibi hücrelerarası bağlantılar ve ara </a:t>
            </a:r>
            <a:r>
              <a:rPr lang="tr-TR" dirty="0" err="1" smtClean="0"/>
              <a:t>filamentler</a:t>
            </a:r>
            <a:r>
              <a:rPr lang="tr-TR" dirty="0" smtClean="0"/>
              <a:t> içerirler.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434" y="341194"/>
            <a:ext cx="5262906" cy="563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5482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0"/>
            <a:ext cx="11826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6115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4766" y="503077"/>
            <a:ext cx="10086534" cy="5894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6</a:t>
            </a:r>
            <a:r>
              <a:rPr lang="tr-TR" dirty="0" smtClean="0">
                <a:solidFill>
                  <a:srgbClr val="FF0000"/>
                </a:solidFill>
              </a:rPr>
              <a:t> tip </a:t>
            </a:r>
            <a:r>
              <a:rPr lang="tr-TR" dirty="0" err="1" smtClean="0">
                <a:solidFill>
                  <a:srgbClr val="FF0000"/>
                </a:solidFill>
              </a:rPr>
              <a:t>epiteliyoretiküler</a:t>
            </a:r>
            <a:r>
              <a:rPr lang="tr-TR" dirty="0" smtClean="0">
                <a:solidFill>
                  <a:srgbClr val="FF0000"/>
                </a:solidFill>
              </a:rPr>
              <a:t> hücre tanımlanmıştır, 3’ kortekste ve 3’ü </a:t>
            </a:r>
            <a:r>
              <a:rPr lang="tr-TR" dirty="0" err="1" smtClean="0">
                <a:solidFill>
                  <a:srgbClr val="FF0000"/>
                </a:solidFill>
              </a:rPr>
              <a:t>medullada</a:t>
            </a:r>
            <a:r>
              <a:rPr lang="tr-TR" dirty="0" smtClean="0">
                <a:solidFill>
                  <a:srgbClr val="FF0000"/>
                </a:solidFill>
              </a:rPr>
              <a:t> olmak üzere</a:t>
            </a:r>
            <a:r>
              <a:rPr lang="tr-TR" dirty="0" smtClean="0"/>
              <a:t>;</a:t>
            </a:r>
          </a:p>
          <a:p>
            <a:pPr marL="0" indent="0">
              <a:buNone/>
            </a:pPr>
            <a:r>
              <a:rPr lang="tr-TR" b="1" dirty="0" smtClean="0"/>
              <a:t>1. Tip I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hücre:</a:t>
            </a:r>
          </a:p>
          <a:p>
            <a:pPr algn="just"/>
            <a:r>
              <a:rPr lang="tr-TR" dirty="0" smtClean="0"/>
              <a:t>Korteks ve bağ dokusu kapsül sınırında, korteks ve </a:t>
            </a:r>
            <a:r>
              <a:rPr lang="tr-TR" dirty="0" err="1" smtClean="0"/>
              <a:t>trabekül</a:t>
            </a:r>
            <a:r>
              <a:rPr lang="tr-TR" dirty="0" smtClean="0"/>
              <a:t> sınırında bulunurlar.</a:t>
            </a:r>
          </a:p>
          <a:p>
            <a:pPr algn="just"/>
            <a:r>
              <a:rPr lang="tr-TR" dirty="0" smtClean="0"/>
              <a:t>Aynı zamanda </a:t>
            </a:r>
            <a:r>
              <a:rPr lang="tr-TR" dirty="0" err="1" smtClean="0"/>
              <a:t>kortikal</a:t>
            </a:r>
            <a:r>
              <a:rPr lang="tr-TR" dirty="0" smtClean="0"/>
              <a:t> kan damarlarının </a:t>
            </a:r>
            <a:r>
              <a:rPr lang="tr-TR" dirty="0" err="1" smtClean="0"/>
              <a:t>adventisyasını</a:t>
            </a:r>
            <a:r>
              <a:rPr lang="tr-TR" dirty="0" smtClean="0"/>
              <a:t> çevrelerler. </a:t>
            </a:r>
          </a:p>
          <a:p>
            <a:pPr algn="just"/>
            <a:r>
              <a:rPr lang="tr-TR" dirty="0" smtClean="0"/>
              <a:t>Aslında </a:t>
            </a:r>
            <a:r>
              <a:rPr lang="tr-TR" dirty="0" err="1" smtClean="0"/>
              <a:t>timik</a:t>
            </a:r>
            <a:r>
              <a:rPr lang="tr-TR" dirty="0" smtClean="0"/>
              <a:t> </a:t>
            </a:r>
            <a:r>
              <a:rPr lang="tr-TR" dirty="0" err="1" smtClean="0"/>
              <a:t>parankimi</a:t>
            </a:r>
            <a:r>
              <a:rPr lang="tr-TR" dirty="0" smtClean="0"/>
              <a:t> bağ dokusundan ayıran bu hücreler arasındaki sıkı bağlantı kompleksleri bu hücrelerin bir bariyer gibi fonksiyon görmesini yani gelişen T lenfositleri bağ dokusundan izole etmeyi sağlar.</a:t>
            </a:r>
          </a:p>
        </p:txBody>
      </p:sp>
    </p:spTree>
    <p:extLst>
      <p:ext uri="{BB962C8B-B14F-4D97-AF65-F5344CB8AC3E}">
        <p14:creationId xmlns:p14="http://schemas.microsoft.com/office/powerpoint/2010/main" val="84745759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7147" y="674487"/>
            <a:ext cx="11161296" cy="5358097"/>
          </a:xfrm>
        </p:spPr>
        <p:txBody>
          <a:bodyPr/>
          <a:lstStyle/>
          <a:p>
            <a:pPr marL="0" indent="0">
              <a:buNone/>
            </a:pPr>
            <a:r>
              <a:rPr lang="tr-TR" b="1" dirty="0" smtClean="0"/>
              <a:t>2. Tip II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hücreler:</a:t>
            </a:r>
          </a:p>
          <a:p>
            <a:pPr algn="just"/>
            <a:r>
              <a:rPr lang="tr-TR" dirty="0" smtClean="0"/>
              <a:t>Korteks içinde lokalizedirler. Bitişik hücreler arasında </a:t>
            </a:r>
            <a:r>
              <a:rPr lang="tr-TR" dirty="0" err="1" smtClean="0"/>
              <a:t>desmozomlar</a:t>
            </a:r>
            <a:r>
              <a:rPr lang="tr-TR" dirty="0" smtClean="0"/>
              <a:t> bulunur.</a:t>
            </a:r>
          </a:p>
          <a:p>
            <a:pPr algn="just"/>
            <a:r>
              <a:rPr lang="tr-TR" dirty="0" smtClean="0"/>
              <a:t>Hücre gövdeleri ve </a:t>
            </a:r>
            <a:r>
              <a:rPr lang="tr-TR" dirty="0" err="1" smtClean="0"/>
              <a:t>sitoplazmik</a:t>
            </a:r>
            <a:r>
              <a:rPr lang="tr-TR" dirty="0" smtClean="0"/>
              <a:t> uzantıları çok sayıda ara </a:t>
            </a:r>
            <a:r>
              <a:rPr lang="tr-TR" dirty="0" err="1" smtClean="0"/>
              <a:t>filamentler</a:t>
            </a:r>
            <a:r>
              <a:rPr lang="tr-TR" dirty="0" smtClean="0"/>
              <a:t> içerirler.</a:t>
            </a:r>
          </a:p>
          <a:p>
            <a:pPr algn="just"/>
            <a:r>
              <a:rPr lang="tr-TR" dirty="0" err="1" smtClean="0"/>
              <a:t>Yıldızsı</a:t>
            </a:r>
            <a:r>
              <a:rPr lang="tr-TR" dirty="0" smtClean="0"/>
              <a:t> hücrelerdir.</a:t>
            </a:r>
          </a:p>
          <a:p>
            <a:pPr algn="just"/>
            <a:r>
              <a:rPr lang="tr-TR" dirty="0" err="1" smtClean="0"/>
              <a:t>Ökromatik</a:t>
            </a:r>
            <a:r>
              <a:rPr lang="tr-TR" dirty="0" smtClean="0"/>
              <a:t> çekirdek içerirler.</a:t>
            </a:r>
          </a:p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hücre eğitimi ile ilgili olarak MHC I ve MHC II molekülleri içerirler.</a:t>
            </a:r>
          </a:p>
          <a:p>
            <a:pPr marL="0" indent="0" algn="just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768019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930442" y="625642"/>
            <a:ext cx="10042358" cy="51691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3. Tip III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hücreler:</a:t>
            </a:r>
          </a:p>
          <a:p>
            <a:r>
              <a:rPr lang="tr-TR" dirty="0" smtClean="0"/>
              <a:t>Korteks </a:t>
            </a:r>
            <a:r>
              <a:rPr lang="tr-TR" dirty="0" err="1" smtClean="0"/>
              <a:t>medulla</a:t>
            </a:r>
            <a:r>
              <a:rPr lang="tr-TR" dirty="0" smtClean="0"/>
              <a:t> sınırında lokalizedirler.</a:t>
            </a:r>
          </a:p>
          <a:p>
            <a:r>
              <a:rPr lang="tr-TR" dirty="0" smtClean="0"/>
              <a:t>Bitişik hücreler arasında sıkı bağlantı kompleksleri bulunur.</a:t>
            </a:r>
          </a:p>
          <a:p>
            <a:r>
              <a:rPr lang="tr-TR" dirty="0" smtClean="0"/>
              <a:t>Korteks ve </a:t>
            </a:r>
            <a:r>
              <a:rPr lang="tr-TR" dirty="0" err="1" smtClean="0"/>
              <a:t>medulla</a:t>
            </a:r>
            <a:r>
              <a:rPr lang="tr-TR" dirty="0" smtClean="0"/>
              <a:t> arasında fonksiyonel bir bariyer oluştururlar.</a:t>
            </a:r>
          </a:p>
          <a:p>
            <a:r>
              <a:rPr lang="tr-TR" dirty="0" smtClean="0"/>
              <a:t>MHC I ve MHC II molekülleri taşırlar.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7552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716" y="192505"/>
            <a:ext cx="11550316" cy="632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1826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2387" y="1111933"/>
            <a:ext cx="10836323" cy="5503195"/>
          </a:xfrm>
        </p:spPr>
        <p:txBody>
          <a:bodyPr/>
          <a:lstStyle/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kortekste </a:t>
            </a:r>
            <a:r>
              <a:rPr lang="tr-TR" dirty="0" err="1" smtClean="0"/>
              <a:t>makrofajlar</a:t>
            </a:r>
            <a:r>
              <a:rPr lang="tr-TR" dirty="0" smtClean="0"/>
              <a:t> da bulunur ve bunlar </a:t>
            </a:r>
            <a:r>
              <a:rPr lang="tr-TR" dirty="0" err="1" smtClean="0"/>
              <a:t>timik</a:t>
            </a:r>
            <a:r>
              <a:rPr lang="tr-TR" dirty="0" smtClean="0"/>
              <a:t> hücre eğitiminin gereklerini yerine getirmeyen hücreleri fagosite ederler. </a:t>
            </a:r>
          </a:p>
          <a:p>
            <a:pPr algn="just"/>
            <a:r>
              <a:rPr lang="tr-TR" dirty="0" smtClean="0"/>
              <a:t>T hücrelerin yaklaşık %98’i </a:t>
            </a:r>
            <a:r>
              <a:rPr lang="tr-TR" dirty="0" err="1" smtClean="0"/>
              <a:t>apoptozise</a:t>
            </a:r>
            <a:r>
              <a:rPr lang="tr-TR" dirty="0" smtClean="0"/>
              <a:t> uğrarlar ve </a:t>
            </a:r>
            <a:r>
              <a:rPr lang="tr-TR" dirty="0" err="1" smtClean="0"/>
              <a:t>makrofajlar</a:t>
            </a:r>
            <a:r>
              <a:rPr lang="tr-TR" dirty="0" smtClean="0"/>
              <a:t> tarafından fagosite edilirler. Büyük </a:t>
            </a:r>
            <a:r>
              <a:rPr lang="tr-TR" dirty="0" err="1" smtClean="0"/>
              <a:t>lizozomlarından</a:t>
            </a:r>
            <a:r>
              <a:rPr lang="tr-TR" dirty="0" smtClean="0"/>
              <a:t> dolayı bu </a:t>
            </a:r>
            <a:r>
              <a:rPr lang="tr-TR" dirty="0" err="1" smtClean="0"/>
              <a:t>makrofajlar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PAS</a:t>
            </a:r>
            <a:r>
              <a:rPr lang="tr-TR" dirty="0" smtClean="0"/>
              <a:t> ile boyanırlar ve PAS hücreleri olarak da isimlendirilirler.</a:t>
            </a:r>
          </a:p>
          <a:p>
            <a:pPr algn="just"/>
            <a:r>
              <a:rPr lang="tr-TR" dirty="0" err="1" smtClean="0"/>
              <a:t>Epitelyoretiküler</a:t>
            </a:r>
            <a:r>
              <a:rPr lang="tr-TR" dirty="0" smtClean="0"/>
              <a:t> hücreler </a:t>
            </a:r>
            <a:r>
              <a:rPr lang="tr-TR" dirty="0" err="1" smtClean="0"/>
              <a:t>immünokompetan</a:t>
            </a:r>
            <a:r>
              <a:rPr lang="tr-TR" dirty="0" smtClean="0"/>
              <a:t> T hücrelerin gelişiminde rol oynarlar. </a:t>
            </a:r>
          </a:p>
          <a:p>
            <a:pPr algn="just"/>
            <a:r>
              <a:rPr lang="tr-TR" dirty="0" smtClean="0"/>
              <a:t>Aynı zamanda gelişen T hücreler de </a:t>
            </a:r>
            <a:r>
              <a:rPr lang="tr-TR" dirty="0" err="1" smtClean="0"/>
              <a:t>epitelyoretiküler</a:t>
            </a:r>
            <a:r>
              <a:rPr lang="tr-TR" dirty="0" smtClean="0"/>
              <a:t> hücrelerin </a:t>
            </a:r>
            <a:r>
              <a:rPr lang="tr-TR" dirty="0" err="1" smtClean="0"/>
              <a:t>mikroyapısının</a:t>
            </a:r>
            <a:r>
              <a:rPr lang="tr-TR" dirty="0" smtClean="0"/>
              <a:t> korunmasında rol oynarlar.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55910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27546" y="313899"/>
            <a:ext cx="11387022" cy="6103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 err="1"/>
              <a:t>Timik</a:t>
            </a:r>
            <a:r>
              <a:rPr lang="tr-TR" b="1" dirty="0"/>
              <a:t> </a:t>
            </a:r>
            <a:r>
              <a:rPr lang="tr-TR" b="1" dirty="0" err="1"/>
              <a:t>medulla</a:t>
            </a:r>
            <a:r>
              <a:rPr lang="tr-TR" b="1" dirty="0"/>
              <a:t>:</a:t>
            </a:r>
          </a:p>
          <a:p>
            <a:pPr algn="just"/>
            <a:r>
              <a:rPr lang="tr-TR" dirty="0"/>
              <a:t>Çok sayıda </a:t>
            </a:r>
            <a:r>
              <a:rPr lang="tr-TR" dirty="0" err="1" smtClean="0"/>
              <a:t>epitelyoretiküler</a:t>
            </a:r>
            <a:r>
              <a:rPr lang="tr-TR" dirty="0" smtClean="0"/>
              <a:t> </a:t>
            </a:r>
            <a:r>
              <a:rPr lang="tr-TR" dirty="0"/>
              <a:t>hücreler ve daha az sayıda ve gevşek olarak paketlenmiş T</a:t>
            </a:r>
          </a:p>
          <a:p>
            <a:pPr algn="just"/>
            <a:r>
              <a:rPr lang="tr-TR" dirty="0"/>
              <a:t>hücreler içerirler. Bu lenfositlerin çekirdekleri soluk boyanır ve küçük lenfositlere göre </a:t>
            </a:r>
            <a:r>
              <a:rPr lang="tr-TR" dirty="0" smtClean="0"/>
              <a:t>daha fazla </a:t>
            </a:r>
            <a:r>
              <a:rPr lang="tr-TR" dirty="0"/>
              <a:t>sitoplazma içerirler. </a:t>
            </a:r>
            <a:endParaRPr lang="tr-TR" dirty="0" smtClean="0"/>
          </a:p>
          <a:p>
            <a:pPr marL="0" indent="0" algn="just">
              <a:buNone/>
            </a:pPr>
            <a:r>
              <a:rPr lang="tr-TR" dirty="0" err="1" smtClean="0"/>
              <a:t>Medullada</a:t>
            </a:r>
            <a:r>
              <a:rPr lang="tr-TR" dirty="0" smtClean="0"/>
              <a:t> </a:t>
            </a:r>
            <a:r>
              <a:rPr lang="tr-TR" dirty="0"/>
              <a:t>da </a:t>
            </a:r>
            <a:r>
              <a:rPr lang="tr-TR" dirty="0" smtClean="0"/>
              <a:t>3 </a:t>
            </a:r>
            <a:r>
              <a:rPr lang="tr-TR" dirty="0"/>
              <a:t>çeşit </a:t>
            </a:r>
            <a:r>
              <a:rPr lang="tr-TR" dirty="0" err="1" smtClean="0"/>
              <a:t>epitelyoretiküler</a:t>
            </a:r>
            <a:r>
              <a:rPr lang="tr-TR" dirty="0" smtClean="0"/>
              <a:t> </a:t>
            </a:r>
            <a:r>
              <a:rPr lang="tr-TR" dirty="0"/>
              <a:t>hücre bulunur;</a:t>
            </a:r>
          </a:p>
          <a:p>
            <a:pPr marL="0" indent="0" algn="just">
              <a:buNone/>
            </a:pPr>
            <a:r>
              <a:rPr lang="tr-TR" b="1" dirty="0"/>
              <a:t>1. Tip IV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</a:t>
            </a:r>
            <a:r>
              <a:rPr lang="tr-TR" b="1" dirty="0"/>
              <a:t>hücreler:</a:t>
            </a:r>
          </a:p>
          <a:p>
            <a:pPr algn="just"/>
            <a:r>
              <a:rPr lang="tr-TR" dirty="0" smtClean="0"/>
              <a:t>Korteks </a:t>
            </a:r>
            <a:r>
              <a:rPr lang="tr-TR" dirty="0" err="1"/>
              <a:t>medulla</a:t>
            </a:r>
            <a:r>
              <a:rPr lang="tr-TR" dirty="0"/>
              <a:t> sınırında bulunurlar</a:t>
            </a:r>
          </a:p>
          <a:p>
            <a:pPr algn="just"/>
            <a:r>
              <a:rPr lang="tr-TR" dirty="0" smtClean="0"/>
              <a:t>Bitişik </a:t>
            </a:r>
            <a:r>
              <a:rPr lang="tr-TR" dirty="0"/>
              <a:t>hücreler arasında sıkı bağlantı kompleksleri bulunur.</a:t>
            </a:r>
          </a:p>
          <a:p>
            <a:pPr algn="just"/>
            <a:r>
              <a:rPr lang="tr-TR" dirty="0" err="1" smtClean="0"/>
              <a:t>Kortikomeduller</a:t>
            </a:r>
            <a:r>
              <a:rPr lang="tr-TR" dirty="0" smtClean="0"/>
              <a:t> </a:t>
            </a:r>
            <a:r>
              <a:rPr lang="tr-TR" dirty="0"/>
              <a:t>kavşakta bir bariyer oluştururlar.</a:t>
            </a:r>
          </a:p>
          <a:p>
            <a:pPr marL="0" indent="0" algn="just">
              <a:buNone/>
            </a:pPr>
            <a:r>
              <a:rPr lang="tr-TR" b="1" dirty="0"/>
              <a:t>2. Tip V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</a:t>
            </a:r>
            <a:r>
              <a:rPr lang="tr-TR" b="1" dirty="0"/>
              <a:t>hücreler:</a:t>
            </a:r>
          </a:p>
          <a:p>
            <a:pPr algn="just"/>
            <a:r>
              <a:rPr lang="tr-TR" dirty="0" err="1" smtClean="0"/>
              <a:t>Medulla</a:t>
            </a:r>
            <a:r>
              <a:rPr lang="tr-TR" dirty="0" smtClean="0"/>
              <a:t> </a:t>
            </a:r>
            <a:r>
              <a:rPr lang="tr-TR" dirty="0"/>
              <a:t>boyunca bulunurlar.</a:t>
            </a:r>
          </a:p>
          <a:p>
            <a:pPr algn="just"/>
            <a:r>
              <a:rPr lang="tr-TR" dirty="0" smtClean="0"/>
              <a:t>Bitişik </a:t>
            </a:r>
            <a:r>
              <a:rPr lang="tr-TR" dirty="0"/>
              <a:t>hücrelerin uzantıları arasında </a:t>
            </a:r>
            <a:r>
              <a:rPr lang="tr-TR" dirty="0" err="1"/>
              <a:t>desmozomlar</a:t>
            </a:r>
            <a:r>
              <a:rPr lang="tr-TR" dirty="0"/>
              <a:t> bulunur.</a:t>
            </a:r>
          </a:p>
        </p:txBody>
      </p:sp>
    </p:spTree>
    <p:extLst>
      <p:ext uri="{BB962C8B-B14F-4D97-AF65-F5344CB8AC3E}">
        <p14:creationId xmlns:p14="http://schemas.microsoft.com/office/powerpoint/2010/main" val="11928046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95223" y="232012"/>
            <a:ext cx="5573314" cy="58412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tr-TR" b="1" dirty="0" smtClean="0"/>
              <a:t>Embriyolojisi</a:t>
            </a:r>
          </a:p>
          <a:p>
            <a:pPr algn="just"/>
            <a:r>
              <a:rPr lang="tr-TR" dirty="0" err="1" smtClean="0"/>
              <a:t>Timus</a:t>
            </a:r>
            <a:r>
              <a:rPr lang="tr-TR" dirty="0" smtClean="0"/>
              <a:t> </a:t>
            </a:r>
            <a:r>
              <a:rPr lang="tr-TR" dirty="0" smtClean="0">
                <a:solidFill>
                  <a:srgbClr val="FF0000"/>
                </a:solidFill>
              </a:rPr>
              <a:t>3. </a:t>
            </a:r>
            <a:r>
              <a:rPr lang="tr-TR" dirty="0" err="1" smtClean="0">
                <a:solidFill>
                  <a:srgbClr val="FF0000"/>
                </a:solidFill>
              </a:rPr>
              <a:t>Faringeal</a:t>
            </a:r>
            <a:r>
              <a:rPr lang="tr-TR" dirty="0" smtClean="0">
                <a:solidFill>
                  <a:srgbClr val="FF0000"/>
                </a:solidFill>
              </a:rPr>
              <a:t> cepten </a:t>
            </a:r>
            <a:r>
              <a:rPr lang="tr-TR" dirty="0" smtClean="0"/>
              <a:t>gelişir. Lenfositleri </a:t>
            </a:r>
            <a:r>
              <a:rPr lang="tr-TR" dirty="0" smtClean="0">
                <a:solidFill>
                  <a:srgbClr val="FF0000"/>
                </a:solidFill>
              </a:rPr>
              <a:t>mezoderm</a:t>
            </a:r>
            <a:r>
              <a:rPr lang="tr-TR" dirty="0" smtClean="0"/>
              <a:t>, </a:t>
            </a:r>
            <a:r>
              <a:rPr lang="tr-TR" dirty="0" err="1" smtClean="0"/>
              <a:t>epitel</a:t>
            </a:r>
            <a:r>
              <a:rPr lang="tr-TR" dirty="0" smtClean="0"/>
              <a:t> taslağı ise </a:t>
            </a:r>
            <a:r>
              <a:rPr lang="tr-TR" dirty="0" smtClean="0">
                <a:solidFill>
                  <a:srgbClr val="FF0000"/>
                </a:solidFill>
              </a:rPr>
              <a:t>endodermden</a:t>
            </a:r>
            <a:r>
              <a:rPr lang="tr-TR" dirty="0" smtClean="0"/>
              <a:t> gelişir.</a:t>
            </a:r>
          </a:p>
          <a:p>
            <a:pPr algn="just"/>
            <a:r>
              <a:rPr lang="tr-TR" dirty="0" smtClean="0"/>
              <a:t>5. haftanın sonlarında 6. haftanın başlarında </a:t>
            </a:r>
            <a:r>
              <a:rPr lang="tr-TR" dirty="0" err="1" smtClean="0"/>
              <a:t>ventral</a:t>
            </a:r>
            <a:r>
              <a:rPr lang="tr-TR" dirty="0" smtClean="0"/>
              <a:t> parçanın </a:t>
            </a:r>
            <a:r>
              <a:rPr lang="tr-TR" dirty="0" err="1" smtClean="0"/>
              <a:t>endodermal</a:t>
            </a:r>
            <a:r>
              <a:rPr lang="tr-TR" dirty="0"/>
              <a:t> </a:t>
            </a:r>
            <a:r>
              <a:rPr lang="tr-TR" dirty="0" smtClean="0"/>
              <a:t>hücreleri </a:t>
            </a:r>
            <a:r>
              <a:rPr lang="tr-TR" dirty="0" err="1" smtClean="0"/>
              <a:t>timusa</a:t>
            </a:r>
            <a:r>
              <a:rPr lang="tr-TR" dirty="0" smtClean="0"/>
              <a:t>, </a:t>
            </a:r>
            <a:r>
              <a:rPr lang="tr-TR" dirty="0" err="1" smtClean="0"/>
              <a:t>dorsal</a:t>
            </a:r>
            <a:r>
              <a:rPr lang="tr-TR" dirty="0" smtClean="0"/>
              <a:t> parçanın </a:t>
            </a:r>
            <a:r>
              <a:rPr lang="tr-TR" dirty="0" err="1" smtClean="0"/>
              <a:t>endodermal</a:t>
            </a:r>
            <a:r>
              <a:rPr lang="tr-TR" dirty="0" smtClean="0"/>
              <a:t> hücreleri ise </a:t>
            </a:r>
            <a:r>
              <a:rPr lang="tr-TR" dirty="0" err="1" smtClean="0"/>
              <a:t>inferior</a:t>
            </a:r>
            <a:r>
              <a:rPr lang="tr-TR" dirty="0" smtClean="0"/>
              <a:t> </a:t>
            </a:r>
            <a:r>
              <a:rPr lang="tr-TR" dirty="0" err="1" smtClean="0"/>
              <a:t>paratiroid</a:t>
            </a:r>
            <a:r>
              <a:rPr lang="tr-TR" dirty="0" smtClean="0"/>
              <a:t> beze </a:t>
            </a:r>
            <a:r>
              <a:rPr lang="tr-TR" dirty="0" err="1" smtClean="0"/>
              <a:t>farklanır</a:t>
            </a:r>
            <a:r>
              <a:rPr lang="tr-TR" dirty="0" smtClean="0"/>
              <a:t>. </a:t>
            </a:r>
          </a:p>
          <a:p>
            <a:pPr algn="just"/>
            <a:r>
              <a:rPr lang="tr-TR" dirty="0" err="1" smtClean="0"/>
              <a:t>Timus</a:t>
            </a:r>
            <a:r>
              <a:rPr lang="tr-TR" dirty="0" smtClean="0"/>
              <a:t> </a:t>
            </a:r>
            <a:r>
              <a:rPr lang="tr-TR" dirty="0" err="1" smtClean="0"/>
              <a:t>primordiyumu</a:t>
            </a:r>
            <a:r>
              <a:rPr lang="tr-TR" dirty="0"/>
              <a:t> </a:t>
            </a:r>
            <a:r>
              <a:rPr lang="tr-TR" dirty="0" smtClean="0"/>
              <a:t>içte </a:t>
            </a:r>
            <a:r>
              <a:rPr lang="tr-TR" dirty="0" smtClean="0">
                <a:solidFill>
                  <a:srgbClr val="FF0000"/>
                </a:solidFill>
              </a:rPr>
              <a:t>endodermle</a:t>
            </a:r>
            <a:r>
              <a:rPr lang="tr-TR" dirty="0" smtClean="0"/>
              <a:t>, dışta ise </a:t>
            </a:r>
            <a:r>
              <a:rPr lang="tr-TR" dirty="0" smtClean="0">
                <a:solidFill>
                  <a:srgbClr val="FF0000"/>
                </a:solidFill>
              </a:rPr>
              <a:t>ektodermle</a:t>
            </a:r>
            <a:r>
              <a:rPr lang="tr-TR" dirty="0" smtClean="0"/>
              <a:t> çevrilidir.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813" y="839000"/>
            <a:ext cx="4194412" cy="462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30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13746"/>
            <a:ext cx="11658600" cy="636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685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56373" y="218364"/>
            <a:ext cx="6130780" cy="54759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r-TR" b="1" dirty="0"/>
              <a:t>3. Tip VI </a:t>
            </a:r>
            <a:r>
              <a:rPr lang="tr-TR" b="1" dirty="0" err="1" smtClean="0"/>
              <a:t>epitelyoretiküler</a:t>
            </a:r>
            <a:r>
              <a:rPr lang="tr-TR" b="1" dirty="0" smtClean="0"/>
              <a:t> </a:t>
            </a:r>
            <a:r>
              <a:rPr lang="tr-TR" b="1" dirty="0"/>
              <a:t>hücreler:</a:t>
            </a:r>
          </a:p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</a:t>
            </a:r>
            <a:r>
              <a:rPr lang="tr-TR" dirty="0" err="1"/>
              <a:t>medullanın</a:t>
            </a:r>
            <a:r>
              <a:rPr lang="tr-TR" dirty="0"/>
              <a:t> en karakteristik özelliğini oluşturur. Yani </a:t>
            </a:r>
            <a:r>
              <a:rPr lang="tr-TR" b="1" dirty="0"/>
              <a:t>‘</a:t>
            </a:r>
            <a:r>
              <a:rPr lang="tr-TR" b="1" dirty="0" err="1"/>
              <a:t>timik</a:t>
            </a:r>
            <a:r>
              <a:rPr lang="tr-TR" b="1" dirty="0"/>
              <a:t> </a:t>
            </a:r>
            <a:r>
              <a:rPr lang="tr-TR" b="1" dirty="0" err="1"/>
              <a:t>korpuskül</a:t>
            </a:r>
            <a:r>
              <a:rPr lang="tr-TR" b="1" dirty="0"/>
              <a:t>’ </a:t>
            </a:r>
            <a:r>
              <a:rPr lang="tr-TR" dirty="0" smtClean="0"/>
              <a:t>ya da </a:t>
            </a:r>
            <a:r>
              <a:rPr lang="tr-TR" b="1" dirty="0"/>
              <a:t>‘</a:t>
            </a:r>
            <a:r>
              <a:rPr lang="tr-TR" b="1" dirty="0" err="1"/>
              <a:t>Hassal</a:t>
            </a:r>
            <a:r>
              <a:rPr lang="tr-TR" b="1" dirty="0"/>
              <a:t> cisimciklerini’ </a:t>
            </a:r>
            <a:r>
              <a:rPr lang="tr-TR" dirty="0"/>
              <a:t>oluşturur.</a:t>
            </a:r>
          </a:p>
          <a:p>
            <a:pPr algn="just"/>
            <a:r>
              <a:rPr lang="tr-TR" dirty="0" err="1" smtClean="0"/>
              <a:t>Hassal</a:t>
            </a:r>
            <a:r>
              <a:rPr lang="tr-TR" dirty="0" smtClean="0"/>
              <a:t> </a:t>
            </a:r>
            <a:r>
              <a:rPr lang="tr-TR" dirty="0"/>
              <a:t>cisimcikleri sıkıca paketlenmiş, </a:t>
            </a:r>
            <a:r>
              <a:rPr lang="tr-TR" dirty="0" err="1"/>
              <a:t>konsantrik</a:t>
            </a:r>
            <a:r>
              <a:rPr lang="tr-TR" dirty="0"/>
              <a:t> olarak düzenlenmiş Tip </a:t>
            </a:r>
            <a:r>
              <a:rPr lang="tr-TR" dirty="0" smtClean="0"/>
              <a:t>VI </a:t>
            </a:r>
            <a:r>
              <a:rPr lang="tr-TR" dirty="0" err="1" smtClean="0"/>
              <a:t>epitelyoretiküler</a:t>
            </a:r>
            <a:r>
              <a:rPr lang="tr-TR" dirty="0" smtClean="0"/>
              <a:t> </a:t>
            </a:r>
            <a:r>
              <a:rPr lang="tr-TR" dirty="0"/>
              <a:t>hücrelerdir. Çekirdekleri düzleşmiştir.</a:t>
            </a:r>
          </a:p>
          <a:p>
            <a:pPr algn="just"/>
            <a:r>
              <a:rPr lang="tr-TR" dirty="0" err="1" smtClean="0"/>
              <a:t>Hassal</a:t>
            </a:r>
            <a:r>
              <a:rPr lang="tr-TR" dirty="0" smtClean="0"/>
              <a:t> </a:t>
            </a:r>
            <a:r>
              <a:rPr lang="tr-TR" dirty="0"/>
              <a:t>cisimciklerinde hücrelerde </a:t>
            </a:r>
            <a:r>
              <a:rPr lang="tr-TR" dirty="0" err="1"/>
              <a:t>keratohiyalin</a:t>
            </a:r>
            <a:r>
              <a:rPr lang="tr-TR" dirty="0"/>
              <a:t> granülleri ara </a:t>
            </a:r>
            <a:r>
              <a:rPr lang="tr-TR" dirty="0" err="1"/>
              <a:t>filament</a:t>
            </a:r>
            <a:r>
              <a:rPr lang="tr-TR" dirty="0"/>
              <a:t> </a:t>
            </a:r>
            <a:r>
              <a:rPr lang="tr-TR" dirty="0" smtClean="0"/>
              <a:t>demetleri ve </a:t>
            </a:r>
            <a:r>
              <a:rPr lang="tr-TR" dirty="0"/>
              <a:t>lipit damlacıkları bulunduğu gösterilmiştir.</a:t>
            </a:r>
          </a:p>
          <a:p>
            <a:pPr algn="just"/>
            <a:r>
              <a:rPr lang="tr-TR" dirty="0" err="1" smtClean="0"/>
              <a:t>Hassal</a:t>
            </a:r>
            <a:r>
              <a:rPr lang="tr-TR" dirty="0" smtClean="0"/>
              <a:t> </a:t>
            </a:r>
            <a:r>
              <a:rPr lang="tr-TR" dirty="0"/>
              <a:t>cisimciklerinde hücreler birbirlerine </a:t>
            </a:r>
            <a:r>
              <a:rPr lang="tr-TR" dirty="0" err="1"/>
              <a:t>desmozomlarla</a:t>
            </a:r>
            <a:r>
              <a:rPr lang="tr-TR" dirty="0"/>
              <a:t> bağlanırlar. </a:t>
            </a:r>
            <a:r>
              <a:rPr lang="tr-TR" dirty="0" smtClean="0"/>
              <a:t>Bu cisimciklerin </a:t>
            </a:r>
            <a:r>
              <a:rPr lang="tr-TR" dirty="0"/>
              <a:t>merkezinde </a:t>
            </a:r>
            <a:r>
              <a:rPr lang="tr-TR" dirty="0" err="1"/>
              <a:t>keratinizasyon</a:t>
            </a:r>
            <a:r>
              <a:rPr lang="tr-TR" dirty="0"/>
              <a:t> </a:t>
            </a:r>
            <a:r>
              <a:rPr lang="tr-TR" dirty="0" smtClean="0"/>
              <a:t>görülür.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7153" y="317047"/>
            <a:ext cx="5682026" cy="503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236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99" y="0"/>
            <a:ext cx="12078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6092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77671" y="450376"/>
            <a:ext cx="9348716" cy="5868537"/>
          </a:xfrm>
        </p:spPr>
        <p:txBody>
          <a:bodyPr/>
          <a:lstStyle/>
          <a:p>
            <a:pPr algn="just"/>
            <a:r>
              <a:rPr lang="tr-TR" dirty="0" err="1" smtClean="0"/>
              <a:t>Hassal</a:t>
            </a:r>
            <a:r>
              <a:rPr lang="tr-TR" dirty="0" smtClean="0"/>
              <a:t> cisimcikleri; </a:t>
            </a:r>
            <a:r>
              <a:rPr lang="tr-TR" dirty="0" err="1" smtClean="0"/>
              <a:t>medullanın</a:t>
            </a:r>
            <a:r>
              <a:rPr lang="tr-TR" dirty="0" smtClean="0"/>
              <a:t> tek </a:t>
            </a:r>
            <a:r>
              <a:rPr lang="tr-TR" dirty="0" err="1" smtClean="0"/>
              <a:t>antijenik</a:t>
            </a:r>
            <a:r>
              <a:rPr lang="tr-TR" dirty="0" smtClean="0"/>
              <a:t> olarak farklı, fonksiyonel olarak aktif </a:t>
            </a:r>
            <a:r>
              <a:rPr lang="tr-TR" dirty="0" err="1" smtClean="0"/>
              <a:t>multisellüler</a:t>
            </a:r>
            <a:r>
              <a:rPr lang="tr-TR" dirty="0" smtClean="0"/>
              <a:t> </a:t>
            </a:r>
            <a:r>
              <a:rPr lang="tr-TR" dirty="0" err="1" smtClean="0"/>
              <a:t>komponentleridir</a:t>
            </a:r>
            <a:r>
              <a:rPr lang="tr-TR" dirty="0" smtClean="0"/>
              <a:t>. </a:t>
            </a:r>
          </a:p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hormonlar </a:t>
            </a:r>
            <a:r>
              <a:rPr lang="tr-TR" dirty="0" smtClean="0">
                <a:solidFill>
                  <a:srgbClr val="FF0000"/>
                </a:solidFill>
              </a:rPr>
              <a:t>(</a:t>
            </a:r>
            <a:r>
              <a:rPr lang="tr-TR" dirty="0" err="1" smtClean="0">
                <a:solidFill>
                  <a:srgbClr val="FF0000"/>
                </a:solidFill>
              </a:rPr>
              <a:t>timozin</a:t>
            </a:r>
            <a:r>
              <a:rPr lang="tr-TR" dirty="0" smtClean="0">
                <a:solidFill>
                  <a:srgbClr val="FF0000"/>
                </a:solidFill>
              </a:rPr>
              <a:t>, </a:t>
            </a:r>
            <a:r>
              <a:rPr lang="tr-TR" dirty="0" err="1" smtClean="0">
                <a:solidFill>
                  <a:srgbClr val="FF0000"/>
                </a:solidFill>
              </a:rPr>
              <a:t>timopoetin</a:t>
            </a:r>
            <a:r>
              <a:rPr lang="tr-TR" dirty="0" smtClean="0">
                <a:solidFill>
                  <a:srgbClr val="FF0000"/>
                </a:solidFill>
              </a:rPr>
              <a:t>) </a:t>
            </a:r>
            <a:r>
              <a:rPr lang="tr-TR" dirty="0" smtClean="0"/>
              <a:t>ürettikleri gösterilmiştir. </a:t>
            </a:r>
          </a:p>
          <a:p>
            <a:pPr algn="just"/>
            <a:r>
              <a:rPr lang="tr-TR" dirty="0" smtClean="0"/>
              <a:t>Ayrıca </a:t>
            </a:r>
            <a:r>
              <a:rPr lang="tr-TR" dirty="0" err="1" smtClean="0"/>
              <a:t>interlökinler</a:t>
            </a:r>
            <a:r>
              <a:rPr lang="tr-TR" dirty="0" smtClean="0"/>
              <a:t>, koloni </a:t>
            </a:r>
            <a:r>
              <a:rPr lang="tr-TR" dirty="0" err="1" smtClean="0"/>
              <a:t>stimülan</a:t>
            </a:r>
            <a:r>
              <a:rPr lang="tr-TR" dirty="0" smtClean="0"/>
              <a:t> faktörler ve interferon gama üretirler.</a:t>
            </a:r>
          </a:p>
          <a:p>
            <a:pPr algn="just"/>
            <a:r>
              <a:rPr lang="tr-TR" dirty="0" smtClean="0"/>
              <a:t>Kan damarları </a:t>
            </a:r>
            <a:r>
              <a:rPr lang="tr-TR" dirty="0" err="1" smtClean="0"/>
              <a:t>timik</a:t>
            </a:r>
            <a:r>
              <a:rPr lang="tr-TR" dirty="0" smtClean="0"/>
              <a:t> </a:t>
            </a:r>
            <a:r>
              <a:rPr lang="tr-TR" dirty="0" err="1" smtClean="0"/>
              <a:t>parankime</a:t>
            </a:r>
            <a:r>
              <a:rPr lang="tr-TR" dirty="0" smtClean="0"/>
              <a:t> girmek için </a:t>
            </a:r>
            <a:r>
              <a:rPr lang="tr-TR" dirty="0" err="1" smtClean="0"/>
              <a:t>trabekülden</a:t>
            </a:r>
            <a:r>
              <a:rPr lang="tr-TR" dirty="0" smtClean="0"/>
              <a:t> geçerler. </a:t>
            </a:r>
            <a:r>
              <a:rPr lang="tr-TR" dirty="0" err="1" smtClean="0"/>
              <a:t>Trabekülden</a:t>
            </a:r>
            <a:r>
              <a:rPr lang="tr-TR" dirty="0" smtClean="0"/>
              <a:t> </a:t>
            </a:r>
            <a:r>
              <a:rPr lang="tr-TR" dirty="0" err="1" smtClean="0"/>
              <a:t>medullaya</a:t>
            </a:r>
            <a:r>
              <a:rPr lang="tr-TR" dirty="0" smtClean="0"/>
              <a:t> bağ dokusu kılıf içinde girerler. </a:t>
            </a:r>
          </a:p>
          <a:p>
            <a:pPr algn="just"/>
            <a:r>
              <a:rPr lang="tr-TR" dirty="0" smtClean="0"/>
              <a:t>Bu bağ dokusu kılıfta </a:t>
            </a:r>
            <a:r>
              <a:rPr lang="tr-TR" dirty="0" err="1" smtClean="0"/>
              <a:t>retiküler</a:t>
            </a:r>
            <a:r>
              <a:rPr lang="tr-TR" dirty="0" smtClean="0"/>
              <a:t> lifler, </a:t>
            </a:r>
            <a:r>
              <a:rPr lang="tr-TR" dirty="0" err="1" smtClean="0"/>
              <a:t>fibroblastlar</a:t>
            </a:r>
            <a:r>
              <a:rPr lang="tr-TR" dirty="0" smtClean="0"/>
              <a:t>, </a:t>
            </a:r>
            <a:r>
              <a:rPr lang="tr-TR" dirty="0" err="1" smtClean="0"/>
              <a:t>makrofajlar</a:t>
            </a:r>
            <a:r>
              <a:rPr lang="tr-TR" dirty="0" smtClean="0"/>
              <a:t>, plazma hücreleri bulunabilir.</a:t>
            </a:r>
          </a:p>
          <a:p>
            <a:pPr algn="just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54676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58" y="136358"/>
            <a:ext cx="11582400" cy="67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527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1" y="0"/>
            <a:ext cx="12069170" cy="6858000"/>
          </a:xfrm>
        </p:spPr>
      </p:pic>
    </p:spTree>
    <p:extLst>
      <p:ext uri="{BB962C8B-B14F-4D97-AF65-F5344CB8AC3E}">
        <p14:creationId xmlns:p14="http://schemas.microsoft.com/office/powerpoint/2010/main" val="22585051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62203" y="296180"/>
            <a:ext cx="11361223" cy="56719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r-TR" b="1" dirty="0"/>
              <a:t>Kan- </a:t>
            </a:r>
            <a:r>
              <a:rPr lang="tr-TR" b="1" dirty="0" err="1"/>
              <a:t>Timus</a:t>
            </a:r>
            <a:r>
              <a:rPr lang="tr-TR" b="1" dirty="0"/>
              <a:t> </a:t>
            </a:r>
            <a:r>
              <a:rPr lang="tr-TR" b="1" dirty="0" smtClean="0"/>
              <a:t>Bariyeri</a:t>
            </a:r>
          </a:p>
          <a:p>
            <a:pPr marL="0" indent="0">
              <a:buNone/>
            </a:pPr>
            <a:r>
              <a:rPr lang="tr-TR" b="1" dirty="0" smtClean="0"/>
              <a:t>Bileşenleri;</a:t>
            </a:r>
          </a:p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1. </a:t>
            </a:r>
            <a:r>
              <a:rPr lang="tr-TR" b="1" dirty="0" err="1" smtClean="0">
                <a:solidFill>
                  <a:srgbClr val="FF0000"/>
                </a:solidFill>
              </a:rPr>
              <a:t>Kapiller</a:t>
            </a:r>
            <a:r>
              <a:rPr lang="tr-TR" b="1" dirty="0" smtClean="0">
                <a:solidFill>
                  <a:srgbClr val="FF0000"/>
                </a:solidFill>
              </a:rPr>
              <a:t> duvarın </a:t>
            </a:r>
            <a:r>
              <a:rPr lang="tr-TR" b="1" dirty="0" err="1" smtClean="0">
                <a:solidFill>
                  <a:srgbClr val="FF0000"/>
                </a:solidFill>
              </a:rPr>
              <a:t>endoteli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/>
              <a:t>: </a:t>
            </a:r>
            <a:r>
              <a:rPr lang="tr-TR" dirty="0" smtClean="0"/>
              <a:t>Sıkı bağlantı kompleksleri olan devamlı tipte </a:t>
            </a:r>
            <a:r>
              <a:rPr lang="tr-TR" dirty="0" err="1" smtClean="0"/>
              <a:t>epiteldir</a:t>
            </a:r>
            <a:r>
              <a:rPr lang="tr-TR" dirty="0" smtClean="0"/>
              <a:t>.</a:t>
            </a:r>
          </a:p>
          <a:p>
            <a:pPr marL="0" indent="0" algn="just">
              <a:buNone/>
            </a:pPr>
            <a:r>
              <a:rPr lang="tr-TR" dirty="0" err="1" smtClean="0"/>
              <a:t>Makromoleküllere</a:t>
            </a:r>
            <a:r>
              <a:rPr lang="tr-TR" dirty="0" smtClean="0"/>
              <a:t> karşı yüksek oranda </a:t>
            </a:r>
            <a:r>
              <a:rPr lang="tr-TR" dirty="0" err="1" smtClean="0"/>
              <a:t>impermeabl’dır</a:t>
            </a:r>
            <a:r>
              <a:rPr lang="tr-TR" dirty="0" smtClean="0"/>
              <a:t>. Bariyerin majör</a:t>
            </a:r>
          </a:p>
          <a:p>
            <a:pPr marL="0" indent="0" algn="just">
              <a:buNone/>
            </a:pPr>
            <a:r>
              <a:rPr lang="tr-TR" dirty="0" err="1" smtClean="0"/>
              <a:t>kompanentidir</a:t>
            </a:r>
            <a:r>
              <a:rPr lang="tr-TR" dirty="0" smtClean="0"/>
              <a:t>.</a:t>
            </a:r>
          </a:p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2. </a:t>
            </a:r>
            <a:r>
              <a:rPr lang="tr-TR" b="1" dirty="0" err="1" smtClean="0">
                <a:solidFill>
                  <a:srgbClr val="FF0000"/>
                </a:solidFill>
              </a:rPr>
              <a:t>Kapiller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 smtClean="0">
                <a:solidFill>
                  <a:srgbClr val="FF0000"/>
                </a:solidFill>
              </a:rPr>
              <a:t>endotelin</a:t>
            </a:r>
            <a:r>
              <a:rPr lang="tr-TR" b="1" dirty="0" smtClean="0">
                <a:solidFill>
                  <a:srgbClr val="FF0000"/>
                </a:solidFill>
              </a:rPr>
              <a:t> bazal </a:t>
            </a:r>
            <a:r>
              <a:rPr lang="tr-TR" b="1" dirty="0" err="1" smtClean="0">
                <a:solidFill>
                  <a:srgbClr val="FF0000"/>
                </a:solidFill>
              </a:rPr>
              <a:t>laminası</a:t>
            </a:r>
            <a:r>
              <a:rPr lang="tr-TR" b="1" dirty="0" smtClean="0">
                <a:solidFill>
                  <a:srgbClr val="FF0000"/>
                </a:solidFill>
              </a:rPr>
              <a:t> ve timüs </a:t>
            </a:r>
            <a:r>
              <a:rPr lang="tr-TR" b="1" dirty="0" err="1" smtClean="0">
                <a:solidFill>
                  <a:srgbClr val="FF0000"/>
                </a:solidFill>
              </a:rPr>
              <a:t>epiteli</a:t>
            </a:r>
            <a:endParaRPr lang="tr-TR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3. </a:t>
            </a:r>
            <a:r>
              <a:rPr lang="tr-TR" b="1" dirty="0" err="1" smtClean="0">
                <a:solidFill>
                  <a:srgbClr val="FF0000"/>
                </a:solidFill>
              </a:rPr>
              <a:t>Perisitler</a:t>
            </a:r>
            <a:endParaRPr lang="tr-TR" b="1" dirty="0" smtClean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4. </a:t>
            </a:r>
            <a:r>
              <a:rPr lang="tr-TR" b="1" dirty="0" err="1" smtClean="0">
                <a:solidFill>
                  <a:srgbClr val="FF0000"/>
                </a:solidFill>
              </a:rPr>
              <a:t>Makrofajlar</a:t>
            </a:r>
            <a:r>
              <a:rPr lang="tr-TR" b="1" dirty="0" smtClean="0">
                <a:solidFill>
                  <a:srgbClr val="FF0000"/>
                </a:solidFill>
              </a:rPr>
              <a:t>:</a:t>
            </a:r>
            <a:r>
              <a:rPr lang="tr-TR" b="1" dirty="0" smtClean="0"/>
              <a:t> </a:t>
            </a:r>
            <a:r>
              <a:rPr lang="tr-TR" dirty="0" err="1" smtClean="0"/>
              <a:t>Kapillerleri</a:t>
            </a:r>
            <a:r>
              <a:rPr lang="tr-TR" dirty="0" smtClean="0"/>
              <a:t> çevreleyen bağ dokusunda bulunurlar. </a:t>
            </a:r>
            <a:r>
              <a:rPr lang="tr-TR" dirty="0" err="1" smtClean="0"/>
              <a:t>Kapiller</a:t>
            </a:r>
            <a:r>
              <a:rPr lang="tr-TR" dirty="0" smtClean="0"/>
              <a:t> lümenden kaçan </a:t>
            </a:r>
            <a:r>
              <a:rPr lang="tr-TR" dirty="0" err="1" smtClean="0"/>
              <a:t>antijenik</a:t>
            </a:r>
            <a:r>
              <a:rPr lang="tr-TR" dirty="0" smtClean="0"/>
              <a:t> moleküller bu </a:t>
            </a:r>
            <a:r>
              <a:rPr lang="tr-TR" dirty="0" err="1" smtClean="0"/>
              <a:t>makrofajlar</a:t>
            </a:r>
            <a:r>
              <a:rPr lang="tr-TR" dirty="0" smtClean="0"/>
              <a:t> tarafından fagosite edilebilir.</a:t>
            </a:r>
          </a:p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5. Tip I </a:t>
            </a:r>
            <a:r>
              <a:rPr lang="tr-TR" b="1" dirty="0" err="1" smtClean="0">
                <a:solidFill>
                  <a:srgbClr val="FF0000"/>
                </a:solidFill>
              </a:rPr>
              <a:t>epitelyoretiküler</a:t>
            </a:r>
            <a:r>
              <a:rPr lang="tr-TR" b="1" dirty="0" smtClean="0">
                <a:solidFill>
                  <a:srgbClr val="FF0000"/>
                </a:solidFill>
              </a:rPr>
              <a:t> hücreler: </a:t>
            </a:r>
            <a:r>
              <a:rPr lang="tr-TR" dirty="0" smtClean="0"/>
              <a:t>Hücreler arasında sıkı bağlantı kompleksleri</a:t>
            </a:r>
          </a:p>
          <a:p>
            <a:pPr marL="0" indent="0" algn="just">
              <a:buNone/>
            </a:pPr>
            <a:r>
              <a:rPr lang="tr-TR" dirty="0" smtClean="0"/>
              <a:t>bulunur. Gelişen lenfositlere daha ileri bir savunma sağlarlar. Tip I </a:t>
            </a:r>
            <a:r>
              <a:rPr lang="tr-TR" dirty="0" err="1" smtClean="0"/>
              <a:t>epitelyoretiküler</a:t>
            </a:r>
            <a:r>
              <a:rPr lang="tr-TR" dirty="0" smtClean="0"/>
              <a:t> hücreler kortekste </a:t>
            </a:r>
            <a:r>
              <a:rPr lang="tr-TR" dirty="0" err="1" smtClean="0"/>
              <a:t>kapiller</a:t>
            </a:r>
            <a:r>
              <a:rPr lang="tr-TR" dirty="0" smtClean="0"/>
              <a:t> duvarını çevrelerler ve bazal </a:t>
            </a:r>
            <a:r>
              <a:rPr lang="tr-TR" dirty="0" err="1" smtClean="0"/>
              <a:t>laminaları</a:t>
            </a:r>
            <a:r>
              <a:rPr lang="tr-TR" dirty="0" smtClean="0"/>
              <a:t> ile birlikte kan </a:t>
            </a:r>
            <a:r>
              <a:rPr lang="tr-TR" dirty="0" err="1" smtClean="0"/>
              <a:t>timus</a:t>
            </a:r>
            <a:r>
              <a:rPr lang="tr-TR" dirty="0" smtClean="0"/>
              <a:t> bariyerinin diğer bir önemli </a:t>
            </a:r>
            <a:r>
              <a:rPr lang="tr-TR" dirty="0" err="1" smtClean="0"/>
              <a:t>komponentini</a:t>
            </a:r>
            <a:r>
              <a:rPr lang="tr-TR" dirty="0" smtClean="0"/>
              <a:t> oluştururlar.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8711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7726" y="365125"/>
            <a:ext cx="10956758" cy="619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78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463" y="365125"/>
            <a:ext cx="11726779" cy="640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632977"/>
      </p:ext>
    </p:extLst>
  </p:cSld>
  <p:clrMapOvr>
    <a:masterClrMapping/>
  </p:clrMapOvr>
  <p:transition spd="slow"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00252" y="756614"/>
            <a:ext cx="11683202" cy="53021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b="1" dirty="0" err="1" smtClean="0"/>
              <a:t>Timik</a:t>
            </a:r>
            <a:r>
              <a:rPr lang="tr-TR" b="1" dirty="0" smtClean="0"/>
              <a:t> hücre eğitimi:</a:t>
            </a:r>
          </a:p>
          <a:p>
            <a:pPr algn="just"/>
            <a:r>
              <a:rPr lang="tr-TR" dirty="0" err="1" smtClean="0"/>
              <a:t>Fetal</a:t>
            </a:r>
            <a:r>
              <a:rPr lang="tr-TR" dirty="0" smtClean="0"/>
              <a:t> hayatta </a:t>
            </a:r>
            <a:r>
              <a:rPr lang="tr-TR" dirty="0" err="1" smtClean="0"/>
              <a:t>timus</a:t>
            </a:r>
            <a:r>
              <a:rPr lang="tr-TR" dirty="0" smtClean="0"/>
              <a:t> kemik iliği kökenli </a:t>
            </a:r>
            <a:r>
              <a:rPr lang="tr-TR" dirty="0" err="1" smtClean="0"/>
              <a:t>multipotansiyel</a:t>
            </a:r>
            <a:r>
              <a:rPr lang="tr-TR" dirty="0" smtClean="0"/>
              <a:t> </a:t>
            </a:r>
            <a:r>
              <a:rPr lang="tr-TR" dirty="0" err="1" smtClean="0"/>
              <a:t>lenfoid</a:t>
            </a:r>
            <a:r>
              <a:rPr lang="tr-TR" dirty="0" smtClean="0"/>
              <a:t> kök hücrelerden oluşur. Bu hücreler </a:t>
            </a:r>
            <a:r>
              <a:rPr lang="tr-TR" dirty="0" err="1" smtClean="0"/>
              <a:t>timusta</a:t>
            </a:r>
            <a:r>
              <a:rPr lang="tr-TR" dirty="0" smtClean="0"/>
              <a:t> </a:t>
            </a:r>
            <a:r>
              <a:rPr lang="tr-TR" dirty="0" err="1" smtClean="0"/>
              <a:t>immünokompetan</a:t>
            </a:r>
            <a:r>
              <a:rPr lang="tr-TR" dirty="0" smtClean="0"/>
              <a:t> T hücrelere dönüşürler. Bu olay </a:t>
            </a:r>
            <a:r>
              <a:rPr lang="tr-TR" dirty="0" err="1" smtClean="0"/>
              <a:t>timik</a:t>
            </a:r>
            <a:r>
              <a:rPr lang="tr-TR" dirty="0" smtClean="0"/>
              <a:t> hücre eğitimi olarak isimlendirilir. Spesifik CD antijenlerinin ekspresyonu ve </a:t>
            </a:r>
            <a:r>
              <a:rPr lang="tr-TR" dirty="0" err="1" smtClean="0"/>
              <a:t>delesyonu</a:t>
            </a:r>
            <a:r>
              <a:rPr lang="tr-TR" dirty="0" smtClean="0"/>
              <a:t> ile karakterizedir.</a:t>
            </a:r>
          </a:p>
          <a:p>
            <a:pPr algn="just"/>
            <a:r>
              <a:rPr lang="tr-TR" dirty="0" smtClean="0"/>
              <a:t>CD2 ve CD7 moleküllerinin hücre yüzeyinde ekspresyonu erken bir </a:t>
            </a:r>
            <a:r>
              <a:rPr lang="tr-TR" dirty="0" err="1" smtClean="0"/>
              <a:t>farklanma</a:t>
            </a:r>
            <a:r>
              <a:rPr lang="tr-TR" dirty="0"/>
              <a:t> </a:t>
            </a:r>
            <a:r>
              <a:rPr lang="tr-TR" dirty="0" smtClean="0"/>
              <a:t>evresidir.</a:t>
            </a:r>
          </a:p>
          <a:p>
            <a:pPr algn="just"/>
            <a:r>
              <a:rPr lang="tr-TR" dirty="0" smtClean="0"/>
              <a:t>Bunu CD1 moleküllerinin ekspresyonu izler . </a:t>
            </a:r>
          </a:p>
          <a:p>
            <a:pPr algn="just"/>
            <a:r>
              <a:rPr lang="tr-TR" dirty="0" smtClean="0"/>
              <a:t>T hücre </a:t>
            </a:r>
            <a:r>
              <a:rPr lang="tr-TR" dirty="0" err="1" smtClean="0"/>
              <a:t>farklanmasının</a:t>
            </a:r>
            <a:r>
              <a:rPr lang="tr-TR" dirty="0" smtClean="0"/>
              <a:t> orta evresidir.</a:t>
            </a:r>
          </a:p>
          <a:p>
            <a:pPr marL="0" indent="0" algn="just">
              <a:buNone/>
            </a:pP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22373158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41195" y="406378"/>
            <a:ext cx="5418161" cy="47661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 err="1"/>
              <a:t>Timus</a:t>
            </a:r>
            <a:r>
              <a:rPr lang="tr-TR" dirty="0"/>
              <a:t> ve </a:t>
            </a:r>
            <a:r>
              <a:rPr lang="tr-TR" dirty="0" err="1"/>
              <a:t>paratiroid</a:t>
            </a:r>
            <a:r>
              <a:rPr lang="tr-TR" dirty="0"/>
              <a:t> bez taslakları </a:t>
            </a:r>
            <a:r>
              <a:rPr lang="tr-TR" dirty="0" err="1"/>
              <a:t>farinkse</a:t>
            </a:r>
            <a:r>
              <a:rPr lang="tr-TR" dirty="0"/>
              <a:t> gevşek olarak bağlıdır. Bağın yavaşça kopmasıyla her iki timüs ve </a:t>
            </a:r>
            <a:r>
              <a:rPr lang="tr-TR" dirty="0" err="1"/>
              <a:t>inferior</a:t>
            </a:r>
            <a:r>
              <a:rPr lang="tr-TR" dirty="0"/>
              <a:t> </a:t>
            </a:r>
            <a:r>
              <a:rPr lang="tr-TR" dirty="0" err="1"/>
              <a:t>paratiroid</a:t>
            </a:r>
            <a:r>
              <a:rPr lang="tr-TR" dirty="0"/>
              <a:t> bez taslakları </a:t>
            </a:r>
            <a:r>
              <a:rPr lang="tr-TR" dirty="0" err="1"/>
              <a:t>medial</a:t>
            </a:r>
            <a:r>
              <a:rPr lang="tr-TR" dirty="0"/>
              <a:t> ve </a:t>
            </a:r>
            <a:r>
              <a:rPr lang="tr-TR" dirty="0" err="1"/>
              <a:t>kaudal</a:t>
            </a:r>
            <a:r>
              <a:rPr lang="tr-TR" dirty="0"/>
              <a:t> yönde göç etmeye başlar. Bu göç </a:t>
            </a:r>
            <a:r>
              <a:rPr lang="tr-TR" dirty="0" err="1"/>
              <a:t>embriyonel</a:t>
            </a:r>
            <a:r>
              <a:rPr lang="tr-TR" dirty="0"/>
              <a:t> dönemin 4-7. haftalar arasında gerçekleşir. </a:t>
            </a:r>
          </a:p>
          <a:p>
            <a:pPr algn="just"/>
            <a:r>
              <a:rPr lang="tr-TR" dirty="0"/>
              <a:t>Göç sırasın </a:t>
            </a:r>
            <a:r>
              <a:rPr lang="tr-TR" dirty="0" err="1"/>
              <a:t>inferior</a:t>
            </a:r>
            <a:r>
              <a:rPr lang="tr-TR" dirty="0"/>
              <a:t> </a:t>
            </a:r>
            <a:r>
              <a:rPr lang="tr-TR" dirty="0" err="1"/>
              <a:t>paratiroid</a:t>
            </a:r>
            <a:r>
              <a:rPr lang="tr-TR" dirty="0"/>
              <a:t> bez taslakları </a:t>
            </a:r>
            <a:r>
              <a:rPr lang="tr-TR" dirty="0" err="1"/>
              <a:t>timustan</a:t>
            </a:r>
            <a:r>
              <a:rPr lang="tr-TR" dirty="0"/>
              <a:t> ayrılır ve </a:t>
            </a:r>
            <a:r>
              <a:rPr lang="tr-TR" dirty="0" err="1"/>
              <a:t>tiroid</a:t>
            </a:r>
            <a:r>
              <a:rPr lang="tr-TR" dirty="0"/>
              <a:t> bezin </a:t>
            </a:r>
            <a:r>
              <a:rPr lang="tr-TR" dirty="0" err="1"/>
              <a:t>dorsal</a:t>
            </a:r>
            <a:r>
              <a:rPr lang="tr-TR" dirty="0"/>
              <a:t> yüzüne uzanır. </a:t>
            </a:r>
            <a:r>
              <a:rPr lang="tr-TR" dirty="0" err="1"/>
              <a:t>Timus</a:t>
            </a:r>
            <a:r>
              <a:rPr lang="tr-TR" dirty="0"/>
              <a:t> bez taslakları ise birleşerek toraksın </a:t>
            </a:r>
            <a:r>
              <a:rPr lang="tr-TR" dirty="0" err="1"/>
              <a:t>anterioründe</a:t>
            </a:r>
            <a:r>
              <a:rPr lang="tr-TR" dirty="0"/>
              <a:t> olgun bireydeki yerini alır. </a:t>
            </a:r>
          </a:p>
          <a:p>
            <a:pPr algn="just"/>
            <a:r>
              <a:rPr lang="tr-TR" dirty="0" err="1"/>
              <a:t>Timus</a:t>
            </a:r>
            <a:r>
              <a:rPr lang="tr-TR" dirty="0"/>
              <a:t> </a:t>
            </a:r>
            <a:r>
              <a:rPr lang="tr-TR" dirty="0" err="1"/>
              <a:t>puberteye</a:t>
            </a:r>
            <a:r>
              <a:rPr lang="tr-TR" dirty="0"/>
              <a:t> kadar gelişmeye devam eder.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3314" y="406378"/>
            <a:ext cx="4972566" cy="476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685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31993892"/>
      </p:ext>
    </p:extLst>
  </p:cSld>
  <p:clrMapOvr>
    <a:masterClrMapping/>
  </p:clrMapOvr>
  <p:transition spd="slow"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05831347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50125"/>
            <a:ext cx="12078269" cy="69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46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7947" y="1649705"/>
            <a:ext cx="11070072" cy="5040811"/>
          </a:xfrm>
        </p:spPr>
        <p:txBody>
          <a:bodyPr>
            <a:normAutofit/>
          </a:bodyPr>
          <a:lstStyle/>
          <a:p>
            <a:pPr algn="just"/>
            <a:r>
              <a:rPr lang="tr-TR" dirty="0" smtClean="0"/>
              <a:t>Olgunlaşma ilerledikçe hücre TCR, CD3, CD4 ve CD8 eksprese etmeye başlar.</a:t>
            </a:r>
          </a:p>
          <a:p>
            <a:pPr algn="just"/>
            <a:r>
              <a:rPr lang="tr-TR" dirty="0" smtClean="0"/>
              <a:t>Bu hücrelere daha sonra self ve yabancı antijenleri Tip II ve Tip III </a:t>
            </a:r>
            <a:r>
              <a:rPr lang="tr-TR" dirty="0" err="1" smtClean="0"/>
              <a:t>epitelyoretiküler</a:t>
            </a:r>
            <a:r>
              <a:rPr lang="tr-TR" dirty="0" smtClean="0"/>
              <a:t> hücreler sunarlar.</a:t>
            </a:r>
          </a:p>
          <a:p>
            <a:pPr algn="just"/>
            <a:r>
              <a:rPr lang="tr-TR" dirty="0" smtClean="0"/>
              <a:t>Eğer lenfosit self MHC moleküllerini ve self veya yabancı antijenleri tanırsa hayatına devam eder (pozitif seleksiyon). Eğer tanımazsa ölür.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58139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9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33560"/>
      </p:ext>
    </p:extLst>
  </p:cSld>
  <p:clrMapOvr>
    <a:masterClrMapping/>
  </p:clrMapOvr>
  <p:transition spd="slow">
    <p:randomBar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36479" y="368490"/>
            <a:ext cx="5445455" cy="6127845"/>
          </a:xfrm>
        </p:spPr>
        <p:txBody>
          <a:bodyPr>
            <a:normAutofit lnSpcReduction="10000"/>
          </a:bodyPr>
          <a:lstStyle/>
          <a:p>
            <a:pPr algn="just"/>
            <a:r>
              <a:rPr lang="tr-TR" dirty="0" smtClean="0"/>
              <a:t>Pozitif seleksiyondan geçen hücreler </a:t>
            </a:r>
            <a:r>
              <a:rPr lang="tr-TR" dirty="0" err="1" smtClean="0"/>
              <a:t>sitotoksik</a:t>
            </a:r>
            <a:r>
              <a:rPr lang="tr-TR" dirty="0" smtClean="0"/>
              <a:t> CD8+ T lenfositler (CD4+’lerini kaybederek) ve yardımcı CD4+ T lenfositler (CD8+ </a:t>
            </a:r>
            <a:r>
              <a:rPr lang="tr-TR" dirty="0" err="1" smtClean="0"/>
              <a:t>lerini</a:t>
            </a:r>
            <a:r>
              <a:rPr lang="tr-TR" dirty="0"/>
              <a:t> </a:t>
            </a:r>
            <a:r>
              <a:rPr lang="tr-TR" dirty="0" smtClean="0"/>
              <a:t>kaybederek) şekline dönüşürler. Bu evre ‘tek pozitif evresi’ olarak isimlendirilir.</a:t>
            </a:r>
          </a:p>
          <a:p>
            <a:pPr algn="just"/>
            <a:r>
              <a:rPr lang="tr-TR" dirty="0" smtClean="0"/>
              <a:t>Bu hücreler artık </a:t>
            </a:r>
            <a:r>
              <a:rPr lang="tr-TR" dirty="0" err="1" smtClean="0"/>
              <a:t>medulladan</a:t>
            </a:r>
            <a:r>
              <a:rPr lang="tr-TR" dirty="0" smtClean="0"/>
              <a:t> kan dolaşımına katılabilirler.</a:t>
            </a:r>
          </a:p>
          <a:p>
            <a:pPr algn="just"/>
            <a:r>
              <a:rPr lang="tr-TR" dirty="0" err="1" smtClean="0"/>
              <a:t>Timik</a:t>
            </a:r>
            <a:r>
              <a:rPr lang="tr-TR" dirty="0" smtClean="0"/>
              <a:t> hücre eğitimi </a:t>
            </a:r>
            <a:r>
              <a:rPr lang="tr-TR" dirty="0" err="1" smtClean="0"/>
              <a:t>epitelyoretiküler</a:t>
            </a:r>
            <a:r>
              <a:rPr lang="tr-TR" dirty="0" smtClean="0"/>
              <a:t> hücreler tarafından </a:t>
            </a:r>
            <a:r>
              <a:rPr lang="tr-TR" dirty="0" err="1" smtClean="0"/>
              <a:t>sekrete</a:t>
            </a:r>
            <a:r>
              <a:rPr lang="tr-TR" dirty="0" smtClean="0"/>
              <a:t> edilen maddeler tarafından </a:t>
            </a:r>
            <a:r>
              <a:rPr lang="tr-TR" dirty="0" err="1" smtClean="0"/>
              <a:t>stimüle</a:t>
            </a:r>
            <a:r>
              <a:rPr lang="tr-TR" dirty="0" smtClean="0"/>
              <a:t> edilir. </a:t>
            </a:r>
            <a:r>
              <a:rPr lang="tr-TR" dirty="0" err="1" smtClean="0"/>
              <a:t>CSF’ler</a:t>
            </a:r>
            <a:r>
              <a:rPr lang="tr-TR" dirty="0" smtClean="0"/>
              <a:t>, interferon gama, </a:t>
            </a:r>
            <a:r>
              <a:rPr lang="tr-TR" dirty="0" err="1" smtClean="0"/>
              <a:t>timozin</a:t>
            </a:r>
            <a:r>
              <a:rPr lang="tr-TR" dirty="0" smtClean="0"/>
              <a:t> ve </a:t>
            </a:r>
            <a:r>
              <a:rPr lang="tr-TR" dirty="0" err="1" smtClean="0"/>
              <a:t>timopoetin</a:t>
            </a:r>
            <a:r>
              <a:rPr lang="tr-TR" dirty="0" smtClean="0"/>
              <a:t>.</a:t>
            </a:r>
          </a:p>
          <a:p>
            <a:pPr marL="0" indent="0" algn="just">
              <a:buNone/>
            </a:pP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116" y="368490"/>
            <a:ext cx="6332561" cy="567746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6755642" y="6045959"/>
            <a:ext cx="3821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err="1" smtClean="0"/>
              <a:t>Timusta</a:t>
            </a:r>
            <a:r>
              <a:rPr lang="tr-TR" sz="2400" b="1" dirty="0" smtClean="0"/>
              <a:t> </a:t>
            </a:r>
            <a:r>
              <a:rPr lang="tr-TR" sz="2400" b="1" dirty="0"/>
              <a:t>T lenfosit gelişimi 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24893644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69" y="0"/>
            <a:ext cx="11709779" cy="667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294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91069" y="204717"/>
            <a:ext cx="7028597" cy="64826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/>
              <a:t>TİMUSUN GELİŞİM </a:t>
            </a:r>
            <a:r>
              <a:rPr lang="tr-TR" b="1" dirty="0" smtClean="0"/>
              <a:t>DEFEKTELERİ</a:t>
            </a:r>
          </a:p>
          <a:p>
            <a:pPr marL="514350" indent="-514350">
              <a:buAutoNum type="arabicPeriod"/>
            </a:pPr>
            <a:r>
              <a:rPr lang="tr-TR" b="1" dirty="0" smtClean="0"/>
              <a:t>Konjenital </a:t>
            </a:r>
            <a:r>
              <a:rPr lang="tr-TR" b="1" dirty="0" err="1"/>
              <a:t>timik</a:t>
            </a:r>
            <a:r>
              <a:rPr lang="tr-TR" b="1" dirty="0"/>
              <a:t> </a:t>
            </a:r>
            <a:r>
              <a:rPr lang="tr-TR" b="1" dirty="0" err="1"/>
              <a:t>aplazi</a:t>
            </a:r>
            <a:r>
              <a:rPr lang="tr-TR" b="1" dirty="0"/>
              <a:t> ve </a:t>
            </a:r>
            <a:r>
              <a:rPr lang="tr-TR" b="1" dirty="0" err="1"/>
              <a:t>paratiroid</a:t>
            </a:r>
            <a:r>
              <a:rPr lang="tr-TR" b="1" dirty="0"/>
              <a:t> bez </a:t>
            </a:r>
            <a:r>
              <a:rPr lang="tr-TR" b="1" dirty="0" smtClean="0"/>
              <a:t>yokluğu (</a:t>
            </a:r>
            <a:r>
              <a:rPr lang="tr-TR" b="1" dirty="0" err="1" smtClean="0"/>
              <a:t>Di</a:t>
            </a:r>
            <a:r>
              <a:rPr lang="tr-TR" b="1" dirty="0" smtClean="0"/>
              <a:t> </a:t>
            </a:r>
            <a:r>
              <a:rPr lang="tr-TR" b="1" dirty="0"/>
              <a:t>George Sendromu</a:t>
            </a:r>
            <a:r>
              <a:rPr lang="tr-TR" b="1" dirty="0" smtClean="0"/>
              <a:t>):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b="1" dirty="0" smtClean="0"/>
              <a:t> </a:t>
            </a:r>
            <a:r>
              <a:rPr lang="tr-TR" dirty="0"/>
              <a:t>3. ve 4. </a:t>
            </a:r>
            <a:r>
              <a:rPr lang="tr-TR" dirty="0" err="1"/>
              <a:t>faringeal</a:t>
            </a:r>
            <a:r>
              <a:rPr lang="tr-TR" dirty="0"/>
              <a:t> </a:t>
            </a:r>
            <a:r>
              <a:rPr lang="tr-TR" dirty="0" smtClean="0"/>
              <a:t>ceplerin </a:t>
            </a:r>
            <a:r>
              <a:rPr lang="tr-TR" dirty="0" err="1" smtClean="0"/>
              <a:t>timus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paratiroid</a:t>
            </a:r>
            <a:r>
              <a:rPr lang="tr-TR" dirty="0"/>
              <a:t> bezlere </a:t>
            </a:r>
            <a:r>
              <a:rPr lang="tr-TR" dirty="0" err="1"/>
              <a:t>farklanmaması</a:t>
            </a:r>
            <a:r>
              <a:rPr lang="tr-TR" dirty="0"/>
              <a:t> </a:t>
            </a:r>
            <a:r>
              <a:rPr lang="tr-TR" dirty="0" smtClean="0"/>
              <a:t>sonucu oluşur</a:t>
            </a:r>
            <a:r>
              <a:rPr lang="tr-TR" dirty="0"/>
              <a:t>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1. </a:t>
            </a:r>
            <a:r>
              <a:rPr lang="tr-TR" dirty="0" err="1" smtClean="0"/>
              <a:t>arkustan</a:t>
            </a:r>
            <a:r>
              <a:rPr lang="tr-TR" dirty="0" smtClean="0"/>
              <a:t> </a:t>
            </a:r>
            <a:r>
              <a:rPr lang="tr-TR" dirty="0"/>
              <a:t>gelişen yapılardaki </a:t>
            </a:r>
            <a:r>
              <a:rPr lang="tr-TR" dirty="0" smtClean="0"/>
              <a:t>bozuklukları da içine </a:t>
            </a:r>
            <a:r>
              <a:rPr lang="tr-TR" dirty="0"/>
              <a:t>alan bu sendromun olasılıkla 4. ile 6. h</a:t>
            </a:r>
            <a:r>
              <a:rPr lang="tr-TR" dirty="0" smtClean="0"/>
              <a:t>aftalar arasında </a:t>
            </a:r>
            <a:r>
              <a:rPr lang="tr-TR" dirty="0"/>
              <a:t>sürede maruz kalınan </a:t>
            </a:r>
            <a:r>
              <a:rPr lang="tr-TR" dirty="0" err="1" smtClean="0"/>
              <a:t>teratojenik</a:t>
            </a:r>
            <a:r>
              <a:rPr lang="tr-TR" dirty="0" smtClean="0"/>
              <a:t> </a:t>
            </a:r>
            <a:r>
              <a:rPr lang="tr-TR" dirty="0"/>
              <a:t>etkiye </a:t>
            </a:r>
            <a:r>
              <a:rPr lang="tr-TR" dirty="0" smtClean="0"/>
              <a:t>bağlı olarak </a:t>
            </a:r>
            <a:r>
              <a:rPr lang="tr-TR" dirty="0"/>
              <a:t>oluştuğu düşünülmektedir. </a:t>
            </a:r>
            <a:endParaRPr lang="tr-TR" dirty="0" smtClean="0"/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err="1" smtClean="0"/>
              <a:t>Teratojenik</a:t>
            </a:r>
            <a:r>
              <a:rPr lang="tr-TR" dirty="0" smtClean="0"/>
              <a:t> etkiye bağlı </a:t>
            </a:r>
            <a:r>
              <a:rPr lang="tr-TR" dirty="0"/>
              <a:t>olarak moleküler sinyal yetersizliği </a:t>
            </a:r>
            <a:r>
              <a:rPr lang="tr-TR" dirty="0" smtClean="0"/>
              <a:t>oluşmaktadır.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tr-TR" dirty="0" smtClean="0"/>
              <a:t>Konjenital </a:t>
            </a:r>
            <a:r>
              <a:rPr lang="tr-TR" dirty="0" err="1"/>
              <a:t>timus</a:t>
            </a:r>
            <a:r>
              <a:rPr lang="tr-TR" dirty="0"/>
              <a:t> </a:t>
            </a:r>
            <a:r>
              <a:rPr lang="tr-TR" dirty="0" err="1"/>
              <a:t>aplazisinde</a:t>
            </a:r>
            <a:r>
              <a:rPr lang="tr-TR" dirty="0"/>
              <a:t> </a:t>
            </a:r>
            <a:r>
              <a:rPr lang="tr-TR" dirty="0" err="1"/>
              <a:t>kromozal</a:t>
            </a:r>
            <a:r>
              <a:rPr lang="tr-TR" dirty="0"/>
              <a:t> 22q11,2 </a:t>
            </a:r>
            <a:r>
              <a:rPr lang="tr-TR" dirty="0" err="1" smtClean="0"/>
              <a:t>delesyonu</a:t>
            </a:r>
            <a:r>
              <a:rPr lang="tr-TR" dirty="0" smtClean="0"/>
              <a:t> oluşur. 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0861" y="3507473"/>
            <a:ext cx="4083952" cy="301615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0861" y="327545"/>
            <a:ext cx="4083952" cy="294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65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09433" y="1405719"/>
            <a:ext cx="11414078" cy="3111690"/>
          </a:xfrm>
        </p:spPr>
        <p:txBody>
          <a:bodyPr/>
          <a:lstStyle/>
          <a:p>
            <a:pPr marL="0" indent="0" algn="just">
              <a:buNone/>
            </a:pPr>
            <a:r>
              <a:rPr lang="tr-TR" b="1" dirty="0" smtClean="0"/>
              <a:t>2. Aksesuar </a:t>
            </a:r>
            <a:r>
              <a:rPr lang="tr-TR" b="1" dirty="0" err="1"/>
              <a:t>timus</a:t>
            </a:r>
            <a:r>
              <a:rPr lang="tr-TR" b="1" dirty="0"/>
              <a:t> dokusu: </a:t>
            </a:r>
            <a:r>
              <a:rPr lang="tr-TR" dirty="0" err="1"/>
              <a:t>Timusun</a:t>
            </a:r>
            <a:r>
              <a:rPr lang="tr-TR" dirty="0"/>
              <a:t> göçü </a:t>
            </a:r>
            <a:r>
              <a:rPr lang="tr-TR" dirty="0" smtClean="0"/>
              <a:t>sırasında kalan </a:t>
            </a:r>
            <a:r>
              <a:rPr lang="tr-TR" dirty="0" err="1"/>
              <a:t>timusun</a:t>
            </a:r>
            <a:r>
              <a:rPr lang="tr-TR" dirty="0"/>
              <a:t> bir parçasının ayrılması ve </a:t>
            </a:r>
            <a:r>
              <a:rPr lang="tr-TR" dirty="0" smtClean="0"/>
              <a:t>embriyonun boyun </a:t>
            </a:r>
            <a:r>
              <a:rPr lang="tr-TR" dirty="0"/>
              <a:t>bölgesinde kalmasıyla karakterize bir anomalidir.</a:t>
            </a:r>
          </a:p>
          <a:p>
            <a:pPr marL="0" indent="0" algn="just">
              <a:buNone/>
            </a:pPr>
            <a:r>
              <a:rPr lang="tr-TR" b="1" dirty="0" smtClean="0"/>
              <a:t>3. Yapısal </a:t>
            </a:r>
            <a:r>
              <a:rPr lang="tr-TR" b="1" dirty="0"/>
              <a:t>Değişimler: </a:t>
            </a:r>
            <a:r>
              <a:rPr lang="tr-TR" dirty="0" err="1"/>
              <a:t>Timusun</a:t>
            </a:r>
            <a:r>
              <a:rPr lang="tr-TR" dirty="0"/>
              <a:t> şeklinde </a:t>
            </a:r>
            <a:r>
              <a:rPr lang="tr-TR" dirty="0" smtClean="0"/>
              <a:t>varyasyonlar olabilir</a:t>
            </a:r>
            <a:r>
              <a:rPr lang="tr-TR" dirty="0"/>
              <a:t>. </a:t>
            </a:r>
            <a:endParaRPr lang="tr-TR" dirty="0" smtClean="0"/>
          </a:p>
          <a:p>
            <a:pPr marL="0" indent="0" algn="just">
              <a:buNone/>
            </a:pPr>
            <a:r>
              <a:rPr lang="tr-TR" dirty="0" smtClean="0"/>
              <a:t>Bazı </a:t>
            </a:r>
            <a:r>
              <a:rPr lang="tr-TR" dirty="0"/>
              <a:t>durumlarda </a:t>
            </a:r>
            <a:r>
              <a:rPr lang="tr-TR" dirty="0" err="1"/>
              <a:t>timus</a:t>
            </a:r>
            <a:r>
              <a:rPr lang="tr-TR" dirty="0"/>
              <a:t> </a:t>
            </a:r>
            <a:r>
              <a:rPr lang="tr-TR" dirty="0" err="1"/>
              <a:t>trakeanın</a:t>
            </a:r>
            <a:r>
              <a:rPr lang="tr-TR" dirty="0"/>
              <a:t> </a:t>
            </a:r>
            <a:r>
              <a:rPr lang="tr-TR" dirty="0" err="1" smtClean="0"/>
              <a:t>anterolateral</a:t>
            </a:r>
            <a:r>
              <a:rPr lang="tr-TR" dirty="0" smtClean="0"/>
              <a:t> her </a:t>
            </a:r>
            <a:r>
              <a:rPr lang="tr-TR" dirty="0"/>
              <a:t>iki tarafında ince bir kordon ya da </a:t>
            </a:r>
            <a:r>
              <a:rPr lang="tr-TR" dirty="0" smtClean="0"/>
              <a:t>uzantı şeklinde </a:t>
            </a:r>
            <a:r>
              <a:rPr lang="tr-TR" dirty="0"/>
              <a:t>görülebilir</a:t>
            </a:r>
          </a:p>
        </p:txBody>
      </p:sp>
    </p:spTree>
    <p:extLst>
      <p:ext uri="{BB962C8B-B14F-4D97-AF65-F5344CB8AC3E}">
        <p14:creationId xmlns:p14="http://schemas.microsoft.com/office/powerpoint/2010/main" val="15253216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65243" y="736978"/>
            <a:ext cx="11226423" cy="5603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smtClean="0"/>
              <a:t>Kaynaklar</a:t>
            </a:r>
          </a:p>
          <a:p>
            <a:pPr marL="0" indent="0" algn="just">
              <a:buNone/>
            </a:pPr>
            <a:r>
              <a:rPr lang="tr-TR" dirty="0"/>
              <a:t>1. </a:t>
            </a:r>
            <a:r>
              <a:rPr lang="tr-TR" dirty="0" err="1"/>
              <a:t>Moore</a:t>
            </a:r>
            <a:r>
              <a:rPr lang="tr-TR" dirty="0"/>
              <a:t> KL.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Developing</a:t>
            </a:r>
            <a:r>
              <a:rPr lang="tr-TR" dirty="0"/>
              <a:t> Human, </a:t>
            </a:r>
            <a:r>
              <a:rPr lang="tr-TR" dirty="0" err="1"/>
              <a:t>Clinically</a:t>
            </a:r>
            <a:r>
              <a:rPr lang="tr-TR" dirty="0"/>
              <a:t> </a:t>
            </a:r>
            <a:r>
              <a:rPr lang="tr-TR" dirty="0" err="1" smtClean="0"/>
              <a:t>Oriented</a:t>
            </a:r>
            <a:r>
              <a:rPr lang="tr-TR" dirty="0" smtClean="0"/>
              <a:t> </a:t>
            </a:r>
            <a:r>
              <a:rPr lang="tr-TR" dirty="0" err="1" smtClean="0"/>
              <a:t>Embriyology</a:t>
            </a:r>
            <a:r>
              <a:rPr lang="tr-TR" dirty="0" smtClean="0"/>
              <a:t> </a:t>
            </a:r>
            <a:r>
              <a:rPr lang="tr-TR" dirty="0"/>
              <a:t>International </a:t>
            </a:r>
            <a:r>
              <a:rPr lang="tr-TR" dirty="0" err="1"/>
              <a:t>Editiom</a:t>
            </a:r>
            <a:r>
              <a:rPr lang="tr-TR" dirty="0"/>
              <a:t>. 4th ed. W. B. </a:t>
            </a:r>
            <a:r>
              <a:rPr lang="tr-TR" dirty="0" err="1" smtClean="0"/>
              <a:t>Sauders</a:t>
            </a:r>
            <a:r>
              <a:rPr lang="tr-TR" dirty="0" smtClean="0"/>
              <a:t>; 1988:179-84.</a:t>
            </a:r>
            <a:endParaRPr lang="tr-TR" dirty="0"/>
          </a:p>
          <a:p>
            <a:pPr marL="0" indent="0" algn="just">
              <a:buNone/>
            </a:pPr>
            <a:r>
              <a:rPr lang="tr-TR" dirty="0"/>
              <a:t>2. </a:t>
            </a:r>
            <a:r>
              <a:rPr lang="tr-TR" dirty="0" err="1"/>
              <a:t>Sadler</a:t>
            </a:r>
            <a:r>
              <a:rPr lang="tr-TR" dirty="0"/>
              <a:t> TW. </a:t>
            </a:r>
            <a:r>
              <a:rPr lang="tr-TR" dirty="0" err="1"/>
              <a:t>Lagman’s</a:t>
            </a:r>
            <a:r>
              <a:rPr lang="tr-TR" dirty="0"/>
              <a:t> </a:t>
            </a:r>
            <a:r>
              <a:rPr lang="tr-TR" dirty="0" err="1"/>
              <a:t>Medical</a:t>
            </a:r>
            <a:r>
              <a:rPr lang="tr-TR" dirty="0"/>
              <a:t> </a:t>
            </a:r>
            <a:r>
              <a:rPr lang="tr-TR" dirty="0" err="1"/>
              <a:t>Embryology</a:t>
            </a:r>
            <a:r>
              <a:rPr lang="tr-TR" dirty="0"/>
              <a:t> </a:t>
            </a:r>
            <a:r>
              <a:rPr lang="tr-TR" dirty="0" smtClean="0"/>
              <a:t>9th.ed. </a:t>
            </a:r>
            <a:r>
              <a:rPr lang="tr-TR" dirty="0" err="1" smtClean="0"/>
              <a:t>Lippincott</a:t>
            </a:r>
            <a:r>
              <a:rPr lang="tr-TR" dirty="0" smtClean="0"/>
              <a:t> </a:t>
            </a:r>
            <a:r>
              <a:rPr lang="tr-TR" dirty="0"/>
              <a:t>Williams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Wilkins</a:t>
            </a:r>
            <a:r>
              <a:rPr lang="tr-TR" dirty="0"/>
              <a:t>; 2004:370.</a:t>
            </a:r>
          </a:p>
          <a:p>
            <a:pPr marL="0" indent="0" algn="just">
              <a:buNone/>
            </a:pPr>
            <a:r>
              <a:rPr lang="tr-TR" dirty="0"/>
              <a:t>3. </a:t>
            </a:r>
            <a:r>
              <a:rPr lang="tr-TR" dirty="0" err="1"/>
              <a:t>Blackburn</a:t>
            </a:r>
            <a:r>
              <a:rPr lang="tr-TR" dirty="0"/>
              <a:t> CC, </a:t>
            </a:r>
            <a:r>
              <a:rPr lang="tr-TR" dirty="0" err="1"/>
              <a:t>Manley</a:t>
            </a:r>
            <a:r>
              <a:rPr lang="tr-TR" dirty="0"/>
              <a:t> NR. </a:t>
            </a:r>
            <a:r>
              <a:rPr lang="tr-TR" dirty="0" err="1"/>
              <a:t>Developing</a:t>
            </a:r>
            <a:r>
              <a:rPr lang="tr-TR" dirty="0"/>
              <a:t> a </a:t>
            </a:r>
            <a:r>
              <a:rPr lang="tr-TR" dirty="0" err="1"/>
              <a:t>new</a:t>
            </a:r>
            <a:r>
              <a:rPr lang="tr-TR" dirty="0"/>
              <a:t> </a:t>
            </a:r>
            <a:r>
              <a:rPr lang="tr-TR" dirty="0" err="1"/>
              <a:t>paradigm</a:t>
            </a:r>
            <a:r>
              <a:rPr lang="tr-TR" dirty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 err="1" smtClean="0"/>
              <a:t>thymus</a:t>
            </a:r>
            <a:r>
              <a:rPr lang="tr-TR" dirty="0" smtClean="0"/>
              <a:t> </a:t>
            </a:r>
            <a:r>
              <a:rPr lang="tr-TR" dirty="0" err="1"/>
              <a:t>organogenesis</a:t>
            </a:r>
            <a:r>
              <a:rPr lang="tr-TR" dirty="0"/>
              <a:t>. </a:t>
            </a:r>
            <a:r>
              <a:rPr lang="tr-TR" dirty="0" err="1"/>
              <a:t>Nat</a:t>
            </a:r>
            <a:r>
              <a:rPr lang="tr-TR" dirty="0"/>
              <a:t> </a:t>
            </a:r>
            <a:r>
              <a:rPr lang="tr-TR" dirty="0" err="1"/>
              <a:t>Rev</a:t>
            </a:r>
            <a:r>
              <a:rPr lang="tr-TR" dirty="0"/>
              <a:t> </a:t>
            </a:r>
            <a:r>
              <a:rPr lang="tr-TR" dirty="0" err="1" smtClean="0"/>
              <a:t>Immunol</a:t>
            </a:r>
            <a:r>
              <a:rPr lang="tr-TR" dirty="0" smtClean="0"/>
              <a:t>. 2004;4:278-89</a:t>
            </a:r>
            <a:r>
              <a:rPr lang="tr-TR" dirty="0"/>
              <a:t>.</a:t>
            </a:r>
          </a:p>
          <a:p>
            <a:pPr marL="0" indent="0" algn="just">
              <a:buNone/>
            </a:pPr>
            <a:r>
              <a:rPr lang="tr-TR" dirty="0" smtClean="0"/>
              <a:t>4</a:t>
            </a:r>
            <a:r>
              <a:rPr lang="tr-TR" dirty="0"/>
              <a:t>. Gordon J, Wilson VA, </a:t>
            </a:r>
            <a:r>
              <a:rPr lang="tr-TR" dirty="0" err="1"/>
              <a:t>Blair</a:t>
            </a:r>
            <a:r>
              <a:rPr lang="tr-TR" dirty="0"/>
              <a:t> NF, et al. </a:t>
            </a:r>
            <a:r>
              <a:rPr lang="tr-TR" dirty="0" err="1"/>
              <a:t>Functional</a:t>
            </a:r>
            <a:r>
              <a:rPr lang="tr-TR" dirty="0"/>
              <a:t> </a:t>
            </a:r>
            <a:r>
              <a:rPr lang="tr-TR" dirty="0" err="1" smtClean="0"/>
              <a:t>evidence</a:t>
            </a:r>
            <a:r>
              <a:rPr lang="tr-TR" dirty="0" smtClean="0"/>
              <a:t> </a:t>
            </a:r>
            <a:r>
              <a:rPr lang="tr-TR" dirty="0" err="1" smtClean="0"/>
              <a:t>for</a:t>
            </a:r>
            <a:r>
              <a:rPr lang="tr-TR" dirty="0" smtClean="0"/>
              <a:t> </a:t>
            </a:r>
            <a:r>
              <a:rPr lang="tr-TR" dirty="0"/>
              <a:t>a </a:t>
            </a:r>
            <a:r>
              <a:rPr lang="tr-TR" dirty="0" err="1"/>
              <a:t>single</a:t>
            </a:r>
            <a:r>
              <a:rPr lang="tr-TR" dirty="0"/>
              <a:t> </a:t>
            </a:r>
            <a:r>
              <a:rPr lang="tr-TR" dirty="0" err="1"/>
              <a:t>endodermal</a:t>
            </a:r>
            <a:r>
              <a:rPr lang="tr-TR" dirty="0"/>
              <a:t> </a:t>
            </a:r>
            <a:r>
              <a:rPr lang="tr-TR" dirty="0" err="1"/>
              <a:t>origin</a:t>
            </a:r>
            <a:r>
              <a:rPr lang="tr-TR" dirty="0"/>
              <a:t> </a:t>
            </a:r>
            <a:r>
              <a:rPr lang="tr-TR" dirty="0" err="1"/>
              <a:t>for</a:t>
            </a:r>
            <a:r>
              <a:rPr lang="tr-TR" dirty="0"/>
              <a:t>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thymic</a:t>
            </a:r>
            <a:r>
              <a:rPr lang="tr-TR" dirty="0"/>
              <a:t> </a:t>
            </a:r>
            <a:r>
              <a:rPr lang="tr-TR" dirty="0" err="1" smtClean="0"/>
              <a:t>epithelium</a:t>
            </a:r>
            <a:r>
              <a:rPr lang="tr-TR" dirty="0" smtClean="0"/>
              <a:t>. </a:t>
            </a:r>
            <a:r>
              <a:rPr lang="tr-TR" dirty="0" err="1" smtClean="0"/>
              <a:t>Nat</a:t>
            </a:r>
            <a:r>
              <a:rPr lang="tr-TR" dirty="0" smtClean="0"/>
              <a:t> </a:t>
            </a:r>
            <a:r>
              <a:rPr lang="tr-TR" dirty="0" err="1" smtClean="0"/>
              <a:t>Immunol</a:t>
            </a:r>
            <a:r>
              <a:rPr lang="tr-TR" dirty="0" smtClean="0"/>
              <a:t>. 2004;5:546-53</a:t>
            </a:r>
            <a:r>
              <a:rPr lang="tr-TR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259473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2" y="0"/>
            <a:ext cx="11709779" cy="6858000"/>
          </a:xfrm>
        </p:spPr>
      </p:pic>
    </p:spTree>
    <p:extLst>
      <p:ext uri="{BB962C8B-B14F-4D97-AF65-F5344CB8AC3E}">
        <p14:creationId xmlns:p14="http://schemas.microsoft.com/office/powerpoint/2010/main" val="30803952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0377" y="5390148"/>
            <a:ext cx="11180150" cy="11871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DİNLEDİĞİNİZ İÇİN TEŞEKKÜRLER </a:t>
            </a:r>
            <a:r>
              <a:rPr lang="tr-TR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</a:t>
            </a:r>
            <a:endParaRPr lang="tr-TR" sz="4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10" y="267089"/>
            <a:ext cx="11682483" cy="461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545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5" y="158245"/>
            <a:ext cx="11354937" cy="6535981"/>
          </a:xfrm>
        </p:spPr>
      </p:pic>
    </p:spTree>
    <p:extLst>
      <p:ext uri="{BB962C8B-B14F-4D97-AF65-F5344CB8AC3E}">
        <p14:creationId xmlns:p14="http://schemas.microsoft.com/office/powerpoint/2010/main" val="25327778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684" y="1443488"/>
            <a:ext cx="9840035" cy="435133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261814" y="614149"/>
            <a:ext cx="5268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dirty="0" smtClean="0"/>
              <a:t>Farklı Hayvanlarda </a:t>
            </a:r>
            <a:r>
              <a:rPr lang="tr-TR" sz="2800" b="1" dirty="0" err="1" smtClean="0"/>
              <a:t>Timusun</a:t>
            </a:r>
            <a:r>
              <a:rPr lang="tr-TR" sz="2800" b="1" dirty="0" smtClean="0"/>
              <a:t> </a:t>
            </a:r>
            <a:r>
              <a:rPr lang="tr-TR" sz="2800" b="1" dirty="0"/>
              <a:t>Ş</a:t>
            </a:r>
            <a:r>
              <a:rPr lang="tr-TR" sz="2800" b="1" dirty="0" smtClean="0"/>
              <a:t>ekli</a:t>
            </a:r>
            <a:endParaRPr lang="tr-TR" sz="2800" b="1" dirty="0"/>
          </a:p>
        </p:txBody>
      </p:sp>
    </p:spTree>
    <p:extLst>
      <p:ext uri="{BB962C8B-B14F-4D97-AF65-F5344CB8AC3E}">
        <p14:creationId xmlns:p14="http://schemas.microsoft.com/office/powerpoint/2010/main" val="4191481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82137" y="232012"/>
            <a:ext cx="6209732" cy="607550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tr-TR" b="1" dirty="0" smtClean="0"/>
              <a:t>Histolojisi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err="1" smtClean="0"/>
              <a:t>Timus</a:t>
            </a:r>
            <a:r>
              <a:rPr lang="tr-TR" dirty="0" smtClean="0"/>
              <a:t> </a:t>
            </a:r>
            <a:r>
              <a:rPr lang="tr-TR" dirty="0" err="1" smtClean="0"/>
              <a:t>superior</a:t>
            </a:r>
            <a:r>
              <a:rPr lang="tr-TR" dirty="0" smtClean="0"/>
              <a:t> </a:t>
            </a:r>
            <a:r>
              <a:rPr lang="tr-TR" dirty="0" err="1" smtClean="0"/>
              <a:t>mediastinumda</a:t>
            </a:r>
            <a:r>
              <a:rPr lang="tr-TR" dirty="0" smtClean="0"/>
              <a:t> lokalize </a:t>
            </a:r>
            <a:r>
              <a:rPr lang="tr-TR" dirty="0" err="1" smtClean="0"/>
              <a:t>lenfoepitelyal</a:t>
            </a:r>
            <a:r>
              <a:rPr lang="tr-TR" dirty="0" smtClean="0"/>
              <a:t> bir organdır.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smtClean="0"/>
              <a:t>Kalp ve büyük damarların ön bölgesinde, 2 loblu bir organdır.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smtClean="0"/>
              <a:t>Doğumda tam olarak oluşmuştur ve fonksiyoneldir.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err="1" smtClean="0"/>
              <a:t>Puberteye</a:t>
            </a:r>
            <a:r>
              <a:rPr lang="tr-TR" dirty="0" smtClean="0"/>
              <a:t> kadar büyük bir organ olarak kalır.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smtClean="0"/>
              <a:t> </a:t>
            </a:r>
            <a:r>
              <a:rPr lang="tr-TR" dirty="0" err="1" smtClean="0"/>
              <a:t>Pubertede</a:t>
            </a:r>
            <a:r>
              <a:rPr lang="tr-TR" dirty="0" smtClean="0"/>
              <a:t> T hücre </a:t>
            </a:r>
            <a:r>
              <a:rPr lang="tr-TR" dirty="0" err="1" smtClean="0"/>
              <a:t>diferansiyasyonu</a:t>
            </a:r>
            <a:r>
              <a:rPr lang="tr-TR" dirty="0" smtClean="0"/>
              <a:t> ve </a:t>
            </a:r>
            <a:r>
              <a:rPr lang="tr-TR" dirty="0" err="1" smtClean="0"/>
              <a:t>proliferasyonu</a:t>
            </a:r>
            <a:r>
              <a:rPr lang="tr-TR" dirty="0" smtClean="0"/>
              <a:t> azalır ve lenfatik dokunun çoğu yağ dokusu ile yer değiştirir (</a:t>
            </a:r>
            <a:r>
              <a:rPr lang="tr-TR" dirty="0" err="1" smtClean="0"/>
              <a:t>involusyon</a:t>
            </a:r>
            <a:r>
              <a:rPr lang="tr-TR" dirty="0" smtClean="0"/>
              <a:t>).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tr-TR" dirty="0" smtClean="0"/>
              <a:t>Fakat hızlı T hücre </a:t>
            </a:r>
            <a:r>
              <a:rPr lang="tr-TR" dirty="0" err="1" smtClean="0"/>
              <a:t>proliferasyonuna</a:t>
            </a:r>
            <a:r>
              <a:rPr lang="tr-TR" dirty="0" smtClean="0"/>
              <a:t> ihtiyaç duyulan durumlarda yeniden </a:t>
            </a:r>
            <a:r>
              <a:rPr lang="tr-TR" dirty="0" err="1" smtClean="0"/>
              <a:t>stimüle</a:t>
            </a:r>
            <a:r>
              <a:rPr lang="tr-TR" dirty="0" smtClean="0"/>
              <a:t> olabilir.</a:t>
            </a:r>
            <a:endParaRPr lang="tr-TR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8586" y="405242"/>
            <a:ext cx="4387889" cy="5719969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7368586" y="5975086"/>
            <a:ext cx="45851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İnsan </a:t>
            </a:r>
            <a:r>
              <a:rPr lang="tr-TR" sz="2000" b="1" dirty="0" err="1"/>
              <a:t>timus</a:t>
            </a:r>
            <a:r>
              <a:rPr lang="tr-TR" sz="2000" b="1" dirty="0"/>
              <a:t> bezinin çocuk ve erişkinlerdeki görüntüsü</a:t>
            </a:r>
          </a:p>
        </p:txBody>
      </p:sp>
    </p:spTree>
    <p:extLst>
      <p:ext uri="{BB962C8B-B14F-4D97-AF65-F5344CB8AC3E}">
        <p14:creationId xmlns:p14="http://schemas.microsoft.com/office/powerpoint/2010/main" val="24402424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4525" y="941695"/>
            <a:ext cx="10385946" cy="465388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Max</a:t>
            </a:r>
            <a:r>
              <a:rPr lang="tr-TR" dirty="0" smtClean="0"/>
              <a:t> </a:t>
            </a:r>
            <a:r>
              <a:rPr lang="tr-TR" dirty="0"/>
              <a:t>ağırlık </a:t>
            </a:r>
            <a:r>
              <a:rPr lang="tr-TR" dirty="0" smtClean="0"/>
              <a:t>40-50 gr arasındadır.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İleri </a:t>
            </a:r>
            <a:r>
              <a:rPr lang="tr-TR" dirty="0"/>
              <a:t>yaşlarda yağ ve </a:t>
            </a:r>
            <a:r>
              <a:rPr lang="tr-TR" dirty="0" err="1"/>
              <a:t>fibroz</a:t>
            </a:r>
            <a:r>
              <a:rPr lang="tr-TR" dirty="0"/>
              <a:t> dokudan </a:t>
            </a:r>
            <a:r>
              <a:rPr lang="tr-TR" dirty="0" smtClean="0"/>
              <a:t>ibarettir.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Birkaç </a:t>
            </a:r>
            <a:r>
              <a:rPr lang="tr-TR" dirty="0"/>
              <a:t>adacık halinde </a:t>
            </a:r>
            <a:r>
              <a:rPr lang="tr-TR" dirty="0" err="1"/>
              <a:t>parankim</a:t>
            </a:r>
            <a:r>
              <a:rPr lang="tr-TR" dirty="0"/>
              <a:t> ve lenfosit grubu </a:t>
            </a:r>
            <a:r>
              <a:rPr lang="tr-TR" dirty="0" smtClean="0"/>
              <a:t>kalır.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Kortekste </a:t>
            </a:r>
            <a:r>
              <a:rPr lang="tr-TR" dirty="0"/>
              <a:t>yoğun lenfosit adaları </a:t>
            </a:r>
            <a:r>
              <a:rPr lang="tr-TR" dirty="0" smtClean="0"/>
              <a:t>var. 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Kortekste </a:t>
            </a:r>
            <a:r>
              <a:rPr lang="tr-TR" dirty="0"/>
              <a:t>mitoz bölünmeleri ve yaygın </a:t>
            </a:r>
            <a:r>
              <a:rPr lang="tr-TR" dirty="0" err="1"/>
              <a:t>proliferasyonlar</a:t>
            </a:r>
            <a:r>
              <a:rPr lang="tr-TR" dirty="0"/>
              <a:t> </a:t>
            </a:r>
            <a:r>
              <a:rPr lang="tr-TR" dirty="0" smtClean="0"/>
              <a:t>olur.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smtClean="0"/>
              <a:t>Korteksi </a:t>
            </a:r>
            <a:r>
              <a:rPr lang="tr-TR" dirty="0"/>
              <a:t>dolaşımdaki kandan ayıran bir bariyer </a:t>
            </a:r>
            <a:r>
              <a:rPr lang="tr-TR" dirty="0" smtClean="0"/>
              <a:t>vardır. </a:t>
            </a:r>
            <a:endParaRPr lang="tr-TR" dirty="0"/>
          </a:p>
          <a:p>
            <a:pPr>
              <a:buFont typeface="Wingdings" panose="05000000000000000000" pitchFamily="2" charset="2"/>
              <a:buChar char="Ø"/>
            </a:pPr>
            <a:r>
              <a:rPr lang="tr-TR" dirty="0" err="1" smtClean="0"/>
              <a:t>Medullada</a:t>
            </a:r>
            <a:r>
              <a:rPr lang="tr-TR" dirty="0" smtClean="0"/>
              <a:t> </a:t>
            </a:r>
            <a:r>
              <a:rPr lang="tr-TR" dirty="0" err="1"/>
              <a:t>Hassal</a:t>
            </a:r>
            <a:r>
              <a:rPr lang="tr-TR" dirty="0"/>
              <a:t> </a:t>
            </a:r>
            <a:r>
              <a:rPr lang="tr-TR" dirty="0" smtClean="0"/>
              <a:t>cisimcikleri (</a:t>
            </a:r>
            <a:r>
              <a:rPr lang="tr-TR" dirty="0" err="1" smtClean="0"/>
              <a:t>korpuskul</a:t>
            </a:r>
            <a:r>
              <a:rPr lang="tr-TR" dirty="0" smtClean="0"/>
              <a:t>) </a:t>
            </a:r>
            <a:r>
              <a:rPr lang="tr-TR" dirty="0"/>
              <a:t>bulunur ve bunların çoğu </a:t>
            </a:r>
            <a:r>
              <a:rPr lang="tr-TR" dirty="0" err="1"/>
              <a:t>epitelyal</a:t>
            </a:r>
            <a:r>
              <a:rPr lang="tr-TR" dirty="0"/>
              <a:t> hücre </a:t>
            </a:r>
            <a:r>
              <a:rPr lang="tr-TR" dirty="0" smtClean="0"/>
              <a:t>artıklarıdır.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76170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86997" y="308963"/>
            <a:ext cx="6009087" cy="554592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tr-TR" dirty="0" err="1" smtClean="0"/>
              <a:t>Timusu</a:t>
            </a:r>
            <a:r>
              <a:rPr lang="tr-TR" dirty="0" smtClean="0"/>
              <a:t> bağ dokusu çevreler ve </a:t>
            </a:r>
            <a:r>
              <a:rPr lang="tr-TR" dirty="0" err="1" smtClean="0"/>
              <a:t>timik</a:t>
            </a:r>
            <a:r>
              <a:rPr lang="tr-TR" dirty="0" smtClean="0"/>
              <a:t> </a:t>
            </a:r>
            <a:r>
              <a:rPr lang="tr-TR" dirty="0" err="1" smtClean="0"/>
              <a:t>lobüllere</a:t>
            </a:r>
            <a:r>
              <a:rPr lang="tr-TR" dirty="0" smtClean="0"/>
              <a:t> böler.</a:t>
            </a:r>
          </a:p>
          <a:p>
            <a:pPr algn="just"/>
            <a:r>
              <a:rPr lang="tr-TR" dirty="0" err="1" smtClean="0"/>
              <a:t>Timusu</a:t>
            </a:r>
            <a:r>
              <a:rPr lang="tr-TR" dirty="0" smtClean="0"/>
              <a:t> ince bir bağ dokusu kapsül çevreler. Kapsülden organın içine </a:t>
            </a:r>
            <a:r>
              <a:rPr lang="tr-TR" dirty="0" err="1" smtClean="0"/>
              <a:t>trabeküller</a:t>
            </a:r>
            <a:r>
              <a:rPr lang="tr-TR" dirty="0"/>
              <a:t> </a:t>
            </a:r>
            <a:r>
              <a:rPr lang="tr-TR" dirty="0" smtClean="0"/>
              <a:t>uzanır. Kapsül ve </a:t>
            </a:r>
            <a:r>
              <a:rPr lang="tr-TR" dirty="0" err="1" smtClean="0"/>
              <a:t>trabeküllerin</a:t>
            </a:r>
            <a:r>
              <a:rPr lang="tr-TR" dirty="0" smtClean="0"/>
              <a:t> içinde kan damarları, </a:t>
            </a:r>
            <a:r>
              <a:rPr lang="tr-TR" dirty="0" err="1" smtClean="0"/>
              <a:t>eferent</a:t>
            </a:r>
            <a:r>
              <a:rPr lang="tr-TR" dirty="0" smtClean="0"/>
              <a:t> lenfatikler ve sinirler bulunur.</a:t>
            </a:r>
          </a:p>
          <a:p>
            <a:pPr algn="just"/>
            <a:r>
              <a:rPr lang="tr-TR" dirty="0" err="1" smtClean="0"/>
              <a:t>Timusta</a:t>
            </a:r>
            <a:r>
              <a:rPr lang="tr-TR" dirty="0" smtClean="0"/>
              <a:t> </a:t>
            </a:r>
            <a:r>
              <a:rPr lang="tr-TR" dirty="0" err="1" smtClean="0"/>
              <a:t>aferent</a:t>
            </a:r>
            <a:r>
              <a:rPr lang="tr-TR" dirty="0" smtClean="0"/>
              <a:t> lenfatik damar bulunmaz.</a:t>
            </a:r>
          </a:p>
          <a:p>
            <a:pPr algn="just"/>
            <a:r>
              <a:rPr lang="tr-TR" dirty="0" err="1" smtClean="0"/>
              <a:t>Timusta</a:t>
            </a:r>
            <a:r>
              <a:rPr lang="tr-TR" dirty="0" smtClean="0"/>
              <a:t> kapsül yapısında </a:t>
            </a:r>
            <a:r>
              <a:rPr lang="tr-TR" dirty="0" err="1" smtClean="0"/>
              <a:t>kollajen</a:t>
            </a:r>
            <a:r>
              <a:rPr lang="tr-TR" dirty="0" smtClean="0"/>
              <a:t> lifler ve </a:t>
            </a:r>
            <a:r>
              <a:rPr lang="tr-TR" dirty="0" err="1" smtClean="0"/>
              <a:t>fibroblastlara</a:t>
            </a:r>
            <a:r>
              <a:rPr lang="tr-TR" dirty="0" smtClean="0"/>
              <a:t> ilaveten çok sayıda plazma hücresi, </a:t>
            </a:r>
            <a:r>
              <a:rPr lang="tr-TR" dirty="0" err="1" smtClean="0"/>
              <a:t>granülositler</a:t>
            </a:r>
            <a:r>
              <a:rPr lang="tr-TR" dirty="0" smtClean="0"/>
              <a:t>, lenfositler, </a:t>
            </a:r>
            <a:r>
              <a:rPr lang="tr-TR" dirty="0" err="1" smtClean="0"/>
              <a:t>mast</a:t>
            </a:r>
            <a:r>
              <a:rPr lang="tr-TR" dirty="0" smtClean="0"/>
              <a:t> hücreleri, yağ hücreleri ve </a:t>
            </a:r>
            <a:r>
              <a:rPr lang="tr-TR" dirty="0" err="1" smtClean="0"/>
              <a:t>makrofajlar</a:t>
            </a:r>
            <a:r>
              <a:rPr lang="tr-TR" dirty="0" smtClean="0"/>
              <a:t> bulunur.</a:t>
            </a:r>
          </a:p>
          <a:p>
            <a:pPr algn="just"/>
            <a:r>
              <a:rPr lang="tr-TR" dirty="0" err="1" smtClean="0"/>
              <a:t>Trabeküller</a:t>
            </a:r>
            <a:r>
              <a:rPr lang="tr-TR" dirty="0" smtClean="0"/>
              <a:t> organı </a:t>
            </a:r>
            <a:r>
              <a:rPr lang="tr-TR" dirty="0" err="1" smtClean="0"/>
              <a:t>timik</a:t>
            </a:r>
            <a:r>
              <a:rPr lang="tr-TR" dirty="0" smtClean="0"/>
              <a:t> </a:t>
            </a:r>
            <a:r>
              <a:rPr lang="tr-TR" dirty="0" err="1" smtClean="0"/>
              <a:t>lobüllere</a:t>
            </a:r>
            <a:r>
              <a:rPr lang="tr-TR" dirty="0" smtClean="0"/>
              <a:t> bölerler, gerçek </a:t>
            </a:r>
            <a:r>
              <a:rPr lang="tr-TR" dirty="0" err="1" smtClean="0"/>
              <a:t>lobuller</a:t>
            </a:r>
            <a:r>
              <a:rPr lang="tr-TR" dirty="0" smtClean="0"/>
              <a:t> değillerdir.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6084" y="95534"/>
            <a:ext cx="5931922" cy="660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323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1428</Words>
  <Application>Microsoft Office PowerPoint</Application>
  <PresentationFormat>Geniş ekran</PresentationFormat>
  <Paragraphs>119</Paragraphs>
  <Slides>40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5" baseType="lpstr">
      <vt:lpstr>Arial</vt:lpstr>
      <vt:lpstr>Calibri</vt:lpstr>
      <vt:lpstr>Calibri Light</vt:lpstr>
      <vt:lpstr>Wingdings</vt:lpstr>
      <vt:lpstr>Office Teması</vt:lpstr>
      <vt:lpstr>TİMUSUN HİSTOLOJİK YAPISI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Silentall Unattended Installer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TİMUS HİSTOLOJİSİ</dc:title>
  <dc:creator>bio_ses... biology</dc:creator>
  <cp:lastModifiedBy>bio_ses... biology</cp:lastModifiedBy>
  <cp:revision>55</cp:revision>
  <dcterms:created xsi:type="dcterms:W3CDTF">2018-11-13T20:12:05Z</dcterms:created>
  <dcterms:modified xsi:type="dcterms:W3CDTF">2018-11-14T20:30:23Z</dcterms:modified>
</cp:coreProperties>
</file>