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53"/>
  </p:notesMasterIdLst>
  <p:sldIdLst>
    <p:sldId id="274" r:id="rId2"/>
    <p:sldId id="276" r:id="rId3"/>
    <p:sldId id="277" r:id="rId4"/>
    <p:sldId id="258" r:id="rId5"/>
    <p:sldId id="275" r:id="rId6"/>
    <p:sldId id="257" r:id="rId7"/>
    <p:sldId id="279" r:id="rId8"/>
    <p:sldId id="301" r:id="rId9"/>
    <p:sldId id="302" r:id="rId10"/>
    <p:sldId id="303" r:id="rId11"/>
    <p:sldId id="304" r:id="rId12"/>
    <p:sldId id="305" r:id="rId13"/>
    <p:sldId id="306" r:id="rId14"/>
    <p:sldId id="278" r:id="rId15"/>
    <p:sldId id="259" r:id="rId16"/>
    <p:sldId id="260" r:id="rId17"/>
    <p:sldId id="280" r:id="rId18"/>
    <p:sldId id="261" r:id="rId19"/>
    <p:sldId id="262" r:id="rId20"/>
    <p:sldId id="281" r:id="rId21"/>
    <p:sldId id="263" r:id="rId22"/>
    <p:sldId id="264" r:id="rId23"/>
    <p:sldId id="265" r:id="rId24"/>
    <p:sldId id="266" r:id="rId25"/>
    <p:sldId id="307" r:id="rId26"/>
    <p:sldId id="289" r:id="rId27"/>
    <p:sldId id="285" r:id="rId28"/>
    <p:sldId id="308" r:id="rId29"/>
    <p:sldId id="309" r:id="rId30"/>
    <p:sldId id="310" r:id="rId31"/>
    <p:sldId id="284" r:id="rId32"/>
    <p:sldId id="293" r:id="rId33"/>
    <p:sldId id="294" r:id="rId34"/>
    <p:sldId id="286" r:id="rId35"/>
    <p:sldId id="296" r:id="rId36"/>
    <p:sldId id="287" r:id="rId37"/>
    <p:sldId id="290" r:id="rId38"/>
    <p:sldId id="282" r:id="rId39"/>
    <p:sldId id="291" r:id="rId40"/>
    <p:sldId id="288" r:id="rId41"/>
    <p:sldId id="292" r:id="rId42"/>
    <p:sldId id="297" r:id="rId43"/>
    <p:sldId id="295" r:id="rId44"/>
    <p:sldId id="298" r:id="rId45"/>
    <p:sldId id="299" r:id="rId46"/>
    <p:sldId id="300" r:id="rId47"/>
    <p:sldId id="283" r:id="rId48"/>
    <p:sldId id="267" r:id="rId49"/>
    <p:sldId id="268" r:id="rId50"/>
    <p:sldId id="270" r:id="rId51"/>
    <p:sldId id="273" r:id="rId5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44" autoAdjust="0"/>
  </p:normalViewPr>
  <p:slideViewPr>
    <p:cSldViewPr snapToGrid="0">
      <p:cViewPr varScale="1">
        <p:scale>
          <a:sx n="68" d="100"/>
          <a:sy n="68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90790-DF0A-481A-AAE8-963BFB5D527B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8F68F-12DC-4DEC-8613-4CDD71756D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897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8F68F-12DC-4DEC-8613-4CDD71756DA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641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135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664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572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9270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03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43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6002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134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974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1310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315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85BA2-9D14-41C5-A709-6E85AFDCB868}" type="datetimeFigureOut">
              <a:rPr lang="tr-TR" smtClean="0"/>
              <a:t>15.11.2018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A8D02-DFD7-473C-A590-A339948B826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601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medicine.medscape.com/article/1968326-overview#a1" TargetMode="External"/><Relationship Id="rId2" Type="http://schemas.openxmlformats.org/officeDocument/2006/relationships/hyperlink" Target="http://emedicine.medscape.com/article/199003-overview#a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medicine.medscape.com/article/207575-overview#a1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36" y="175641"/>
            <a:ext cx="4188342" cy="3550593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593431" y="1380762"/>
            <a:ext cx="8598569" cy="1665028"/>
          </a:xfrm>
        </p:spPr>
        <p:txBody>
          <a:bodyPr>
            <a:noAutofit/>
          </a:bodyPr>
          <a:lstStyle/>
          <a:p>
            <a:r>
              <a:rPr lang="tr-TR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KEMİK İLİĞİ </a:t>
            </a:r>
            <a:r>
              <a:rPr lang="tr-TR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HİSTOLOJİSİ</a:t>
            </a:r>
            <a:endParaRPr lang="tr-TR" sz="6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94820" y="4931355"/>
            <a:ext cx="4454474" cy="191060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Hazırlayan</a:t>
            </a:r>
            <a:b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Araş</a:t>
            </a: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Gör. Seda KESKİN</a:t>
            </a:r>
            <a:b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Danışman</a:t>
            </a:r>
            <a:b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Murat Çetin 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RAĞBETLİ</a:t>
            </a:r>
          </a:p>
          <a:p>
            <a:pPr marL="0" indent="0" algn="ctr">
              <a:buNone/>
            </a:pP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Kasım-2018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294" y="3561347"/>
            <a:ext cx="4294052" cy="29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2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81817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545432"/>
            <a:ext cx="11016916" cy="5631531"/>
          </a:xfrm>
        </p:spPr>
        <p:txBody>
          <a:bodyPr/>
          <a:lstStyle/>
          <a:p>
            <a:pPr marL="0" indent="0">
              <a:buNone/>
            </a:pPr>
            <a:r>
              <a:rPr lang="tr-TR" b="1" dirty="0" err="1" smtClean="0"/>
              <a:t>Hematopoetik</a:t>
            </a:r>
            <a:r>
              <a:rPr lang="tr-TR" b="1" dirty="0" smtClean="0"/>
              <a:t> </a:t>
            </a:r>
            <a:r>
              <a:rPr lang="tr-TR" b="1" dirty="0"/>
              <a:t>Kök Hücreler </a:t>
            </a:r>
            <a:endParaRPr lang="tr-TR" b="1" dirty="0" smtClean="0"/>
          </a:p>
          <a:p>
            <a:pPr marL="0" indent="0">
              <a:buNone/>
            </a:pPr>
            <a:r>
              <a:rPr lang="tr-TR" dirty="0"/>
              <a:t>Kendi kendini yenileyebilen, </a:t>
            </a:r>
            <a:r>
              <a:rPr lang="tr-TR" dirty="0" smtClean="0"/>
              <a:t>tüm </a:t>
            </a:r>
            <a:r>
              <a:rPr lang="tr-TR" dirty="0"/>
              <a:t>kan dokusunu farklılaşarak oluşturabilen </a:t>
            </a:r>
            <a:r>
              <a:rPr lang="tr-TR" dirty="0" smtClean="0"/>
              <a:t>hücrelerdir.</a:t>
            </a:r>
          </a:p>
          <a:p>
            <a:r>
              <a:rPr lang="tr-TR" i="1" u="sng" dirty="0" smtClean="0"/>
              <a:t>İlk </a:t>
            </a:r>
            <a:r>
              <a:rPr lang="tr-TR" i="1" u="sng" dirty="0"/>
              <a:t>keşfedilen , </a:t>
            </a:r>
          </a:p>
          <a:p>
            <a:r>
              <a:rPr lang="tr-TR" i="1" u="sng" dirty="0"/>
              <a:t>En iyi tanımlanan, </a:t>
            </a:r>
          </a:p>
          <a:p>
            <a:r>
              <a:rPr lang="tr-TR" i="1" u="sng" dirty="0"/>
              <a:t>Ve klinikte yıllardan beri başarı ile uygulana eşsiz hücrelerdir. </a:t>
            </a:r>
          </a:p>
        </p:txBody>
      </p:sp>
    </p:spTree>
    <p:extLst>
      <p:ext uri="{BB962C8B-B14F-4D97-AF65-F5344CB8AC3E}">
        <p14:creationId xmlns:p14="http://schemas.microsoft.com/office/powerpoint/2010/main" val="131365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317667"/>
            <a:ext cx="10515600" cy="6163344"/>
          </a:xfrm>
        </p:spPr>
        <p:txBody>
          <a:bodyPr/>
          <a:lstStyle/>
          <a:p>
            <a:pPr marL="0" indent="0">
              <a:buNone/>
            </a:pPr>
            <a:r>
              <a:rPr lang="tr-TR" dirty="0" err="1"/>
              <a:t>HKH’nin</a:t>
            </a:r>
            <a:r>
              <a:rPr lang="tr-TR" dirty="0"/>
              <a:t> kimlik numarası : CD 34 </a:t>
            </a:r>
            <a:endParaRPr lang="tr-TR" dirty="0" smtClean="0"/>
          </a:p>
          <a:p>
            <a:pPr marL="0" indent="0">
              <a:buNone/>
            </a:pPr>
            <a:r>
              <a:rPr lang="tr-TR" b="1" dirty="0"/>
              <a:t>CD 34+ </a:t>
            </a:r>
            <a:r>
              <a:rPr lang="tr-TR" b="1" dirty="0" smtClean="0"/>
              <a:t>: </a:t>
            </a:r>
            <a:r>
              <a:rPr lang="tr-TR" dirty="0" smtClean="0"/>
              <a:t>105-120 </a:t>
            </a:r>
            <a:r>
              <a:rPr lang="tr-TR" dirty="0" err="1"/>
              <a:t>kDa</a:t>
            </a:r>
            <a:r>
              <a:rPr lang="tr-TR" dirty="0"/>
              <a:t> ağırlığında </a:t>
            </a:r>
            <a:r>
              <a:rPr lang="tr-TR" dirty="0" err="1"/>
              <a:t>membran</a:t>
            </a:r>
            <a:r>
              <a:rPr lang="tr-TR" dirty="0"/>
              <a:t> </a:t>
            </a:r>
            <a:r>
              <a:rPr lang="tr-TR" dirty="0" err="1"/>
              <a:t>glikoprotein</a:t>
            </a:r>
            <a:r>
              <a:rPr lang="tr-TR" dirty="0"/>
              <a:t> </a:t>
            </a:r>
          </a:p>
          <a:p>
            <a:pPr marL="0" indent="0">
              <a:buNone/>
            </a:pPr>
            <a:r>
              <a:rPr lang="tr-TR" dirty="0" smtClean="0"/>
              <a:t>Erken </a:t>
            </a:r>
            <a:r>
              <a:rPr lang="tr-TR" dirty="0" err="1"/>
              <a:t>hemapoetik</a:t>
            </a:r>
            <a:r>
              <a:rPr lang="tr-TR" dirty="0"/>
              <a:t> kök hücre </a:t>
            </a:r>
            <a:r>
              <a:rPr lang="tr-TR" dirty="0" smtClean="0"/>
              <a:t>işaretleyicisi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CD34: </a:t>
            </a:r>
            <a:r>
              <a:rPr lang="tr-TR" dirty="0" err="1"/>
              <a:t>Periferik</a:t>
            </a:r>
            <a:r>
              <a:rPr lang="tr-TR" dirty="0"/>
              <a:t> </a:t>
            </a:r>
            <a:r>
              <a:rPr lang="tr-TR" dirty="0" err="1"/>
              <a:t>MNH’lerin</a:t>
            </a:r>
            <a:r>
              <a:rPr lang="tr-TR" dirty="0"/>
              <a:t> % 0.1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Kemik </a:t>
            </a:r>
            <a:r>
              <a:rPr lang="tr-TR" dirty="0"/>
              <a:t>iliği </a:t>
            </a:r>
            <a:r>
              <a:rPr lang="tr-TR" dirty="0" err="1"/>
              <a:t>MNH’lerinin</a:t>
            </a:r>
            <a:r>
              <a:rPr lang="tr-TR" dirty="0"/>
              <a:t> % 1-4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16" y="3111950"/>
            <a:ext cx="2924090" cy="308030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537" y="2946347"/>
            <a:ext cx="4206627" cy="324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2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7305" y="90955"/>
            <a:ext cx="11654590" cy="20747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u="sng" dirty="0" err="1"/>
              <a:t>Hematopoetik</a:t>
            </a:r>
            <a:r>
              <a:rPr lang="tr-TR" sz="2400" b="1" u="sng" dirty="0"/>
              <a:t> kök hücrenin;</a:t>
            </a:r>
          </a:p>
          <a:p>
            <a:pPr marL="0" indent="0">
              <a:buNone/>
            </a:pPr>
            <a:r>
              <a:rPr lang="tr-TR" sz="2400" dirty="0"/>
              <a:t>1. Bölünerek kendini yeniden üretme özelliği (</a:t>
            </a:r>
            <a:r>
              <a:rPr lang="tr-TR" sz="2400" dirty="0" err="1"/>
              <a:t>Mitotik</a:t>
            </a:r>
            <a:r>
              <a:rPr lang="tr-TR" sz="2400" dirty="0"/>
              <a:t>) Self-</a:t>
            </a:r>
            <a:r>
              <a:rPr lang="tr-TR" sz="2400" dirty="0" err="1"/>
              <a:t>renewal</a:t>
            </a:r>
            <a:endParaRPr lang="tr-TR" sz="2400" dirty="0"/>
          </a:p>
          <a:p>
            <a:pPr marL="0" indent="0">
              <a:buNone/>
            </a:pPr>
            <a:r>
              <a:rPr lang="tr-TR" sz="2400" dirty="0"/>
              <a:t>2. Farklılaşarak olgun kan hücrelerine dönüşebilme özelliği (</a:t>
            </a:r>
            <a:r>
              <a:rPr lang="tr-TR" sz="2400" dirty="0" err="1"/>
              <a:t>Differansiasyon</a:t>
            </a:r>
            <a:r>
              <a:rPr lang="tr-TR" sz="2400" dirty="0"/>
              <a:t>)</a:t>
            </a:r>
          </a:p>
          <a:p>
            <a:pPr marL="0" indent="0">
              <a:buNone/>
            </a:pPr>
            <a:r>
              <a:rPr lang="tr-TR" sz="2400" dirty="0"/>
              <a:t>3. Farklılaşmaya başlayan hücre yönlenmiş fonksiyonel hücreye dönüşür (eritrosit-lökosit-</a:t>
            </a:r>
            <a:r>
              <a:rPr lang="tr-TR" sz="2400" dirty="0" err="1"/>
              <a:t>trombosit</a:t>
            </a:r>
            <a:r>
              <a:rPr lang="tr-TR" sz="2400" dirty="0"/>
              <a:t>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08363"/>
            <a:ext cx="8638673" cy="390587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133600" y="5914240"/>
            <a:ext cx="891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Hematopoez</a:t>
            </a:r>
            <a:r>
              <a:rPr lang="tr-TR" sz="2400" b="1" dirty="0"/>
              <a:t> dinamik bir süreçtir ve tüm hayat boyunca </a:t>
            </a:r>
            <a:r>
              <a:rPr lang="tr-TR" sz="2400" b="1" dirty="0" smtClean="0"/>
              <a:t>sürmelidir.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361663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533" y="13648"/>
            <a:ext cx="12392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5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3206" y="608462"/>
            <a:ext cx="5622878" cy="4883623"/>
          </a:xfrm>
        </p:spPr>
        <p:txBody>
          <a:bodyPr>
            <a:noAutofit/>
          </a:bodyPr>
          <a:lstStyle/>
          <a:p>
            <a:pPr algn="just"/>
            <a:r>
              <a:rPr lang="tr-TR" dirty="0" err="1"/>
              <a:t>H</a:t>
            </a:r>
            <a:r>
              <a:rPr lang="tr-TR" dirty="0" err="1" smtClean="0"/>
              <a:t>ematopoetik</a:t>
            </a:r>
            <a:r>
              <a:rPr lang="tr-TR" dirty="0" smtClean="0"/>
              <a:t> </a:t>
            </a:r>
            <a:r>
              <a:rPr lang="tr-TR" dirty="0"/>
              <a:t>süreç, </a:t>
            </a:r>
            <a:r>
              <a:rPr lang="tr-TR" dirty="0" smtClean="0"/>
              <a:t>2. </a:t>
            </a:r>
            <a:r>
              <a:rPr lang="tr-TR" dirty="0"/>
              <a:t>ve </a:t>
            </a:r>
            <a:r>
              <a:rPr lang="tr-TR" dirty="0" smtClean="0"/>
              <a:t>3. </a:t>
            </a:r>
            <a:r>
              <a:rPr lang="tr-TR" dirty="0"/>
              <a:t>gebelik </a:t>
            </a:r>
            <a:r>
              <a:rPr lang="tr-TR" dirty="0" smtClean="0"/>
              <a:t>haftasında </a:t>
            </a:r>
            <a:r>
              <a:rPr lang="tr-TR" dirty="0"/>
              <a:t>başlasa da, </a:t>
            </a:r>
            <a:r>
              <a:rPr lang="tr-TR" dirty="0" smtClean="0"/>
              <a:t>10-11. gebelik </a:t>
            </a:r>
            <a:r>
              <a:rPr lang="tr-TR" dirty="0"/>
              <a:t>haftasına kadar, kemik iliğinde aktif </a:t>
            </a:r>
            <a:r>
              <a:rPr lang="tr-TR" dirty="0" err="1"/>
              <a:t>hematopoez</a:t>
            </a:r>
            <a:r>
              <a:rPr lang="tr-TR" dirty="0"/>
              <a:t> başlamamaktadır. </a:t>
            </a:r>
            <a:endParaRPr lang="tr-TR" dirty="0" smtClean="0"/>
          </a:p>
          <a:p>
            <a:pPr algn="just"/>
            <a:r>
              <a:rPr lang="tr-TR" dirty="0" smtClean="0"/>
              <a:t>Kemik </a:t>
            </a:r>
            <a:r>
              <a:rPr lang="tr-TR" dirty="0"/>
              <a:t>iliğinin kemiğin merkezi bölgesini işgal </a:t>
            </a:r>
            <a:r>
              <a:rPr lang="tr-TR" dirty="0" smtClean="0"/>
              <a:t>etmeye başlar. Bu </a:t>
            </a:r>
            <a:r>
              <a:rPr lang="tr-TR" dirty="0"/>
              <a:t>nedenle, kemik iliğinin oluşumu </a:t>
            </a:r>
            <a:r>
              <a:rPr lang="tr-TR" dirty="0" err="1"/>
              <a:t>trabeküler</a:t>
            </a:r>
            <a:r>
              <a:rPr lang="tr-TR" dirty="0"/>
              <a:t> kemiğin gelişimine bağlıdır. </a:t>
            </a:r>
            <a:endParaRPr lang="tr-TR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813" y="608462"/>
            <a:ext cx="5327176" cy="595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6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0264" y="188915"/>
            <a:ext cx="4183399" cy="54295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dirty="0" smtClean="0"/>
              <a:t>Kemik </a:t>
            </a:r>
            <a:r>
              <a:rPr lang="tr-TR" sz="2400" b="1" dirty="0"/>
              <a:t>İliği Tipleri</a:t>
            </a:r>
          </a:p>
          <a:p>
            <a:pPr algn="just"/>
            <a:r>
              <a:rPr lang="tr-TR" sz="2400" dirty="0"/>
              <a:t>Kemik iliği </a:t>
            </a:r>
            <a:r>
              <a:rPr lang="tr-TR" sz="2400" dirty="0" smtClean="0"/>
              <a:t>kendisini çevreleyen </a:t>
            </a:r>
            <a:r>
              <a:rPr lang="tr-TR" sz="2400" dirty="0"/>
              <a:t>kemiğin </a:t>
            </a:r>
            <a:r>
              <a:rPr lang="tr-TR" sz="2400" dirty="0" err="1"/>
              <a:t>rijitliğinden</a:t>
            </a:r>
            <a:r>
              <a:rPr lang="tr-TR" sz="2400" dirty="0"/>
              <a:t> yoksundur. Bunun yerine, </a:t>
            </a:r>
            <a:r>
              <a:rPr lang="tr-TR" sz="2400" dirty="0" err="1"/>
              <a:t>trabeküler</a:t>
            </a:r>
            <a:r>
              <a:rPr lang="tr-TR" sz="2400" dirty="0"/>
              <a:t> kemik ağının bıraktığı boşluğu dolduran jöle benzeri bir maddedir</a:t>
            </a:r>
            <a:r>
              <a:rPr lang="tr-TR" sz="2400" dirty="0" smtClean="0"/>
              <a:t>.</a:t>
            </a:r>
          </a:p>
          <a:p>
            <a:pPr algn="just"/>
            <a:r>
              <a:rPr lang="tr-TR" sz="2400" dirty="0"/>
              <a:t>B</a:t>
            </a:r>
            <a:r>
              <a:rPr lang="tr-TR" sz="2400" dirty="0" smtClean="0"/>
              <a:t>ireyin </a:t>
            </a:r>
            <a:r>
              <a:rPr lang="tr-TR" sz="2400" dirty="0"/>
              <a:t>toplam vücut ağırlığının yaklaşık% </a:t>
            </a:r>
            <a:r>
              <a:rPr lang="tr-TR" sz="2400" dirty="0" smtClean="0"/>
              <a:t>4-5'ini </a:t>
            </a:r>
            <a:r>
              <a:rPr lang="tr-TR" sz="2400" dirty="0"/>
              <a:t>oluşturur. “Hafif” bir sistem olarak düşünülebilse de, kemik iliği, </a:t>
            </a:r>
            <a:r>
              <a:rPr lang="tr-TR" sz="2400" dirty="0" err="1"/>
              <a:t>trombositler</a:t>
            </a:r>
            <a:r>
              <a:rPr lang="tr-TR" sz="2400" dirty="0"/>
              <a:t>, lenfositler, eritrositler, </a:t>
            </a:r>
            <a:r>
              <a:rPr lang="tr-TR" sz="2400" dirty="0" err="1"/>
              <a:t>granülositler</a:t>
            </a:r>
            <a:r>
              <a:rPr lang="tr-TR" sz="2400" dirty="0"/>
              <a:t> ve </a:t>
            </a:r>
            <a:r>
              <a:rPr lang="tr-TR" sz="2400" dirty="0" err="1"/>
              <a:t>monositlerin</a:t>
            </a:r>
            <a:r>
              <a:rPr lang="tr-TR" sz="2400" dirty="0"/>
              <a:t> üretilmesinden </a:t>
            </a:r>
            <a:r>
              <a:rPr lang="tr-TR" sz="2400" dirty="0" smtClean="0"/>
              <a:t>sorumludur. 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126" y="0"/>
            <a:ext cx="7571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03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8309" y="283427"/>
            <a:ext cx="10515600" cy="2446125"/>
          </a:xfrm>
        </p:spPr>
        <p:txBody>
          <a:bodyPr/>
          <a:lstStyle/>
          <a:p>
            <a:pPr algn="just"/>
            <a:r>
              <a:rPr lang="tr-TR" dirty="0"/>
              <a:t>Kemik iliğinin iki ana işlevi vardır; Biri kan hücresi üretmektir, diğeri ise yağ depolamaktır. </a:t>
            </a:r>
          </a:p>
          <a:p>
            <a:pPr algn="just"/>
            <a:r>
              <a:rPr lang="tr-TR" dirty="0"/>
              <a:t>Sonuç olarak, vücutta iki tür ilik bulunur: </a:t>
            </a:r>
            <a:r>
              <a:rPr lang="tr-TR" dirty="0" err="1"/>
              <a:t>Hematopoetik</a:t>
            </a:r>
            <a:r>
              <a:rPr lang="tr-TR" dirty="0"/>
              <a:t> olarak aktif olan yüksek </a:t>
            </a:r>
            <a:r>
              <a:rPr lang="tr-TR" dirty="0" err="1">
                <a:solidFill>
                  <a:srgbClr val="FF0000"/>
                </a:solidFill>
              </a:rPr>
              <a:t>vasküler</a:t>
            </a:r>
            <a:r>
              <a:rPr lang="tr-TR" dirty="0">
                <a:solidFill>
                  <a:srgbClr val="FF0000"/>
                </a:solidFill>
              </a:rPr>
              <a:t> kırmızı ilik </a:t>
            </a:r>
            <a:r>
              <a:rPr lang="tr-TR" dirty="0"/>
              <a:t>ve daha az </a:t>
            </a:r>
            <a:r>
              <a:rPr lang="tr-TR" dirty="0" err="1"/>
              <a:t>hematopoetik</a:t>
            </a:r>
            <a:r>
              <a:rPr lang="tr-TR" dirty="0"/>
              <a:t> merkeze ve daha fazla </a:t>
            </a:r>
            <a:r>
              <a:rPr lang="tr-TR" dirty="0" err="1"/>
              <a:t>adiposite</a:t>
            </a:r>
            <a:r>
              <a:rPr lang="tr-TR" dirty="0"/>
              <a:t> sahip olan yağdan zengin </a:t>
            </a:r>
            <a:r>
              <a:rPr lang="tr-TR" dirty="0">
                <a:solidFill>
                  <a:srgbClr val="FF0000"/>
                </a:solidFill>
              </a:rPr>
              <a:t>sarı </a:t>
            </a:r>
            <a:r>
              <a:rPr lang="tr-TR" dirty="0" smtClean="0">
                <a:solidFill>
                  <a:srgbClr val="FF0000"/>
                </a:solidFill>
              </a:rPr>
              <a:t>ilik</a:t>
            </a:r>
            <a:r>
              <a:rPr lang="tr-TR" dirty="0" smtClean="0"/>
              <a:t>. 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01" y="2470245"/>
            <a:ext cx="9253182" cy="42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0154" y="477671"/>
            <a:ext cx="5950422" cy="5942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Kırmızı kemik iliği</a:t>
            </a:r>
          </a:p>
          <a:p>
            <a:pPr algn="just"/>
            <a:r>
              <a:rPr lang="tr-TR" dirty="0" err="1"/>
              <a:t>Hematopoietik</a:t>
            </a:r>
            <a:r>
              <a:rPr lang="tr-TR" dirty="0"/>
              <a:t> adalar olarak bilinen </a:t>
            </a:r>
            <a:r>
              <a:rPr lang="tr-TR" dirty="0" err="1"/>
              <a:t>hematopoetik</a:t>
            </a:r>
            <a:r>
              <a:rPr lang="tr-TR" dirty="0"/>
              <a:t> hücrelerin kümeleri, kırmızı kemik iliğinde gözlenen gevşek bağ dokusu ağı boyunca yaygın şekilde dağılır. </a:t>
            </a:r>
            <a:endParaRPr lang="tr-TR" dirty="0" smtClean="0"/>
          </a:p>
          <a:p>
            <a:pPr algn="just"/>
            <a:r>
              <a:rPr lang="tr-TR" dirty="0" smtClean="0"/>
              <a:t>Bu </a:t>
            </a:r>
            <a:r>
              <a:rPr lang="tr-TR" dirty="0"/>
              <a:t>adalar , kemiğin besin damarları ile de iletişim halinde bulunan nispeten büyük, ancak ince duvarlı </a:t>
            </a:r>
            <a:r>
              <a:rPr lang="tr-TR" dirty="0" err="1"/>
              <a:t>sinüsoidlerin</a:t>
            </a:r>
            <a:r>
              <a:rPr lang="tr-TR" dirty="0"/>
              <a:t> yanında </a:t>
            </a:r>
            <a:r>
              <a:rPr lang="tr-TR" dirty="0" smtClean="0"/>
              <a:t>bulunur. </a:t>
            </a:r>
            <a:r>
              <a:rPr lang="tr-TR" dirty="0"/>
              <a:t> </a:t>
            </a:r>
            <a:endParaRPr lang="tr-TR" dirty="0" smtClean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448" y="477671"/>
            <a:ext cx="5486400" cy="52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89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9433" y="341194"/>
            <a:ext cx="5157178" cy="6182436"/>
          </a:xfrm>
        </p:spPr>
        <p:txBody>
          <a:bodyPr>
            <a:normAutofit/>
          </a:bodyPr>
          <a:lstStyle/>
          <a:p>
            <a:pPr algn="just"/>
            <a:r>
              <a:rPr lang="tr-TR" dirty="0"/>
              <a:t>Kırmızı kemik iliği , rahim içi yaşamdan, yaşamın 5. yılına kadar olan tüm iskelet yapılarında en bol olanıdır. </a:t>
            </a:r>
            <a:endParaRPr lang="tr-TR" dirty="0" smtClean="0"/>
          </a:p>
          <a:p>
            <a:pPr algn="just"/>
            <a:r>
              <a:rPr lang="tr-TR" dirty="0" smtClean="0"/>
              <a:t>Zaman </a:t>
            </a:r>
            <a:r>
              <a:rPr lang="tr-TR" dirty="0"/>
              <a:t>ilerledikçe, kırmızı kemik iliği merkezi düz kemiklerle (yani kafatası kemikleri, </a:t>
            </a:r>
            <a:r>
              <a:rPr lang="tr-TR" dirty="0" err="1"/>
              <a:t>klavikula</a:t>
            </a:r>
            <a:r>
              <a:rPr lang="tr-TR" dirty="0"/>
              <a:t>, </a:t>
            </a:r>
            <a:r>
              <a:rPr lang="tr-TR" dirty="0" err="1"/>
              <a:t>sternum</a:t>
            </a:r>
            <a:r>
              <a:rPr lang="tr-TR" dirty="0"/>
              <a:t>, kaburga, </a:t>
            </a:r>
            <a:r>
              <a:rPr lang="tr-TR" dirty="0" err="1"/>
              <a:t>skapula</a:t>
            </a:r>
            <a:r>
              <a:rPr lang="tr-TR" dirty="0"/>
              <a:t>, omurga ve </a:t>
            </a:r>
            <a:r>
              <a:rPr lang="tr-TR" dirty="0" err="1" smtClean="0"/>
              <a:t>pelvis</a:t>
            </a:r>
            <a:r>
              <a:rPr lang="tr-TR" dirty="0" smtClean="0"/>
              <a:t>) </a:t>
            </a:r>
            <a:r>
              <a:rPr lang="tr-TR" dirty="0"/>
              <a:t>ve üst ve alt </a:t>
            </a:r>
            <a:r>
              <a:rPr lang="tr-TR" dirty="0" err="1"/>
              <a:t>ekstremitelerin</a:t>
            </a:r>
            <a:r>
              <a:rPr lang="tr-TR" dirty="0"/>
              <a:t> </a:t>
            </a:r>
            <a:r>
              <a:rPr lang="tr-TR" dirty="0" err="1"/>
              <a:t>proksimal</a:t>
            </a:r>
            <a:r>
              <a:rPr lang="tr-TR" dirty="0"/>
              <a:t> uzun kemiklerinin </a:t>
            </a:r>
            <a:r>
              <a:rPr lang="tr-TR" dirty="0" err="1"/>
              <a:t>proksimal</a:t>
            </a:r>
            <a:r>
              <a:rPr lang="tr-TR" dirty="0"/>
              <a:t> uçlarıyla </a:t>
            </a:r>
            <a:r>
              <a:rPr lang="tr-TR" dirty="0" smtClean="0"/>
              <a:t>sınırlıdır</a:t>
            </a:r>
            <a:r>
              <a:rPr lang="tr-TR" dirty="0"/>
              <a:t>.</a:t>
            </a:r>
            <a:endParaRPr lang="tr-TR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915" y="341193"/>
            <a:ext cx="4885898" cy="618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7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8008" y="463988"/>
            <a:ext cx="10578349" cy="5021931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r>
              <a:rPr lang="tr-TR" dirty="0" smtClean="0"/>
              <a:t>Kemik iliği, </a:t>
            </a:r>
            <a:r>
              <a:rPr lang="tr-TR" dirty="0" err="1"/>
              <a:t>f</a:t>
            </a:r>
            <a:r>
              <a:rPr lang="tr-TR" dirty="0" err="1" smtClean="0"/>
              <a:t>ötal</a:t>
            </a:r>
            <a:r>
              <a:rPr lang="tr-TR" dirty="0" smtClean="0"/>
              <a:t> </a:t>
            </a:r>
            <a:r>
              <a:rPr lang="tr-TR" dirty="0"/>
              <a:t>hayatın 5.ayından itibaren tüm kan hücrelerinin yapım yeridir. </a:t>
            </a:r>
          </a:p>
          <a:p>
            <a:r>
              <a:rPr lang="tr-TR" dirty="0" err="1" smtClean="0"/>
              <a:t>Fetal</a:t>
            </a:r>
            <a:r>
              <a:rPr lang="tr-TR" dirty="0" smtClean="0"/>
              <a:t> </a:t>
            </a:r>
            <a:r>
              <a:rPr lang="tr-TR" dirty="0"/>
              <a:t>hayatta </a:t>
            </a:r>
            <a:r>
              <a:rPr lang="tr-TR" dirty="0" err="1"/>
              <a:t>Yolk</a:t>
            </a:r>
            <a:r>
              <a:rPr lang="tr-TR" dirty="0"/>
              <a:t> Sac </a:t>
            </a:r>
            <a:r>
              <a:rPr lang="tr-TR" dirty="0" err="1" smtClean="0"/>
              <a:t>mezenşiminden</a:t>
            </a:r>
            <a:r>
              <a:rPr lang="tr-TR" dirty="0" smtClean="0"/>
              <a:t> </a:t>
            </a:r>
            <a:r>
              <a:rPr lang="tr-TR" dirty="0"/>
              <a:t>gelişirler. Daha önce 5. aya kadar </a:t>
            </a:r>
            <a:r>
              <a:rPr lang="tr-TR" dirty="0" err="1"/>
              <a:t>fetal</a:t>
            </a:r>
            <a:r>
              <a:rPr lang="tr-TR" dirty="0"/>
              <a:t> KC ve dalak bu görevi </a:t>
            </a:r>
            <a:r>
              <a:rPr lang="tr-TR" dirty="0" smtClean="0"/>
              <a:t>sağlar</a:t>
            </a:r>
            <a:r>
              <a:rPr lang="tr-TR" dirty="0"/>
              <a:t>.</a:t>
            </a:r>
          </a:p>
          <a:p>
            <a:r>
              <a:rPr lang="tr-TR" dirty="0" smtClean="0"/>
              <a:t>B </a:t>
            </a:r>
            <a:r>
              <a:rPr lang="tr-TR" dirty="0"/>
              <a:t>lenfositlerin esas olgunlaşma yeridir. </a:t>
            </a:r>
          </a:p>
          <a:p>
            <a:r>
              <a:rPr lang="tr-TR" dirty="0" err="1" smtClean="0"/>
              <a:t>Sekonder</a:t>
            </a:r>
            <a:r>
              <a:rPr lang="tr-TR" dirty="0" smtClean="0"/>
              <a:t> </a:t>
            </a:r>
            <a:r>
              <a:rPr lang="tr-TR" dirty="0" err="1"/>
              <a:t>immün</a:t>
            </a:r>
            <a:r>
              <a:rPr lang="tr-TR" dirty="0"/>
              <a:t> yanıt sonrasında da aktive olmuş B lenfositler </a:t>
            </a:r>
            <a:r>
              <a:rPr lang="tr-TR" dirty="0" err="1"/>
              <a:t>plazmositlere</a:t>
            </a:r>
            <a:r>
              <a:rPr lang="tr-TR" dirty="0"/>
              <a:t> farklılaşırlar. </a:t>
            </a:r>
          </a:p>
          <a:p>
            <a:r>
              <a:rPr lang="tr-TR" dirty="0" smtClean="0"/>
              <a:t>Kİ </a:t>
            </a:r>
            <a:r>
              <a:rPr lang="tr-TR" dirty="0"/>
              <a:t>antikor sentezi açısından serum </a:t>
            </a:r>
            <a:r>
              <a:rPr lang="tr-TR" dirty="0" err="1"/>
              <a:t>Ig’lerinin</a:t>
            </a:r>
            <a:r>
              <a:rPr lang="tr-TR" dirty="0"/>
              <a:t> esas kaynağını oluşturur.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119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7257" y="556383"/>
            <a:ext cx="10515600" cy="4351338"/>
          </a:xfrm>
        </p:spPr>
        <p:txBody>
          <a:bodyPr/>
          <a:lstStyle/>
          <a:p>
            <a:pPr algn="just"/>
            <a:r>
              <a:rPr lang="tr-TR" dirty="0"/>
              <a:t>Kemikteki </a:t>
            </a:r>
            <a:r>
              <a:rPr lang="tr-TR" dirty="0" err="1"/>
              <a:t>hematopoetik</a:t>
            </a:r>
            <a:r>
              <a:rPr lang="tr-TR" dirty="0"/>
              <a:t> ve </a:t>
            </a:r>
            <a:r>
              <a:rPr lang="tr-TR" dirty="0" err="1"/>
              <a:t>adiposit</a:t>
            </a:r>
            <a:r>
              <a:rPr lang="tr-TR" dirty="0"/>
              <a:t> hücreleri destekleyen destekleyici madde </a:t>
            </a:r>
            <a:r>
              <a:rPr lang="tr-TR" dirty="0" err="1"/>
              <a:t>retikülindir</a:t>
            </a:r>
            <a:r>
              <a:rPr lang="tr-TR" dirty="0"/>
              <a:t>. </a:t>
            </a:r>
            <a:endParaRPr lang="tr-TR" dirty="0" smtClean="0"/>
          </a:p>
          <a:p>
            <a:pPr algn="just"/>
            <a:r>
              <a:rPr lang="tr-TR" dirty="0" smtClean="0"/>
              <a:t>Bu</a:t>
            </a:r>
            <a:r>
              <a:rPr lang="tr-TR" dirty="0"/>
              <a:t> </a:t>
            </a:r>
            <a:r>
              <a:rPr lang="tr-TR" dirty="0" err="1"/>
              <a:t>mezenşim</a:t>
            </a:r>
            <a:r>
              <a:rPr lang="tr-TR" dirty="0"/>
              <a:t> türevli </a:t>
            </a:r>
            <a:r>
              <a:rPr lang="tr-TR" dirty="0" err="1"/>
              <a:t>retiküler</a:t>
            </a:r>
            <a:r>
              <a:rPr lang="tr-TR" dirty="0"/>
              <a:t> hücreler (</a:t>
            </a:r>
            <a:r>
              <a:rPr lang="tr-TR" dirty="0" err="1"/>
              <a:t>fibroblast</a:t>
            </a:r>
            <a:r>
              <a:rPr lang="tr-TR" dirty="0"/>
              <a:t> benzeri hücreler) tarafından üretilen bir ince tip III </a:t>
            </a:r>
            <a:r>
              <a:rPr lang="tr-TR" dirty="0" err="1"/>
              <a:t>kollajendir</a:t>
            </a:r>
            <a:r>
              <a:rPr lang="tr-TR" dirty="0"/>
              <a:t>. </a:t>
            </a:r>
            <a:endParaRPr lang="tr-TR" dirty="0" smtClean="0"/>
          </a:p>
          <a:p>
            <a:pPr algn="just"/>
            <a:r>
              <a:rPr lang="tr-TR" dirty="0" err="1" smtClean="0"/>
              <a:t>Makrofajlar</a:t>
            </a:r>
            <a:r>
              <a:rPr lang="tr-TR" dirty="0" smtClean="0"/>
              <a:t> </a:t>
            </a:r>
            <a:r>
              <a:rPr lang="tr-TR" dirty="0"/>
              <a:t>gibi diğer </a:t>
            </a:r>
            <a:r>
              <a:rPr lang="tr-TR" dirty="0" err="1"/>
              <a:t>fagositik</a:t>
            </a:r>
            <a:r>
              <a:rPr lang="tr-TR" dirty="0"/>
              <a:t> hücreler </a:t>
            </a:r>
            <a:r>
              <a:rPr lang="tr-TR" dirty="0" err="1"/>
              <a:t>stromada</a:t>
            </a:r>
            <a:r>
              <a:rPr lang="tr-TR" dirty="0"/>
              <a:t> bulunur ve hücresel döküntüleri fagositoz yaparak </a:t>
            </a:r>
            <a:r>
              <a:rPr lang="tr-TR" dirty="0" err="1"/>
              <a:t>hematopoiezi</a:t>
            </a:r>
            <a:r>
              <a:rPr lang="tr-TR" dirty="0"/>
              <a:t> kolaylaştırır.</a:t>
            </a:r>
          </a:p>
          <a:p>
            <a:pPr algn="just"/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3" y="3237790"/>
            <a:ext cx="10140286" cy="34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0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3056" y="0"/>
            <a:ext cx="10088676" cy="399879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tr-TR" sz="2900" b="1" dirty="0"/>
              <a:t>Sarı Kemik İliği</a:t>
            </a:r>
          </a:p>
          <a:p>
            <a:pPr algn="just"/>
            <a:r>
              <a:rPr lang="tr-TR" sz="2900" dirty="0"/>
              <a:t>Bireyin yaşına ve hematolojik talebine bağlı olarak, </a:t>
            </a:r>
            <a:r>
              <a:rPr lang="tr-TR" sz="2900" dirty="0" err="1"/>
              <a:t>retiküler</a:t>
            </a:r>
            <a:r>
              <a:rPr lang="tr-TR" sz="2900" dirty="0"/>
              <a:t> hücreler lipit alımının artması sonucunda şişer. </a:t>
            </a:r>
            <a:endParaRPr lang="tr-TR" sz="2900" dirty="0" smtClean="0"/>
          </a:p>
          <a:p>
            <a:pPr algn="just"/>
            <a:r>
              <a:rPr lang="tr-TR" sz="2900" dirty="0" smtClean="0"/>
              <a:t>Daha </a:t>
            </a:r>
            <a:r>
              <a:rPr lang="tr-TR" sz="2900" dirty="0"/>
              <a:t>sonra sarı iliği oluşur. Bu </a:t>
            </a:r>
            <a:r>
              <a:rPr lang="tr-TR" sz="2900" dirty="0" err="1"/>
              <a:t>kavitasyonu</a:t>
            </a:r>
            <a:r>
              <a:rPr lang="tr-TR" sz="2900" dirty="0"/>
              <a:t> hareket eden </a:t>
            </a:r>
            <a:r>
              <a:rPr lang="tr-TR" sz="2900" dirty="0" err="1"/>
              <a:t>nörovasküler</a:t>
            </a:r>
            <a:r>
              <a:rPr lang="tr-TR" sz="2900" dirty="0"/>
              <a:t> yapılar için iskele sağlayan esas olarak destekleyici bağ dokusu içerir. </a:t>
            </a:r>
            <a:endParaRPr lang="tr-TR" sz="2900" dirty="0" smtClean="0"/>
          </a:p>
          <a:p>
            <a:pPr algn="just"/>
            <a:r>
              <a:rPr lang="tr-TR" sz="2900" dirty="0" smtClean="0"/>
              <a:t>Çok </a:t>
            </a:r>
            <a:r>
              <a:rPr lang="tr-TR" sz="2900" dirty="0"/>
              <a:t>az sayıda uykuya bağlı </a:t>
            </a:r>
            <a:r>
              <a:rPr lang="tr-TR" sz="2900" dirty="0" err="1"/>
              <a:t>hematopoetik</a:t>
            </a:r>
            <a:r>
              <a:rPr lang="tr-TR" sz="2900" dirty="0"/>
              <a:t> kümeye ek olarak sayısız </a:t>
            </a:r>
            <a:r>
              <a:rPr lang="tr-TR" sz="2900" dirty="0" err="1"/>
              <a:t>adiposit</a:t>
            </a:r>
            <a:r>
              <a:rPr lang="tr-TR" sz="2900" dirty="0"/>
              <a:t> de vardır . Bu </a:t>
            </a:r>
            <a:r>
              <a:rPr lang="tr-TR" sz="2900" dirty="0" err="1"/>
              <a:t>latent</a:t>
            </a:r>
            <a:r>
              <a:rPr lang="tr-TR" sz="2900" dirty="0"/>
              <a:t> </a:t>
            </a:r>
            <a:r>
              <a:rPr lang="tr-TR" sz="2900" dirty="0" err="1"/>
              <a:t>hematopoetik</a:t>
            </a:r>
            <a:r>
              <a:rPr lang="tr-TR" sz="2900" dirty="0"/>
              <a:t> merkezler , kırmızı kan hücreleri için bir artış talebi durumunda yeniden etkinleştirilebilir.</a:t>
            </a:r>
          </a:p>
          <a:p>
            <a:pPr marL="0" indent="0" algn="just"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30" y="3826048"/>
            <a:ext cx="5063320" cy="303195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630" y="3826048"/>
            <a:ext cx="3630660" cy="27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4968" y="491319"/>
            <a:ext cx="5363570" cy="5770727"/>
          </a:xfrm>
        </p:spPr>
        <p:txBody>
          <a:bodyPr>
            <a:normAutofit/>
          </a:bodyPr>
          <a:lstStyle/>
          <a:p>
            <a:pPr algn="just"/>
            <a:r>
              <a:rPr lang="tr-TR" dirty="0" smtClean="0"/>
              <a:t>Kemik </a:t>
            </a:r>
            <a:r>
              <a:rPr lang="tr-TR" dirty="0"/>
              <a:t>iliği çevreleyen kemiğe besin sağlayan aynı arterler tarafından </a:t>
            </a:r>
            <a:r>
              <a:rPr lang="tr-TR" dirty="0" err="1"/>
              <a:t>perfüze</a:t>
            </a:r>
            <a:r>
              <a:rPr lang="tr-TR" dirty="0"/>
              <a:t> edilir. Bir besin arteri ve iki besin damarı , kemik kanalına girmek için besin kanallarından geçerler. </a:t>
            </a:r>
            <a:endParaRPr lang="tr-TR" dirty="0" smtClean="0"/>
          </a:p>
          <a:p>
            <a:pPr algn="just"/>
            <a:r>
              <a:rPr lang="tr-TR" dirty="0" smtClean="0"/>
              <a:t>Kemik iliği boşluğunda lenfatik kanallar tespit edilmemiştir.</a:t>
            </a:r>
          </a:p>
          <a:p>
            <a:pPr marL="0" indent="0" algn="just">
              <a:buNone/>
            </a:pP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027" y="491319"/>
            <a:ext cx="57002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5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395785"/>
            <a:ext cx="4967785" cy="4804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/>
              <a:t>İNNERVASYON</a:t>
            </a:r>
          </a:p>
          <a:p>
            <a:pPr algn="just"/>
            <a:r>
              <a:rPr lang="tr-TR" dirty="0" smtClean="0"/>
              <a:t>Besin</a:t>
            </a:r>
            <a:r>
              <a:rPr lang="tr-TR" dirty="0"/>
              <a:t> </a:t>
            </a:r>
            <a:r>
              <a:rPr lang="tr-TR" dirty="0" smtClean="0"/>
              <a:t>kanalları</a:t>
            </a:r>
            <a:r>
              <a:rPr lang="tr-TR" dirty="0"/>
              <a:t> </a:t>
            </a:r>
            <a:r>
              <a:rPr lang="tr-TR" dirty="0" smtClean="0"/>
              <a:t>ile </a:t>
            </a:r>
            <a:r>
              <a:rPr lang="tr-TR" dirty="0" err="1" smtClean="0"/>
              <a:t>epifiz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err="1"/>
              <a:t>metafiz</a:t>
            </a:r>
            <a:r>
              <a:rPr lang="tr-TR" dirty="0"/>
              <a:t> </a:t>
            </a:r>
            <a:r>
              <a:rPr lang="tr-TR" dirty="0" err="1"/>
              <a:t>foramen</a:t>
            </a:r>
            <a:r>
              <a:rPr lang="tr-TR" dirty="0"/>
              <a:t> </a:t>
            </a:r>
            <a:r>
              <a:rPr lang="tr-TR" dirty="0" smtClean="0"/>
              <a:t>kemik, </a:t>
            </a:r>
            <a:r>
              <a:rPr lang="tr-TR" dirty="0" err="1" smtClean="0"/>
              <a:t>miyelinsiz</a:t>
            </a:r>
            <a:r>
              <a:rPr lang="tr-TR" dirty="0" smtClean="0"/>
              <a:t> ve </a:t>
            </a:r>
            <a:r>
              <a:rPr lang="tr-TR" dirty="0" err="1"/>
              <a:t>miyelinli</a:t>
            </a:r>
            <a:r>
              <a:rPr lang="tr-TR" dirty="0"/>
              <a:t> sinir lifleri </a:t>
            </a:r>
            <a:r>
              <a:rPr lang="tr-TR" dirty="0" smtClean="0"/>
              <a:t>taşır.</a:t>
            </a:r>
          </a:p>
          <a:p>
            <a:pPr algn="just"/>
            <a:r>
              <a:rPr lang="tr-TR" dirty="0" smtClean="0"/>
              <a:t>Bu </a:t>
            </a:r>
            <a:r>
              <a:rPr lang="tr-TR" dirty="0"/>
              <a:t>liflerin bir kısmı, </a:t>
            </a:r>
            <a:r>
              <a:rPr lang="tr-TR" dirty="0" err="1"/>
              <a:t>vasa</a:t>
            </a:r>
            <a:r>
              <a:rPr lang="tr-TR" dirty="0"/>
              <a:t> </a:t>
            </a:r>
            <a:r>
              <a:rPr lang="tr-TR" dirty="0" err="1"/>
              <a:t>nervoza</a:t>
            </a:r>
            <a:r>
              <a:rPr lang="tr-TR" dirty="0"/>
              <a:t> </a:t>
            </a:r>
            <a:r>
              <a:rPr lang="tr-TR" dirty="0" smtClean="0"/>
              <a:t>tarafından kan </a:t>
            </a:r>
            <a:r>
              <a:rPr lang="tr-TR" dirty="0"/>
              <a:t>damarlarının düz kas tabakasını </a:t>
            </a:r>
            <a:r>
              <a:rPr lang="tr-TR" dirty="0" smtClean="0"/>
              <a:t>ve iliğin </a:t>
            </a:r>
            <a:r>
              <a:rPr lang="tr-TR" dirty="0" err="1"/>
              <a:t>hematopoetik</a:t>
            </a:r>
            <a:r>
              <a:rPr lang="tr-TR" dirty="0"/>
              <a:t> </a:t>
            </a:r>
            <a:r>
              <a:rPr lang="tr-TR" dirty="0" smtClean="0"/>
              <a:t>dokusunu </a:t>
            </a:r>
            <a:r>
              <a:rPr lang="tr-TR" dirty="0" err="1" smtClean="0"/>
              <a:t>inerve</a:t>
            </a:r>
            <a:r>
              <a:rPr lang="tr-TR" dirty="0" smtClean="0"/>
              <a:t> eder.</a:t>
            </a: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264" y="286601"/>
            <a:ext cx="6960358" cy="627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09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2652" y="291748"/>
            <a:ext cx="9674295" cy="577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Hücre tipleri</a:t>
            </a:r>
          </a:p>
          <a:p>
            <a:pPr algn="just"/>
            <a:r>
              <a:rPr lang="tr-TR" dirty="0" err="1"/>
              <a:t>P</a:t>
            </a:r>
            <a:r>
              <a:rPr lang="tr-TR" dirty="0" err="1" smtClean="0"/>
              <a:t>rogenitör</a:t>
            </a:r>
            <a:r>
              <a:rPr lang="tr-TR" dirty="0" smtClean="0"/>
              <a:t> </a:t>
            </a:r>
            <a:r>
              <a:rPr lang="tr-TR" dirty="0"/>
              <a:t>hücreler son ürünlerinden daha büyüktür. “-</a:t>
            </a:r>
            <a:r>
              <a:rPr lang="tr-TR" dirty="0" err="1"/>
              <a:t>Blast</a:t>
            </a:r>
            <a:r>
              <a:rPr lang="tr-TR" dirty="0"/>
              <a:t>” eki genellikle referans olarak verilen hücre dizisinin bu seri için kök hücreler olduğunu belirtmektedir (yani </a:t>
            </a:r>
            <a:r>
              <a:rPr lang="tr-TR" dirty="0" err="1"/>
              <a:t>eritroblastlar</a:t>
            </a:r>
            <a:r>
              <a:rPr lang="tr-TR" dirty="0"/>
              <a:t> kırmızı kan hücreleri için öncü hücrelerdir [eritrositler]). </a:t>
            </a:r>
            <a:endParaRPr lang="tr-TR" dirty="0" smtClean="0"/>
          </a:p>
          <a:p>
            <a:pPr algn="just"/>
            <a:r>
              <a:rPr lang="tr-TR" dirty="0" err="1" smtClean="0"/>
              <a:t>Stromada</a:t>
            </a:r>
            <a:r>
              <a:rPr lang="tr-TR" dirty="0"/>
              <a:t> </a:t>
            </a:r>
            <a:r>
              <a:rPr lang="tr-TR" dirty="0" err="1" smtClean="0"/>
              <a:t>mezenkimal</a:t>
            </a:r>
            <a:r>
              <a:rPr lang="tr-TR" dirty="0" smtClean="0"/>
              <a:t> </a:t>
            </a:r>
            <a:r>
              <a:rPr lang="tr-TR" dirty="0"/>
              <a:t>kökenli çok sayıda kök </a:t>
            </a:r>
            <a:r>
              <a:rPr lang="tr-TR" dirty="0" smtClean="0"/>
              <a:t>hücre içerir</a:t>
            </a:r>
            <a:r>
              <a:rPr lang="tr-TR" dirty="0"/>
              <a:t>. Bunlar, </a:t>
            </a:r>
            <a:r>
              <a:rPr lang="tr-TR" dirty="0" err="1"/>
              <a:t>adipositler</a:t>
            </a:r>
            <a:r>
              <a:rPr lang="tr-TR" dirty="0"/>
              <a:t> , </a:t>
            </a:r>
            <a:r>
              <a:rPr lang="tr-TR" dirty="0" err="1"/>
              <a:t>miyositler</a:t>
            </a:r>
            <a:r>
              <a:rPr lang="tr-TR" dirty="0"/>
              <a:t> (kas</a:t>
            </a:r>
            <a:r>
              <a:rPr lang="tr-TR" dirty="0" smtClean="0"/>
              <a:t>), </a:t>
            </a:r>
            <a:r>
              <a:rPr lang="tr-TR" dirty="0"/>
              <a:t> </a:t>
            </a:r>
            <a:r>
              <a:rPr lang="tr-TR" dirty="0" err="1"/>
              <a:t>endotelyal</a:t>
            </a:r>
            <a:r>
              <a:rPr lang="tr-TR" dirty="0"/>
              <a:t> </a:t>
            </a:r>
            <a:r>
              <a:rPr lang="tr-TR" dirty="0" err="1" smtClean="0"/>
              <a:t>hücrelerinyanı</a:t>
            </a:r>
            <a:r>
              <a:rPr lang="tr-TR" dirty="0" smtClean="0"/>
              <a:t> </a:t>
            </a:r>
            <a:r>
              <a:rPr lang="tr-TR" dirty="0"/>
              <a:t>sıra </a:t>
            </a:r>
            <a:r>
              <a:rPr lang="tr-TR" dirty="0" err="1" smtClean="0"/>
              <a:t>kondrositler</a:t>
            </a:r>
            <a:r>
              <a:rPr lang="tr-TR" dirty="0" smtClean="0"/>
              <a:t>, </a:t>
            </a:r>
            <a:r>
              <a:rPr lang="tr-TR" dirty="0" err="1" smtClean="0"/>
              <a:t>osteoblastlar</a:t>
            </a:r>
            <a:r>
              <a:rPr lang="tr-TR" dirty="0"/>
              <a:t> </a:t>
            </a:r>
            <a:r>
              <a:rPr lang="tr-TR" dirty="0" smtClean="0"/>
              <a:t>ve </a:t>
            </a:r>
            <a:r>
              <a:rPr lang="tr-TR" dirty="0" err="1" smtClean="0"/>
              <a:t>osteoklastlar</a:t>
            </a:r>
            <a:r>
              <a:rPr lang="tr-TR" dirty="0" smtClean="0"/>
              <a:t> </a:t>
            </a:r>
            <a:r>
              <a:rPr lang="tr-TR" dirty="0"/>
              <a:t>arasında farklılaşabilen çok hücreli hücre dizilerini </a:t>
            </a:r>
            <a:r>
              <a:rPr lang="tr-TR" dirty="0" smtClean="0"/>
              <a:t>içerir.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859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939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5893"/>
          </a:xfrm>
        </p:spPr>
      </p:pic>
    </p:spTree>
    <p:extLst>
      <p:ext uri="{BB962C8B-B14F-4D97-AF65-F5344CB8AC3E}">
        <p14:creationId xmlns:p14="http://schemas.microsoft.com/office/powerpoint/2010/main" val="141444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252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6048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042737"/>
            <a:ext cx="10696074" cy="5134226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pPr algn="just"/>
            <a:r>
              <a:rPr lang="tr-TR" dirty="0"/>
              <a:t>Kİ kök hücrelerinin immünolojik olarak etkin hale gelebilmesi için önce santral </a:t>
            </a:r>
            <a:r>
              <a:rPr lang="tr-TR" dirty="0" err="1"/>
              <a:t>lenfoid</a:t>
            </a:r>
            <a:r>
              <a:rPr lang="tr-TR" dirty="0"/>
              <a:t> organlarda olgunlaşmaları gereklidir. </a:t>
            </a:r>
          </a:p>
          <a:p>
            <a:pPr algn="just"/>
            <a:r>
              <a:rPr lang="tr-TR" dirty="0" smtClean="0"/>
              <a:t>Gelişimini </a:t>
            </a:r>
            <a:r>
              <a:rPr lang="tr-TR" dirty="0"/>
              <a:t>tamamlayan olgun T ve B lenfositler daha sonra </a:t>
            </a:r>
            <a:r>
              <a:rPr lang="tr-TR" dirty="0" err="1"/>
              <a:t>periferik</a:t>
            </a:r>
            <a:r>
              <a:rPr lang="tr-TR" dirty="0"/>
              <a:t> </a:t>
            </a:r>
            <a:r>
              <a:rPr lang="tr-TR" dirty="0" err="1"/>
              <a:t>lenfoid</a:t>
            </a:r>
            <a:r>
              <a:rPr lang="tr-TR" dirty="0"/>
              <a:t> organlara yerleşerek antijenle karşılaşmayı beklerler ve gerektiğinde bağışık yanıtı </a:t>
            </a:r>
            <a:r>
              <a:rPr lang="tr-TR" dirty="0" smtClean="0"/>
              <a:t>oluştururlar.</a:t>
            </a:r>
            <a:endParaRPr lang="tr-TR" dirty="0"/>
          </a:p>
          <a:p>
            <a:pPr algn="just"/>
            <a:r>
              <a:rPr lang="tr-TR" i="1" u="sng" dirty="0" err="1" smtClean="0"/>
              <a:t>İmmün</a:t>
            </a:r>
            <a:r>
              <a:rPr lang="tr-TR" i="1" u="sng" dirty="0" smtClean="0"/>
              <a:t> hücreler santral organlarda oluşur, </a:t>
            </a:r>
            <a:r>
              <a:rPr lang="tr-TR" i="1" u="sng" dirty="0" err="1" smtClean="0"/>
              <a:t>periferik</a:t>
            </a:r>
            <a:r>
              <a:rPr lang="tr-TR" i="1" u="sng" dirty="0" smtClean="0"/>
              <a:t> organlarda görev yaparlar. </a:t>
            </a:r>
          </a:p>
          <a:p>
            <a:endParaRPr lang="tr-TR" u="sng" dirty="0"/>
          </a:p>
        </p:txBody>
      </p:sp>
    </p:spTree>
    <p:extLst>
      <p:ext uri="{BB962C8B-B14F-4D97-AF65-F5344CB8AC3E}">
        <p14:creationId xmlns:p14="http://schemas.microsoft.com/office/powerpoint/2010/main" val="310251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95477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83400" y="1194538"/>
            <a:ext cx="7639632" cy="29342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 err="1">
                <a:solidFill>
                  <a:srgbClr val="FF0000"/>
                </a:solidFill>
              </a:rPr>
              <a:t>Granülositler</a:t>
            </a:r>
            <a:r>
              <a:rPr lang="tr-TR" dirty="0"/>
              <a:t> </a:t>
            </a:r>
            <a:endParaRPr lang="tr-TR" dirty="0" smtClean="0"/>
          </a:p>
          <a:p>
            <a:r>
              <a:rPr lang="tr-TR" dirty="0"/>
              <a:t>S</a:t>
            </a:r>
            <a:r>
              <a:rPr lang="tr-TR" dirty="0" smtClean="0"/>
              <a:t>itoplazmalarında </a:t>
            </a:r>
            <a:r>
              <a:rPr lang="tr-TR" dirty="0"/>
              <a:t>salgı granüllerine sahip özel bir beyaz kan hücreleri dizisidir. </a:t>
            </a:r>
            <a:r>
              <a:rPr lang="tr-TR" dirty="0" smtClean="0"/>
              <a:t>Üç </a:t>
            </a:r>
            <a:r>
              <a:rPr lang="tr-TR" dirty="0" err="1" smtClean="0"/>
              <a:t>granülosit</a:t>
            </a:r>
            <a:r>
              <a:rPr lang="tr-TR" dirty="0"/>
              <a:t> </a:t>
            </a:r>
            <a:r>
              <a:rPr lang="tr-TR" dirty="0" smtClean="0"/>
              <a:t>vardır</a:t>
            </a:r>
            <a:r>
              <a:rPr lang="tr-TR" dirty="0"/>
              <a:t>; Bunlar </a:t>
            </a:r>
            <a:r>
              <a:rPr lang="tr-TR" dirty="0" err="1"/>
              <a:t>eozinofiller</a:t>
            </a:r>
            <a:r>
              <a:rPr lang="tr-TR" dirty="0"/>
              <a:t> , bazofiller ve </a:t>
            </a:r>
            <a:r>
              <a:rPr lang="tr-TR" dirty="0" err="1" smtClean="0"/>
              <a:t>nötrofillerdir</a:t>
            </a:r>
            <a:r>
              <a:rPr lang="tr-TR" dirty="0" smtClean="0"/>
              <a:t>.</a:t>
            </a:r>
            <a:endParaRPr lang="tr-TR" dirty="0"/>
          </a:p>
          <a:p>
            <a:r>
              <a:rPr lang="tr-TR" dirty="0" err="1"/>
              <a:t>Granülositler</a:t>
            </a:r>
            <a:r>
              <a:rPr lang="tr-TR" dirty="0"/>
              <a:t> dolaşımda 6-8 saat kalır, dokuya </a:t>
            </a:r>
            <a:r>
              <a:rPr lang="tr-TR" dirty="0" smtClean="0"/>
              <a:t>geçer.</a:t>
            </a:r>
            <a:endParaRPr lang="tr-TR" dirty="0"/>
          </a:p>
          <a:p>
            <a:r>
              <a:rPr lang="sv-SE" dirty="0"/>
              <a:t>Toplam doku ömrü 48 saattir.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7" y="232012"/>
            <a:ext cx="366892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09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93053" cy="6858000"/>
          </a:xfrm>
        </p:spPr>
      </p:pic>
    </p:spTree>
    <p:extLst>
      <p:ext uri="{BB962C8B-B14F-4D97-AF65-F5344CB8AC3E}">
        <p14:creationId xmlns:p14="http://schemas.microsoft.com/office/powerpoint/2010/main" val="174083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23583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3558" y="320842"/>
            <a:ext cx="10760242" cy="5856121"/>
          </a:xfrm>
        </p:spPr>
        <p:txBody>
          <a:bodyPr/>
          <a:lstStyle/>
          <a:p>
            <a:pPr marL="0" indent="0">
              <a:buNone/>
            </a:pPr>
            <a:r>
              <a:rPr lang="tr-TR" dirty="0" err="1">
                <a:solidFill>
                  <a:srgbClr val="FF0000"/>
                </a:solidFill>
              </a:rPr>
              <a:t>Monositler</a:t>
            </a:r>
            <a:r>
              <a:rPr lang="tr-TR" dirty="0">
                <a:solidFill>
                  <a:srgbClr val="FF0000"/>
                </a:solidFill>
              </a:rPr>
              <a:t> -</a:t>
            </a:r>
            <a:r>
              <a:rPr lang="tr-TR" dirty="0"/>
              <a:t> </a:t>
            </a:r>
            <a:r>
              <a:rPr lang="tr-TR" dirty="0" err="1"/>
              <a:t>makrofajlara</a:t>
            </a:r>
            <a:r>
              <a:rPr lang="tr-TR" dirty="0"/>
              <a:t> farklılaşan lökositlerdir . Bulunan vücudun bölgesine bağlı olarak farklı </a:t>
            </a:r>
            <a:r>
              <a:rPr lang="tr-TR" dirty="0" err="1"/>
              <a:t>makrofaj</a:t>
            </a:r>
            <a:r>
              <a:rPr lang="tr-TR" dirty="0"/>
              <a:t> alt tipleri olduğunu hatırlayın (</a:t>
            </a:r>
            <a:r>
              <a:rPr lang="tr-TR" dirty="0" err="1"/>
              <a:t>örn</a:t>
            </a:r>
            <a:r>
              <a:rPr lang="tr-TR" dirty="0"/>
              <a:t>. Karaciğerin </a:t>
            </a:r>
            <a:r>
              <a:rPr lang="tr-TR" dirty="0" err="1"/>
              <a:t>Kupffer</a:t>
            </a:r>
            <a:r>
              <a:rPr lang="tr-TR" dirty="0"/>
              <a:t> hücreleri).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63" y="1688430"/>
            <a:ext cx="7587915" cy="472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6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28074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02368" y="36579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Eritrositler</a:t>
            </a:r>
            <a:r>
              <a:rPr lang="tr-TR" dirty="0"/>
              <a:t> - </a:t>
            </a:r>
            <a:r>
              <a:rPr lang="tr-TR" dirty="0" err="1"/>
              <a:t>anükleat</a:t>
            </a:r>
            <a:r>
              <a:rPr lang="tr-TR" dirty="0"/>
              <a:t>, </a:t>
            </a:r>
            <a:r>
              <a:rPr lang="tr-TR" dirty="0" err="1"/>
              <a:t>bikonkav</a:t>
            </a:r>
            <a:r>
              <a:rPr lang="tr-TR" dirty="0"/>
              <a:t>, oksijen taşıyan türler.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8" y="1031706"/>
            <a:ext cx="10828420" cy="548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3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8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2158" y="4299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err="1">
                <a:solidFill>
                  <a:srgbClr val="FF0000"/>
                </a:solidFill>
              </a:rPr>
              <a:t>Megakaryositler</a:t>
            </a:r>
            <a:r>
              <a:rPr lang="tr-TR" dirty="0">
                <a:solidFill>
                  <a:srgbClr val="FF0000"/>
                </a:solidFill>
              </a:rPr>
              <a:t> -</a:t>
            </a:r>
            <a:r>
              <a:rPr lang="tr-TR" dirty="0"/>
              <a:t> </a:t>
            </a:r>
            <a:r>
              <a:rPr lang="tr-TR" dirty="0" err="1"/>
              <a:t>trombositogenezden</a:t>
            </a:r>
            <a:r>
              <a:rPr lang="tr-TR" dirty="0"/>
              <a:t> (</a:t>
            </a:r>
            <a:r>
              <a:rPr lang="tr-TR" dirty="0" err="1"/>
              <a:t>trombosit</a:t>
            </a:r>
            <a:r>
              <a:rPr lang="tr-TR" dirty="0"/>
              <a:t> üretimi) sorumlu olan diğer büyük bir türdür.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" y="1303369"/>
            <a:ext cx="11341767" cy="527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9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78855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5191" y="698190"/>
            <a:ext cx="10713492" cy="5484125"/>
          </a:xfrm>
        </p:spPr>
        <p:txBody>
          <a:bodyPr>
            <a:normAutofit/>
          </a:bodyPr>
          <a:lstStyle/>
          <a:p>
            <a:r>
              <a:rPr lang="tr-TR" sz="2400" dirty="0" err="1" smtClean="0"/>
              <a:t>Hematopoietik</a:t>
            </a:r>
            <a:r>
              <a:rPr lang="tr-TR" sz="2400" dirty="0" smtClean="0"/>
              <a:t> </a:t>
            </a:r>
            <a:r>
              <a:rPr lang="tr-TR" sz="2400" dirty="0"/>
              <a:t>kök </a:t>
            </a:r>
            <a:r>
              <a:rPr lang="tr-TR" sz="2400" dirty="0" smtClean="0"/>
              <a:t>hücreler, </a:t>
            </a:r>
            <a:r>
              <a:rPr lang="tr-TR" sz="2400" dirty="0" err="1" smtClean="0"/>
              <a:t>fibroblast</a:t>
            </a:r>
            <a:r>
              <a:rPr lang="tr-TR" sz="2400" dirty="0" smtClean="0"/>
              <a:t> </a:t>
            </a:r>
            <a:r>
              <a:rPr lang="tr-TR" sz="2400" dirty="0"/>
              <a:t>büyüme faktörü 2 (FGF2) tarafından uyarılan </a:t>
            </a:r>
            <a:r>
              <a:rPr lang="tr-TR" sz="2400" dirty="0" err="1"/>
              <a:t>mezodermal</a:t>
            </a:r>
            <a:r>
              <a:rPr lang="tr-TR" sz="2400" dirty="0"/>
              <a:t> hücrelerden </a:t>
            </a:r>
            <a:r>
              <a:rPr lang="tr-TR" sz="2400" dirty="0" smtClean="0"/>
              <a:t>kaynaklanır</a:t>
            </a:r>
            <a:r>
              <a:rPr lang="tr-TR" sz="2400" dirty="0"/>
              <a:t>. </a:t>
            </a:r>
            <a:endParaRPr lang="tr-TR" sz="2400" dirty="0" smtClean="0"/>
          </a:p>
          <a:p>
            <a:pPr algn="just"/>
            <a:r>
              <a:rPr lang="tr-TR" sz="2400" dirty="0" smtClean="0"/>
              <a:t>FGF2</a:t>
            </a:r>
            <a:r>
              <a:rPr lang="tr-TR" sz="2400" dirty="0"/>
              <a:t>, gelişmekte olan embriyonun </a:t>
            </a:r>
            <a:r>
              <a:rPr lang="tr-TR" sz="2400" dirty="0" err="1"/>
              <a:t>yolk</a:t>
            </a:r>
            <a:r>
              <a:rPr lang="tr-TR" sz="2400" dirty="0"/>
              <a:t> sac duvarında bulunan </a:t>
            </a:r>
            <a:r>
              <a:rPr lang="tr-TR" sz="2400" dirty="0" err="1"/>
              <a:t>hemanjiyoblast</a:t>
            </a:r>
            <a:r>
              <a:rPr lang="tr-TR" sz="2400" dirty="0"/>
              <a:t> hücrelerine </a:t>
            </a:r>
            <a:r>
              <a:rPr lang="tr-TR" sz="2400" dirty="0" err="1"/>
              <a:t>mezodermal</a:t>
            </a:r>
            <a:r>
              <a:rPr lang="tr-TR" sz="2400" dirty="0"/>
              <a:t> hücrelerin dönüşümünü indükleyen </a:t>
            </a:r>
            <a:r>
              <a:rPr lang="tr-TR" sz="2400" dirty="0" err="1"/>
              <a:t>fibroblast</a:t>
            </a:r>
            <a:r>
              <a:rPr lang="tr-TR" sz="2400" dirty="0"/>
              <a:t> büyüme faktörü reseptörlerine (FGFR) bağlanır. </a:t>
            </a:r>
            <a:endParaRPr lang="tr-TR" sz="2400" dirty="0" smtClean="0"/>
          </a:p>
          <a:p>
            <a:pPr algn="just"/>
            <a:r>
              <a:rPr lang="tr-TR" sz="2400" dirty="0" err="1" smtClean="0"/>
              <a:t>Hemangioblastlar</a:t>
            </a:r>
            <a:r>
              <a:rPr lang="tr-TR" sz="2400" dirty="0" smtClean="0"/>
              <a:t> hem </a:t>
            </a:r>
            <a:r>
              <a:rPr lang="tr-TR" sz="2400" dirty="0" err="1"/>
              <a:t>vasküler</a:t>
            </a:r>
            <a:r>
              <a:rPr lang="tr-TR" sz="2400" dirty="0"/>
              <a:t> hem de </a:t>
            </a:r>
            <a:r>
              <a:rPr lang="tr-TR" sz="2400" dirty="0" err="1"/>
              <a:t>hematopoetik</a:t>
            </a:r>
            <a:r>
              <a:rPr lang="tr-TR" sz="2400" dirty="0"/>
              <a:t> hücreler için kök hücre olarak görev yapar. </a:t>
            </a:r>
            <a:r>
              <a:rPr lang="tr-TR" sz="2400" dirty="0" err="1"/>
              <a:t>Vasküler</a:t>
            </a:r>
            <a:r>
              <a:rPr lang="tr-TR" sz="2400" dirty="0"/>
              <a:t> </a:t>
            </a:r>
            <a:r>
              <a:rPr lang="tr-TR" sz="2400" dirty="0" err="1"/>
              <a:t>endotelyal</a:t>
            </a:r>
            <a:r>
              <a:rPr lang="tr-TR" sz="2400" dirty="0"/>
              <a:t> büyüme faktörü (VEGF) varlığında </a:t>
            </a:r>
            <a:r>
              <a:rPr lang="tr-TR" sz="2400" dirty="0" err="1"/>
              <a:t>hemanjiyoblast</a:t>
            </a:r>
            <a:r>
              <a:rPr lang="tr-TR" sz="2400" dirty="0"/>
              <a:t> hücreleri </a:t>
            </a:r>
            <a:r>
              <a:rPr lang="tr-TR" sz="2400" dirty="0" err="1"/>
              <a:t>vasküler</a:t>
            </a:r>
            <a:r>
              <a:rPr lang="tr-TR" sz="2400" dirty="0"/>
              <a:t> </a:t>
            </a:r>
            <a:r>
              <a:rPr lang="tr-TR" sz="2400" dirty="0" err="1"/>
              <a:t>endotele</a:t>
            </a:r>
            <a:r>
              <a:rPr lang="tr-TR" sz="2400" dirty="0"/>
              <a:t> farklılaşır. </a:t>
            </a:r>
            <a:endParaRPr lang="tr-TR" sz="2400" dirty="0" smtClean="0"/>
          </a:p>
          <a:p>
            <a:pPr algn="just"/>
            <a:r>
              <a:rPr lang="tr-TR" sz="2400" dirty="0" smtClean="0"/>
              <a:t>Farklılaşmamış </a:t>
            </a:r>
            <a:r>
              <a:rPr lang="tr-TR" sz="2400" dirty="0" err="1"/>
              <a:t>hemanjiyoblastlar</a:t>
            </a:r>
            <a:r>
              <a:rPr lang="tr-TR" sz="2400" dirty="0"/>
              <a:t> daha sonra sırasıyla </a:t>
            </a:r>
            <a:r>
              <a:rPr lang="tr-TR" sz="2400" dirty="0" err="1"/>
              <a:t>periferik</a:t>
            </a:r>
            <a:r>
              <a:rPr lang="tr-TR" sz="2400" dirty="0"/>
              <a:t> veya merkezi olarak yerleştirilmiş olmalarına bağlı olarak ya </a:t>
            </a:r>
            <a:r>
              <a:rPr lang="tr-TR" sz="2400" dirty="0" err="1"/>
              <a:t>anjiyogenez</a:t>
            </a:r>
            <a:r>
              <a:rPr lang="tr-TR" sz="2400" dirty="0"/>
              <a:t> (mevcut kan damarlarından kan damarlarının oluşumu) ya da </a:t>
            </a:r>
            <a:r>
              <a:rPr lang="tr-TR" sz="2400" dirty="0" err="1"/>
              <a:t>hematopoez</a:t>
            </a:r>
            <a:r>
              <a:rPr lang="tr-TR" sz="2400" dirty="0"/>
              <a:t> (kan hücrelerinin oluşumu) '</a:t>
            </a:r>
            <a:r>
              <a:rPr lang="tr-TR" sz="2400" dirty="0" err="1"/>
              <a:t>na</a:t>
            </a:r>
            <a:r>
              <a:rPr lang="tr-TR" sz="2400" dirty="0"/>
              <a:t> katılacaktır.</a:t>
            </a:r>
          </a:p>
          <a:p>
            <a:pPr algn="just"/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788518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86327" y="25349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Lenfositler</a:t>
            </a:r>
            <a:r>
              <a:rPr lang="tr-TR" dirty="0"/>
              <a:t> - hepsi kemik iliğinde üretilir. Bununla birlikte, bir lenfosit alt kümesinin eğitimi ve olgunlaşması, </a:t>
            </a:r>
            <a:r>
              <a:rPr lang="tr-TR" dirty="0" err="1"/>
              <a:t>timusta</a:t>
            </a:r>
            <a:r>
              <a:rPr lang="tr-TR" dirty="0"/>
              <a:t> (yani T-lenfositler) meydana gelir.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245" y="1551607"/>
            <a:ext cx="9053763" cy="488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9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2421" cy="6858000"/>
          </a:xfrm>
        </p:spPr>
      </p:pic>
    </p:spTree>
    <p:extLst>
      <p:ext uri="{BB962C8B-B14F-4D97-AF65-F5344CB8AC3E}">
        <p14:creationId xmlns:p14="http://schemas.microsoft.com/office/powerpoint/2010/main" val="435074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225"/>
            <a:ext cx="12304295" cy="7050225"/>
          </a:xfrm>
        </p:spPr>
      </p:pic>
    </p:spTree>
    <p:extLst>
      <p:ext uri="{BB962C8B-B14F-4D97-AF65-F5344CB8AC3E}">
        <p14:creationId xmlns:p14="http://schemas.microsoft.com/office/powerpoint/2010/main" val="316305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6589" cy="6858000"/>
          </a:xfrm>
        </p:spPr>
      </p:pic>
    </p:spTree>
    <p:extLst>
      <p:ext uri="{BB962C8B-B14F-4D97-AF65-F5344CB8AC3E}">
        <p14:creationId xmlns:p14="http://schemas.microsoft.com/office/powerpoint/2010/main" val="1964237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5" y="1"/>
            <a:ext cx="12034466" cy="6858000"/>
          </a:xfrm>
        </p:spPr>
      </p:pic>
    </p:spTree>
    <p:extLst>
      <p:ext uri="{BB962C8B-B14F-4D97-AF65-F5344CB8AC3E}">
        <p14:creationId xmlns:p14="http://schemas.microsoft.com/office/powerpoint/2010/main" val="73882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1198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4" y="140535"/>
            <a:ext cx="11571818" cy="6492875"/>
          </a:xfrm>
        </p:spPr>
      </p:pic>
    </p:spTree>
    <p:extLst>
      <p:ext uri="{BB962C8B-B14F-4D97-AF65-F5344CB8AC3E}">
        <p14:creationId xmlns:p14="http://schemas.microsoft.com/office/powerpoint/2010/main" val="494311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21" y="0"/>
            <a:ext cx="12528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6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7116" y="368969"/>
            <a:ext cx="9272336" cy="5326731"/>
          </a:xfrm>
        </p:spPr>
        <p:txBody>
          <a:bodyPr/>
          <a:lstStyle/>
          <a:p>
            <a:pPr marL="0" indent="0">
              <a:buNone/>
            </a:pPr>
            <a:r>
              <a:rPr lang="tr-TR" b="1" dirty="0"/>
              <a:t>Klinik </a:t>
            </a:r>
            <a:r>
              <a:rPr lang="tr-TR" b="1" dirty="0" smtClean="0"/>
              <a:t>Önemi</a:t>
            </a:r>
          </a:p>
          <a:p>
            <a:pPr marL="0" indent="0">
              <a:buNone/>
            </a:pPr>
            <a:r>
              <a:rPr lang="tr-TR" b="1" dirty="0" smtClean="0"/>
              <a:t>Kemik </a:t>
            </a:r>
            <a:r>
              <a:rPr lang="tr-TR" b="1" dirty="0"/>
              <a:t>İliği </a:t>
            </a:r>
            <a:r>
              <a:rPr lang="tr-TR" b="1" dirty="0" err="1"/>
              <a:t>Aspirasyonu</a:t>
            </a:r>
            <a:r>
              <a:rPr lang="tr-TR" b="1" dirty="0"/>
              <a:t> ve </a:t>
            </a:r>
            <a:r>
              <a:rPr lang="tr-TR" b="1" dirty="0" smtClean="0"/>
              <a:t>Biyopsisi</a:t>
            </a:r>
            <a:endParaRPr lang="tr-TR" b="1" dirty="0"/>
          </a:p>
          <a:p>
            <a:pPr algn="just"/>
            <a:r>
              <a:rPr lang="tr-TR" dirty="0" err="1"/>
              <a:t>Hematopoez</a:t>
            </a:r>
            <a:r>
              <a:rPr lang="tr-TR" dirty="0"/>
              <a:t> sadece metabolizmanın (yani oksijeni taşıyan kırmızı kan hücrelerinin üretimi) bakımı için değil, aynı zamanda bağışıklık sisteminin (örneğin </a:t>
            </a:r>
            <a:r>
              <a:rPr lang="tr-TR" dirty="0" err="1"/>
              <a:t>lökogenez</a:t>
            </a:r>
            <a:r>
              <a:rPr lang="tr-TR" dirty="0"/>
              <a:t>) korunması için de önemlidir. </a:t>
            </a:r>
            <a:endParaRPr lang="tr-TR" dirty="0" smtClean="0"/>
          </a:p>
          <a:p>
            <a:pPr algn="just"/>
            <a:r>
              <a:rPr lang="tr-TR" dirty="0" smtClean="0"/>
              <a:t>Hem </a:t>
            </a:r>
            <a:r>
              <a:rPr lang="tr-TR" dirty="0"/>
              <a:t>patolojik hem de fizyolojik durumlar kemik iliği durumunu etkileyebilir, böylece kemik iliği </a:t>
            </a:r>
            <a:r>
              <a:rPr lang="tr-TR" dirty="0" err="1" smtClean="0"/>
              <a:t>hipersellüler</a:t>
            </a:r>
            <a:r>
              <a:rPr lang="tr-TR" dirty="0" smtClean="0"/>
              <a:t> veya</a:t>
            </a:r>
            <a:r>
              <a:rPr lang="tr-TR" dirty="0"/>
              <a:t> </a:t>
            </a:r>
            <a:r>
              <a:rPr lang="tr-TR" dirty="0" err="1"/>
              <a:t>hiposellüler</a:t>
            </a:r>
            <a:r>
              <a:rPr lang="tr-TR" dirty="0"/>
              <a:t> hale </a:t>
            </a:r>
            <a:r>
              <a:rPr lang="tr-TR" dirty="0" smtClean="0"/>
              <a:t>gelebilir.</a:t>
            </a:r>
          </a:p>
          <a:p>
            <a:pPr algn="just"/>
            <a:r>
              <a:rPr lang="tr-TR" dirty="0" smtClean="0"/>
              <a:t>Kemik </a:t>
            </a:r>
            <a:r>
              <a:rPr lang="tr-TR" dirty="0"/>
              <a:t>iliğinin </a:t>
            </a:r>
            <a:r>
              <a:rPr lang="tr-TR" dirty="0" err="1"/>
              <a:t>hücreselliği</a:t>
            </a:r>
            <a:r>
              <a:rPr lang="tr-TR" dirty="0"/>
              <a:t>, </a:t>
            </a:r>
            <a:r>
              <a:rPr lang="tr-TR" dirty="0" err="1"/>
              <a:t>adiposit</a:t>
            </a:r>
            <a:r>
              <a:rPr lang="tr-TR" dirty="0"/>
              <a:t> bileşimi açısından </a:t>
            </a:r>
            <a:r>
              <a:rPr lang="tr-TR" dirty="0" err="1"/>
              <a:t>haematopoietik</a:t>
            </a:r>
            <a:r>
              <a:rPr lang="tr-TR" dirty="0"/>
              <a:t> hücrelerin miktarına karşılık gelir.  </a:t>
            </a:r>
          </a:p>
        </p:txBody>
      </p:sp>
    </p:spTree>
    <p:extLst>
      <p:ext uri="{BB962C8B-B14F-4D97-AF65-F5344CB8AC3E}">
        <p14:creationId xmlns:p14="http://schemas.microsoft.com/office/powerpoint/2010/main" val="272735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0544" y="174547"/>
            <a:ext cx="10829140" cy="5494576"/>
          </a:xfrm>
        </p:spPr>
        <p:txBody>
          <a:bodyPr>
            <a:noAutofit/>
          </a:bodyPr>
          <a:lstStyle/>
          <a:p>
            <a:pPr algn="just"/>
            <a:r>
              <a:rPr lang="tr-TR" dirty="0"/>
              <a:t>Kemik iliği kompozisyonunu yeterince değerlendirmek için, </a:t>
            </a:r>
            <a:r>
              <a:rPr lang="tr-TR" dirty="0" err="1"/>
              <a:t>klinisyenler</a:t>
            </a:r>
            <a:r>
              <a:rPr lang="tr-TR" dirty="0"/>
              <a:t> ya kemik iliği biyopsisi veya kemik iliği </a:t>
            </a:r>
            <a:r>
              <a:rPr lang="tr-TR" dirty="0" err="1"/>
              <a:t>aspirasyonu</a:t>
            </a:r>
            <a:r>
              <a:rPr lang="tr-TR" dirty="0"/>
              <a:t> gerçekleştirir. </a:t>
            </a:r>
            <a:endParaRPr lang="tr-TR" dirty="0" smtClean="0"/>
          </a:p>
          <a:p>
            <a:pPr algn="just"/>
            <a:r>
              <a:rPr lang="tr-TR" dirty="0" smtClean="0"/>
              <a:t>İlik </a:t>
            </a:r>
            <a:r>
              <a:rPr lang="tr-TR" dirty="0" err="1"/>
              <a:t>aspirasyonunda</a:t>
            </a:r>
            <a:r>
              <a:rPr lang="tr-TR" dirty="0"/>
              <a:t> , steril bir teknik kullanılarak, kemik iliğine </a:t>
            </a:r>
            <a:r>
              <a:rPr lang="tr-TR" dirty="0" err="1"/>
              <a:t>perkütan</a:t>
            </a:r>
            <a:r>
              <a:rPr lang="tr-TR" dirty="0"/>
              <a:t> olarak geniş çaplı bir iğne yerleştirilmesi gerekir. Elde edilen örnek </a:t>
            </a:r>
            <a:r>
              <a:rPr lang="tr-TR" dirty="0" err="1"/>
              <a:t>sitolojik</a:t>
            </a:r>
            <a:r>
              <a:rPr lang="tr-TR" dirty="0"/>
              <a:t> analiz için idealdir. </a:t>
            </a:r>
            <a:endParaRPr lang="tr-TR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243" y="2630904"/>
            <a:ext cx="6384758" cy="422709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7366"/>
            <a:ext cx="5598695" cy="40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25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673" y="133113"/>
            <a:ext cx="11600596" cy="656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69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66991" y="185561"/>
            <a:ext cx="11391871" cy="64280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dirty="0" smtClean="0"/>
              <a:t>Kaynaklar</a:t>
            </a:r>
            <a:endParaRPr lang="tr-TR" sz="2400" b="1" dirty="0"/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 err="1"/>
              <a:t>Cotelingam</a:t>
            </a:r>
            <a:r>
              <a:rPr lang="tr-TR" sz="2400" dirty="0"/>
              <a:t>, J. (2003). Bone </a:t>
            </a:r>
            <a:r>
              <a:rPr lang="tr-TR" sz="2400" dirty="0" err="1"/>
              <a:t>Marrow</a:t>
            </a:r>
            <a:r>
              <a:rPr lang="tr-TR" sz="2400" dirty="0"/>
              <a:t> </a:t>
            </a:r>
            <a:r>
              <a:rPr lang="tr-TR" sz="2400" dirty="0" err="1"/>
              <a:t>Biopsy</a:t>
            </a:r>
            <a:r>
              <a:rPr lang="tr-TR" sz="2400" dirty="0"/>
              <a:t>: </a:t>
            </a:r>
            <a:r>
              <a:rPr lang="tr-TR" sz="2400" dirty="0" err="1"/>
              <a:t>Interpretive</a:t>
            </a:r>
            <a:r>
              <a:rPr lang="tr-TR" sz="2400" dirty="0"/>
              <a:t> </a:t>
            </a:r>
            <a:r>
              <a:rPr lang="tr-TR" sz="2400" dirty="0" err="1"/>
              <a:t>Guidelines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Surgical</a:t>
            </a:r>
            <a:r>
              <a:rPr lang="tr-TR" sz="2400" dirty="0"/>
              <a:t> </a:t>
            </a:r>
            <a:r>
              <a:rPr lang="tr-TR" sz="2400" dirty="0" err="1"/>
              <a:t>Pathologist</a:t>
            </a:r>
            <a:r>
              <a:rPr lang="tr-TR" sz="2400" dirty="0"/>
              <a:t>. </a:t>
            </a:r>
            <a:r>
              <a:rPr lang="tr-TR" sz="2400" dirty="0" err="1"/>
              <a:t>Advances</a:t>
            </a:r>
            <a:r>
              <a:rPr lang="tr-TR" sz="2400" dirty="0"/>
              <a:t> in </a:t>
            </a:r>
            <a:r>
              <a:rPr lang="tr-TR" sz="2400" dirty="0" err="1"/>
              <a:t>Anatomic</a:t>
            </a:r>
            <a:r>
              <a:rPr lang="tr-TR" sz="2400" dirty="0"/>
              <a:t> </a:t>
            </a:r>
            <a:r>
              <a:rPr lang="tr-TR" sz="2400" dirty="0" err="1"/>
              <a:t>Pathology</a:t>
            </a:r>
            <a:r>
              <a:rPr lang="tr-TR" sz="2400" dirty="0"/>
              <a:t>, 10(1), pp.8-26.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Kini, J., </a:t>
            </a:r>
            <a:r>
              <a:rPr lang="tr-TR" sz="2400" dirty="0" err="1"/>
              <a:t>Suresh</a:t>
            </a:r>
            <a:r>
              <a:rPr lang="tr-TR" sz="2400" dirty="0"/>
              <a:t>, P., </a:t>
            </a:r>
            <a:r>
              <a:rPr lang="tr-TR" sz="2400" dirty="0" err="1"/>
              <a:t>Sinha</a:t>
            </a:r>
            <a:r>
              <a:rPr lang="tr-TR" sz="2400" dirty="0"/>
              <a:t>, R., </a:t>
            </a:r>
            <a:r>
              <a:rPr lang="tr-TR" sz="2400" dirty="0" err="1"/>
              <a:t>Sahu</a:t>
            </a:r>
            <a:r>
              <a:rPr lang="tr-TR" sz="2400" dirty="0"/>
              <a:t>, K., Kumar, S.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Prasad</a:t>
            </a:r>
            <a:r>
              <a:rPr lang="tr-TR" sz="2400" dirty="0"/>
              <a:t>, K. (2012). Value of bone </a:t>
            </a:r>
            <a:r>
              <a:rPr lang="tr-TR" sz="2400" dirty="0" err="1"/>
              <a:t>marrow</a:t>
            </a:r>
            <a:r>
              <a:rPr lang="tr-TR" sz="2400" dirty="0"/>
              <a:t> </a:t>
            </a:r>
            <a:r>
              <a:rPr lang="tr-TR" sz="2400" dirty="0" err="1"/>
              <a:t>examination</a:t>
            </a:r>
            <a:r>
              <a:rPr lang="tr-TR" sz="2400" dirty="0"/>
              <a:t> in </a:t>
            </a:r>
            <a:r>
              <a:rPr lang="tr-TR" sz="2400" dirty="0" err="1"/>
              <a:t>Hodgkin</a:t>
            </a:r>
            <a:r>
              <a:rPr lang="tr-TR" sz="2400" dirty="0"/>
              <a:t> </a:t>
            </a:r>
            <a:r>
              <a:rPr lang="tr-TR" sz="2400" dirty="0" err="1"/>
              <a:t>lymphoma</a:t>
            </a:r>
            <a:r>
              <a:rPr lang="tr-TR" sz="2400" dirty="0"/>
              <a:t>: Report of </a:t>
            </a:r>
            <a:r>
              <a:rPr lang="tr-TR" sz="2400" dirty="0" err="1"/>
              <a:t>three</a:t>
            </a:r>
            <a:r>
              <a:rPr lang="tr-TR" sz="2400" dirty="0"/>
              <a:t> </a:t>
            </a:r>
            <a:r>
              <a:rPr lang="tr-TR" sz="2400" dirty="0" err="1"/>
              <a:t>cases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review</a:t>
            </a:r>
            <a:r>
              <a:rPr lang="tr-TR" sz="2400" dirty="0"/>
              <a:t> of </a:t>
            </a:r>
            <a:r>
              <a:rPr lang="tr-TR" sz="2400" dirty="0" err="1"/>
              <a:t>literature</a:t>
            </a:r>
            <a:r>
              <a:rPr lang="tr-TR" sz="2400" dirty="0"/>
              <a:t>. </a:t>
            </a:r>
            <a:r>
              <a:rPr lang="tr-TR" sz="2400" dirty="0" err="1"/>
              <a:t>Journal</a:t>
            </a:r>
            <a:r>
              <a:rPr lang="tr-TR" sz="2400" dirty="0"/>
              <a:t> of </a:t>
            </a:r>
            <a:r>
              <a:rPr lang="tr-TR" sz="2400" dirty="0" err="1"/>
              <a:t>Cancer</a:t>
            </a:r>
            <a:r>
              <a:rPr lang="tr-TR" sz="2400" dirty="0"/>
              <a:t> </a:t>
            </a:r>
            <a:r>
              <a:rPr lang="tr-TR" sz="2400" dirty="0" err="1"/>
              <a:t>Research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Therapeutics</a:t>
            </a:r>
            <a:r>
              <a:rPr lang="tr-TR" sz="2400" dirty="0"/>
              <a:t>, 8(3), p.457.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Kumar, S., </a:t>
            </a:r>
            <a:r>
              <a:rPr lang="tr-TR" sz="2400" dirty="0" err="1"/>
              <a:t>Rau</a:t>
            </a:r>
            <a:r>
              <a:rPr lang="tr-TR" sz="2400" dirty="0"/>
              <a:t>, A., </a:t>
            </a:r>
            <a:r>
              <a:rPr lang="tr-TR" sz="2400" dirty="0" err="1"/>
              <a:t>Naik</a:t>
            </a:r>
            <a:r>
              <a:rPr lang="tr-TR" sz="2400" dirty="0"/>
              <a:t>, R., Kini, H., </a:t>
            </a:r>
            <a:r>
              <a:rPr lang="tr-TR" sz="2400" dirty="0" err="1"/>
              <a:t>Mathai</a:t>
            </a:r>
            <a:r>
              <a:rPr lang="tr-TR" sz="2400" dirty="0"/>
              <a:t>, A., </a:t>
            </a:r>
            <a:r>
              <a:rPr lang="tr-TR" sz="2400" dirty="0" err="1"/>
              <a:t>Pai</a:t>
            </a:r>
            <a:r>
              <a:rPr lang="tr-TR" sz="2400" dirty="0"/>
              <a:t>, M.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Khadilkar</a:t>
            </a:r>
            <a:r>
              <a:rPr lang="tr-TR" sz="2400" dirty="0"/>
              <a:t>, U. (2009). Bone </a:t>
            </a:r>
            <a:r>
              <a:rPr lang="tr-TR" sz="2400" dirty="0" err="1"/>
              <a:t>marrow</a:t>
            </a:r>
            <a:r>
              <a:rPr lang="tr-TR" sz="2400" dirty="0"/>
              <a:t> </a:t>
            </a:r>
            <a:r>
              <a:rPr lang="tr-TR" sz="2400" dirty="0" err="1"/>
              <a:t>biopsy</a:t>
            </a:r>
            <a:r>
              <a:rPr lang="tr-TR" sz="2400" dirty="0"/>
              <a:t> in </a:t>
            </a:r>
            <a:r>
              <a:rPr lang="tr-TR" sz="2400" dirty="0" err="1"/>
              <a:t>non-Hodgkin</a:t>
            </a:r>
            <a:r>
              <a:rPr lang="tr-TR" sz="2400" dirty="0"/>
              <a:t> </a:t>
            </a:r>
            <a:r>
              <a:rPr lang="tr-TR" sz="2400" dirty="0" err="1"/>
              <a:t>lymphoma</a:t>
            </a:r>
            <a:r>
              <a:rPr lang="tr-TR" sz="2400" dirty="0"/>
              <a:t>: A </a:t>
            </a:r>
            <a:r>
              <a:rPr lang="tr-TR" sz="2400" dirty="0" err="1"/>
              <a:t>morphological</a:t>
            </a:r>
            <a:r>
              <a:rPr lang="tr-TR" sz="2400" dirty="0"/>
              <a:t> </a:t>
            </a:r>
            <a:r>
              <a:rPr lang="tr-TR" sz="2400" dirty="0" err="1"/>
              <a:t>study</a:t>
            </a:r>
            <a:r>
              <a:rPr lang="tr-TR" sz="2400" dirty="0"/>
              <a:t>. </a:t>
            </a:r>
            <a:r>
              <a:rPr lang="tr-TR" sz="2400" dirty="0" err="1"/>
              <a:t>Indian</a:t>
            </a:r>
            <a:r>
              <a:rPr lang="tr-TR" sz="2400" dirty="0"/>
              <a:t> </a:t>
            </a:r>
            <a:r>
              <a:rPr lang="tr-TR" sz="2400" dirty="0" err="1"/>
              <a:t>Journal</a:t>
            </a:r>
            <a:r>
              <a:rPr lang="tr-TR" sz="2400" dirty="0"/>
              <a:t> of </a:t>
            </a:r>
            <a:r>
              <a:rPr lang="tr-TR" sz="2400" dirty="0" err="1"/>
              <a:t>Pathology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Microbiology</a:t>
            </a:r>
            <a:r>
              <a:rPr lang="tr-TR" sz="2400" dirty="0"/>
              <a:t>, 52(3), p.332.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 err="1"/>
              <a:t>Nagalla</a:t>
            </a:r>
            <a:r>
              <a:rPr lang="tr-TR" sz="2400" dirty="0"/>
              <a:t>, S.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Besa</a:t>
            </a:r>
            <a:r>
              <a:rPr lang="tr-TR" sz="2400" dirty="0"/>
              <a:t>, E. (2016). </a:t>
            </a:r>
            <a:r>
              <a:rPr lang="tr-TR" sz="2400" u="sng" dirty="0">
                <a:hlinkClick r:id="rId2"/>
              </a:rPr>
              <a:t>Bone </a:t>
            </a:r>
            <a:r>
              <a:rPr lang="tr-TR" sz="2400" u="sng" dirty="0" err="1">
                <a:hlinkClick r:id="rId2"/>
              </a:rPr>
              <a:t>Marrow</a:t>
            </a:r>
            <a:r>
              <a:rPr lang="tr-TR" sz="2400" u="sng" dirty="0">
                <a:hlinkClick r:id="rId2"/>
              </a:rPr>
              <a:t> </a:t>
            </a:r>
            <a:r>
              <a:rPr lang="tr-TR" sz="2400" u="sng" dirty="0" err="1">
                <a:hlinkClick r:id="rId2"/>
              </a:rPr>
              <a:t>Failure</a:t>
            </a:r>
            <a:r>
              <a:rPr lang="tr-TR" sz="2400" u="sng" dirty="0">
                <a:hlinkClick r:id="rId2"/>
              </a:rPr>
              <a:t>: Background, </a:t>
            </a:r>
            <a:r>
              <a:rPr lang="tr-TR" sz="2400" u="sng" dirty="0" err="1">
                <a:hlinkClick r:id="rId2"/>
              </a:rPr>
              <a:t>Etiology</a:t>
            </a:r>
            <a:r>
              <a:rPr lang="tr-TR" sz="2400" u="sng" dirty="0">
                <a:hlinkClick r:id="rId2"/>
              </a:rPr>
              <a:t>, </a:t>
            </a:r>
            <a:r>
              <a:rPr lang="tr-TR" sz="2400" u="sng" dirty="0" err="1">
                <a:hlinkClick r:id="rId2"/>
              </a:rPr>
              <a:t>Epidemiology</a:t>
            </a:r>
            <a:r>
              <a:rPr lang="tr-TR" sz="2400" u="sng" dirty="0">
                <a:hlinkClick r:id="rId2"/>
              </a:rPr>
              <a:t>.</a:t>
            </a:r>
            <a:r>
              <a:rPr lang="tr-TR" sz="2400" dirty="0"/>
              <a:t> [online] </a:t>
            </a:r>
            <a:r>
              <a:rPr lang="tr-TR" sz="2400" dirty="0" smtClean="0"/>
              <a:t>Emedicine.medscape.com</a:t>
            </a:r>
            <a:r>
              <a:rPr lang="tr-TR" sz="2400" dirty="0"/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 err="1"/>
              <a:t>Panchbhavi</a:t>
            </a:r>
            <a:r>
              <a:rPr lang="tr-TR" sz="2400" dirty="0"/>
              <a:t>, V. (2015). </a:t>
            </a:r>
            <a:r>
              <a:rPr lang="tr-TR" sz="2400" u="sng" dirty="0">
                <a:hlinkClick r:id="rId3"/>
              </a:rPr>
              <a:t>Bone </a:t>
            </a:r>
            <a:r>
              <a:rPr lang="tr-TR" sz="2400" u="sng" dirty="0" err="1">
                <a:hlinkClick r:id="rId3"/>
              </a:rPr>
              <a:t>Marrow</a:t>
            </a:r>
            <a:r>
              <a:rPr lang="tr-TR" sz="2400" u="sng" dirty="0">
                <a:hlinkClick r:id="rId3"/>
              </a:rPr>
              <a:t> </a:t>
            </a:r>
            <a:r>
              <a:rPr lang="tr-TR" sz="2400" u="sng" dirty="0" err="1">
                <a:hlinkClick r:id="rId3"/>
              </a:rPr>
              <a:t>Anatomy</a:t>
            </a:r>
            <a:r>
              <a:rPr lang="tr-TR" sz="2400" u="sng" dirty="0">
                <a:hlinkClick r:id="rId3"/>
              </a:rPr>
              <a:t>: </a:t>
            </a:r>
            <a:r>
              <a:rPr lang="tr-TR" sz="2400" u="sng" dirty="0" err="1">
                <a:hlinkClick r:id="rId3"/>
              </a:rPr>
              <a:t>Overview</a:t>
            </a:r>
            <a:r>
              <a:rPr lang="tr-TR" sz="2400" u="sng" dirty="0">
                <a:hlinkClick r:id="rId3"/>
              </a:rPr>
              <a:t>, </a:t>
            </a:r>
            <a:r>
              <a:rPr lang="tr-TR" sz="2400" u="sng" dirty="0" err="1">
                <a:hlinkClick r:id="rId3"/>
              </a:rPr>
              <a:t>Types</a:t>
            </a:r>
            <a:r>
              <a:rPr lang="tr-TR" sz="2400" u="sng" dirty="0">
                <a:hlinkClick r:id="rId3"/>
              </a:rPr>
              <a:t> of Bone </a:t>
            </a:r>
            <a:r>
              <a:rPr lang="tr-TR" sz="2400" u="sng" dirty="0" err="1">
                <a:hlinkClick r:id="rId3"/>
              </a:rPr>
              <a:t>Marrow</a:t>
            </a:r>
            <a:r>
              <a:rPr lang="tr-TR" sz="2400" u="sng" dirty="0">
                <a:hlinkClick r:id="rId3"/>
              </a:rPr>
              <a:t>, Blood Cell </a:t>
            </a:r>
            <a:r>
              <a:rPr lang="tr-TR" sz="2400" u="sng" dirty="0" err="1">
                <a:hlinkClick r:id="rId3"/>
              </a:rPr>
              <a:t>Formation</a:t>
            </a:r>
            <a:r>
              <a:rPr lang="tr-TR" sz="2400" u="sng" dirty="0">
                <a:hlinkClick r:id="rId3"/>
              </a:rPr>
              <a:t>.</a:t>
            </a:r>
            <a:r>
              <a:rPr lang="tr-TR" sz="2400" dirty="0"/>
              <a:t> [online] Emedicine.medscape.com. 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 err="1"/>
              <a:t>Radhakrishnan</a:t>
            </a:r>
            <a:r>
              <a:rPr lang="tr-TR" sz="2400" dirty="0"/>
              <a:t>, N.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Sacher</a:t>
            </a:r>
            <a:r>
              <a:rPr lang="tr-TR" sz="2400" dirty="0"/>
              <a:t>, R. (2017). </a:t>
            </a:r>
            <a:r>
              <a:rPr lang="tr-TR" sz="2400" u="sng" dirty="0">
                <a:hlinkClick r:id="rId4"/>
              </a:rPr>
              <a:t>Bone </a:t>
            </a:r>
            <a:r>
              <a:rPr lang="tr-TR" sz="2400" u="sng" dirty="0" err="1">
                <a:hlinkClick r:id="rId4"/>
              </a:rPr>
              <a:t>Marrow</a:t>
            </a:r>
            <a:r>
              <a:rPr lang="tr-TR" sz="2400" u="sng" dirty="0">
                <a:hlinkClick r:id="rId4"/>
              </a:rPr>
              <a:t> </a:t>
            </a:r>
            <a:r>
              <a:rPr lang="tr-TR" sz="2400" u="sng" dirty="0" err="1">
                <a:hlinkClick r:id="rId4"/>
              </a:rPr>
              <a:t>Aspiration</a:t>
            </a:r>
            <a:r>
              <a:rPr lang="tr-TR" sz="2400" u="sng" dirty="0">
                <a:hlinkClick r:id="rId4"/>
              </a:rPr>
              <a:t> </a:t>
            </a:r>
            <a:r>
              <a:rPr lang="tr-TR" sz="2400" u="sng" dirty="0" err="1">
                <a:hlinkClick r:id="rId4"/>
              </a:rPr>
              <a:t>and</a:t>
            </a:r>
            <a:r>
              <a:rPr lang="tr-TR" sz="2400" u="sng" dirty="0">
                <a:hlinkClick r:id="rId4"/>
              </a:rPr>
              <a:t> </a:t>
            </a:r>
            <a:r>
              <a:rPr lang="tr-TR" sz="2400" u="sng" dirty="0" err="1">
                <a:hlinkClick r:id="rId4"/>
              </a:rPr>
              <a:t>Biopsy</a:t>
            </a:r>
            <a:r>
              <a:rPr lang="tr-TR" sz="2400" u="sng" dirty="0">
                <a:hlinkClick r:id="rId4"/>
              </a:rPr>
              <a:t>: Background, </a:t>
            </a:r>
            <a:r>
              <a:rPr lang="tr-TR" sz="2400" u="sng" dirty="0" err="1">
                <a:hlinkClick r:id="rId4"/>
              </a:rPr>
              <a:t>Indications</a:t>
            </a:r>
            <a:r>
              <a:rPr lang="tr-TR" sz="2400" u="sng" dirty="0">
                <a:hlinkClick r:id="rId4"/>
              </a:rPr>
              <a:t>, Technical </a:t>
            </a:r>
            <a:r>
              <a:rPr lang="tr-TR" sz="2400" u="sng" dirty="0" err="1">
                <a:hlinkClick r:id="rId4"/>
              </a:rPr>
              <a:t>Considerations</a:t>
            </a:r>
            <a:r>
              <a:rPr lang="tr-TR" sz="2400" u="sng" dirty="0">
                <a:hlinkClick r:id="rId4"/>
              </a:rPr>
              <a:t>.</a:t>
            </a:r>
            <a:r>
              <a:rPr lang="tr-TR" sz="2400" dirty="0"/>
              <a:t> [online] Emedicine.medscape.com. </a:t>
            </a:r>
            <a:endParaRPr lang="tr-TR" sz="24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 err="1" smtClean="0"/>
              <a:t>Tavian</a:t>
            </a:r>
            <a:r>
              <a:rPr lang="tr-TR" sz="2400" dirty="0" smtClean="0"/>
              <a:t>, M. </a:t>
            </a:r>
            <a:r>
              <a:rPr lang="tr-TR" sz="2400" dirty="0" err="1" smtClean="0"/>
              <a:t>and</a:t>
            </a:r>
            <a:r>
              <a:rPr lang="tr-TR" sz="2400" dirty="0" smtClean="0"/>
              <a:t> </a:t>
            </a:r>
            <a:r>
              <a:rPr lang="tr-TR" sz="2400" dirty="0" err="1" smtClean="0"/>
              <a:t>Peault</a:t>
            </a:r>
            <a:r>
              <a:rPr lang="tr-TR" sz="2400" dirty="0" smtClean="0"/>
              <a:t>, B. (2005). </a:t>
            </a:r>
            <a:r>
              <a:rPr lang="tr-TR" sz="2400" dirty="0" err="1" smtClean="0"/>
              <a:t>Embryonic</a:t>
            </a:r>
            <a:r>
              <a:rPr lang="tr-TR" sz="2400" dirty="0" smtClean="0"/>
              <a:t> </a:t>
            </a:r>
            <a:r>
              <a:rPr lang="tr-TR" sz="2400" dirty="0" err="1" smtClean="0"/>
              <a:t>development</a:t>
            </a:r>
            <a:r>
              <a:rPr lang="tr-TR" sz="2400" dirty="0" smtClean="0"/>
              <a:t> of </a:t>
            </a:r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dirty="0" err="1" smtClean="0"/>
              <a:t>human</a:t>
            </a:r>
            <a:r>
              <a:rPr lang="tr-TR" sz="2400" dirty="0" smtClean="0"/>
              <a:t> </a:t>
            </a:r>
            <a:r>
              <a:rPr lang="tr-TR" sz="2400" dirty="0" err="1" smtClean="0"/>
              <a:t>hematopoietic</a:t>
            </a:r>
            <a:r>
              <a:rPr lang="tr-TR" sz="2400" dirty="0" smtClean="0"/>
              <a:t> </a:t>
            </a:r>
            <a:r>
              <a:rPr lang="tr-TR" sz="2400" dirty="0" err="1" smtClean="0"/>
              <a:t>system</a:t>
            </a:r>
            <a:r>
              <a:rPr lang="tr-TR" sz="2400" dirty="0" smtClean="0"/>
              <a:t>. </a:t>
            </a:r>
            <a:r>
              <a:rPr lang="tr-TR" sz="2400" dirty="0" err="1" smtClean="0"/>
              <a:t>The</a:t>
            </a:r>
            <a:r>
              <a:rPr lang="tr-TR" sz="2400" dirty="0" smtClean="0"/>
              <a:t> International </a:t>
            </a:r>
            <a:r>
              <a:rPr lang="tr-TR" sz="2400" dirty="0" err="1" smtClean="0"/>
              <a:t>Journal</a:t>
            </a:r>
            <a:r>
              <a:rPr lang="tr-TR" sz="2400" dirty="0" smtClean="0"/>
              <a:t> of </a:t>
            </a:r>
            <a:r>
              <a:rPr lang="tr-TR" sz="2400" dirty="0" err="1" smtClean="0"/>
              <a:t>Developmental</a:t>
            </a:r>
            <a:r>
              <a:rPr lang="tr-TR" sz="2400" dirty="0" smtClean="0"/>
              <a:t> Biology, 49(2-3), pp.243-250.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2102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1">
                <a:lumMod val="45000"/>
                <a:lumOff val="55000"/>
              </a:schemeClr>
            </a:gs>
            <a:gs pos="14989">
              <a:srgbClr val="B5D2EC"/>
            </a:gs>
            <a:gs pos="37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34190" y="1555628"/>
            <a:ext cx="107905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DİNLEDİĞİNİZ İÇİN TEŞEKKÜRLER </a:t>
            </a:r>
            <a:r>
              <a:rPr lang="tr-TR" sz="8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tr-TR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303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68489" y="259305"/>
            <a:ext cx="5936776" cy="5385112"/>
          </a:xfrm>
        </p:spPr>
        <p:txBody>
          <a:bodyPr>
            <a:normAutofit/>
          </a:bodyPr>
          <a:lstStyle/>
          <a:p>
            <a:pPr algn="just"/>
            <a:r>
              <a:rPr lang="tr-TR" sz="2800" dirty="0"/>
              <a:t>İnsan bedenini destekleyen ve </a:t>
            </a:r>
            <a:r>
              <a:rPr lang="tr-TR" sz="2800" dirty="0" smtClean="0"/>
              <a:t>hareketi kolaylaştıran </a:t>
            </a:r>
            <a:r>
              <a:rPr lang="tr-TR" sz="2800" dirty="0"/>
              <a:t>kemik iskeleti, kendi başına karmaşık bir </a:t>
            </a:r>
            <a:r>
              <a:rPr lang="tr-TR" sz="2800" dirty="0" err="1" smtClean="0"/>
              <a:t>mikromimariye</a:t>
            </a:r>
            <a:r>
              <a:rPr lang="tr-TR" sz="2800" dirty="0" smtClean="0"/>
              <a:t> </a:t>
            </a:r>
            <a:r>
              <a:rPr lang="tr-TR" sz="2800" dirty="0"/>
              <a:t>sahiptir. </a:t>
            </a:r>
            <a:endParaRPr lang="tr-TR" sz="2800" dirty="0" smtClean="0"/>
          </a:p>
          <a:p>
            <a:pPr algn="just"/>
            <a:r>
              <a:rPr lang="tr-TR" sz="2800" smtClean="0"/>
              <a:t>Kemikler </a:t>
            </a:r>
            <a:r>
              <a:rPr lang="tr-TR" sz="2800" dirty="0" err="1" smtClean="0"/>
              <a:t>trabeküler</a:t>
            </a:r>
            <a:r>
              <a:rPr lang="tr-TR" sz="2800" dirty="0" smtClean="0"/>
              <a:t> </a:t>
            </a:r>
            <a:r>
              <a:rPr lang="tr-TR" sz="2800" dirty="0" smtClean="0"/>
              <a:t>yapısıyla oluşan </a:t>
            </a:r>
            <a:r>
              <a:rPr lang="tr-TR" sz="2800" dirty="0"/>
              <a:t>boşluklar, </a:t>
            </a:r>
            <a:r>
              <a:rPr lang="tr-TR" sz="2800" dirty="0" err="1" smtClean="0"/>
              <a:t>adipositler</a:t>
            </a:r>
            <a:r>
              <a:rPr lang="tr-TR" sz="2800" dirty="0" smtClean="0"/>
              <a:t> ve kan hücreleri tarafından </a:t>
            </a:r>
            <a:r>
              <a:rPr lang="tr-TR" sz="2800" dirty="0"/>
              <a:t>işgal edilir. Bu doku </a:t>
            </a:r>
            <a:r>
              <a:rPr lang="tr-TR" sz="2800" b="1" dirty="0">
                <a:solidFill>
                  <a:srgbClr val="FF0000"/>
                </a:solidFill>
              </a:rPr>
              <a:t>kemik iliği</a:t>
            </a:r>
            <a:r>
              <a:rPr lang="tr-TR" sz="2800" dirty="0"/>
              <a:t> olarak </a:t>
            </a:r>
            <a:r>
              <a:rPr lang="tr-TR" sz="2800" dirty="0" smtClean="0"/>
              <a:t>bilinir.</a:t>
            </a:r>
          </a:p>
          <a:p>
            <a:pPr algn="just"/>
            <a:r>
              <a:rPr lang="tr-TR" b="1" dirty="0" err="1">
                <a:solidFill>
                  <a:srgbClr val="FF0000"/>
                </a:solidFill>
              </a:rPr>
              <a:t>H</a:t>
            </a:r>
            <a:r>
              <a:rPr lang="tr-TR" sz="2800" b="1" dirty="0" err="1" smtClean="0">
                <a:solidFill>
                  <a:srgbClr val="FF0000"/>
                </a:solidFill>
              </a:rPr>
              <a:t>ematopoez</a:t>
            </a:r>
            <a:r>
              <a:rPr lang="tr-TR" sz="2800" dirty="0" smtClean="0"/>
              <a:t> olarak adlandırılan kan </a:t>
            </a:r>
            <a:r>
              <a:rPr lang="tr-TR" sz="2800" dirty="0"/>
              <a:t>hücrelerinin üretiminden sorumludur</a:t>
            </a:r>
            <a:r>
              <a:rPr lang="tr-TR" sz="2800" dirty="0" smtClean="0"/>
              <a:t>.</a:t>
            </a:r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538" y="122827"/>
            <a:ext cx="5245462" cy="65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49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70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951368" cy="6858000"/>
          </a:xfrm>
        </p:spPr>
      </p:pic>
    </p:spTree>
    <p:extLst>
      <p:ext uri="{BB962C8B-B14F-4D97-AF65-F5344CB8AC3E}">
        <p14:creationId xmlns:p14="http://schemas.microsoft.com/office/powerpoint/2010/main" val="411263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2421" cy="6949407"/>
          </a:xfrm>
        </p:spPr>
      </p:pic>
    </p:spTree>
    <p:extLst>
      <p:ext uri="{BB962C8B-B14F-4D97-AF65-F5344CB8AC3E}">
        <p14:creationId xmlns:p14="http://schemas.microsoft.com/office/powerpoint/2010/main" val="235034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</TotalTime>
  <Words>419</Words>
  <Application>Microsoft Office PowerPoint</Application>
  <PresentationFormat>Geniş ekran</PresentationFormat>
  <Paragraphs>87</Paragraphs>
  <Slides>51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Wingdings</vt:lpstr>
      <vt:lpstr>Office Teması</vt:lpstr>
      <vt:lpstr>KEMİK İLİĞİ HİSTOLOJİSİ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bio_ses... biology</dc:creator>
  <cp:lastModifiedBy>bio_ses... biology</cp:lastModifiedBy>
  <cp:revision>57</cp:revision>
  <dcterms:created xsi:type="dcterms:W3CDTF">2018-11-07T17:29:06Z</dcterms:created>
  <dcterms:modified xsi:type="dcterms:W3CDTF">2018-11-15T11:50:54Z</dcterms:modified>
</cp:coreProperties>
</file>