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BBB8"/>
    <a:srgbClr val="1D4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4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>
            <a:spLocks noChangeArrowheads="1"/>
          </p:cNvSpPr>
          <p:nvPr userDrawn="1"/>
        </p:nvSpPr>
        <p:spPr bwMode="auto">
          <a:xfrm>
            <a:off x="0" y="0"/>
            <a:ext cx="6475445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extLs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rot="0" vert="horz" wrap="square" lIns="228600" tIns="45720" rIns="1371600" bIns="91440" anchor="b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tr-TR" sz="3600" i="1">
                <a:solidFill>
                  <a:srgbClr val="FFFFFF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     </a:t>
            </a:r>
            <a:endParaRPr lang="en-US" sz="1100" i="1">
              <a:effectLst/>
              <a:latin typeface="Calibri" panose="020F0502020204030204" pitchFamily="34" charset="0"/>
              <a:ea typeface="MS Mincho"/>
              <a:cs typeface="Arial" panose="020B0604020202020204" pitchFamily="34" charset="0"/>
            </a:endParaRPr>
          </a:p>
        </p:txBody>
      </p:sp>
      <p:grpSp>
        <p:nvGrpSpPr>
          <p:cNvPr id="15" name="Grup 14"/>
          <p:cNvGrpSpPr>
            <a:grpSpLocks/>
          </p:cNvGrpSpPr>
          <p:nvPr userDrawn="1"/>
        </p:nvGrpSpPr>
        <p:grpSpPr bwMode="auto">
          <a:xfrm rot="5400000">
            <a:off x="5473868" y="5895557"/>
            <a:ext cx="740411" cy="777240"/>
            <a:chOff x="10217" y="9410"/>
            <a:chExt cx="1565" cy="590"/>
          </a:xfrm>
        </p:grpSpPr>
        <p:sp>
          <p:nvSpPr>
            <p:cNvPr id="16" name="AutoShape 8"/>
            <p:cNvSpPr>
              <a:spLocks noChangeArrowheads="1"/>
            </p:cNvSpPr>
            <p:nvPr/>
          </p:nvSpPr>
          <p:spPr bwMode="auto">
            <a:xfrm>
              <a:off x="11100" y="9410"/>
              <a:ext cx="682" cy="590"/>
            </a:xfrm>
            <a:prstGeom prst="chevron">
              <a:avLst>
                <a:gd name="adj" fmla="val 60312"/>
              </a:avLst>
            </a:prstGeom>
            <a:solidFill>
              <a:schemeClr val="bg1"/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7" name="AutoShape 9"/>
            <p:cNvSpPr>
              <a:spLocks noChangeArrowheads="1"/>
            </p:cNvSpPr>
            <p:nvPr/>
          </p:nvSpPr>
          <p:spPr bwMode="auto">
            <a:xfrm>
              <a:off x="10659" y="9410"/>
              <a:ext cx="682" cy="590"/>
            </a:xfrm>
            <a:prstGeom prst="chevron">
              <a:avLst>
                <a:gd name="adj" fmla="val 60312"/>
              </a:avLst>
            </a:prstGeom>
            <a:solidFill>
              <a:schemeClr val="tx2">
                <a:lumMod val="40000"/>
                <a:lumOff val="60000"/>
              </a:schemeClr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18" name="AutoShape 10"/>
            <p:cNvSpPr>
              <a:spLocks noChangeArrowheads="1"/>
            </p:cNvSpPr>
            <p:nvPr/>
          </p:nvSpPr>
          <p:spPr bwMode="auto">
            <a:xfrm>
              <a:off x="10217" y="9410"/>
              <a:ext cx="682" cy="590"/>
            </a:xfrm>
            <a:prstGeom prst="chevron">
              <a:avLst>
                <a:gd name="adj" fmla="val 57613"/>
              </a:avLst>
            </a:prstGeom>
            <a:solidFill>
              <a:schemeClr val="tx2">
                <a:lumMod val="75000"/>
              </a:schemeClr>
            </a:solidFill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miter lim="800000"/>
                  <a:headEnd/>
                  <a:tailEnd/>
                </a14:hiddenLine>
              </a:ext>
              <a:ext uri="{53640926-AAD7-44D8-BBD7-CCE9431645EC}">
                <a14:shadowObscured xmlns:a14="http://schemas.microsoft.com/office/drawing/2010/main" val="1"/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19" name="Resim 18" descr="C:\Users\Emre\Desktop\Diğer\orj_logo_yyu_yeni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787" y="2443027"/>
            <a:ext cx="1499870" cy="17106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Resim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663" y="5553893"/>
            <a:ext cx="2367589" cy="935580"/>
          </a:xfrm>
          <a:prstGeom prst="rect">
            <a:avLst/>
          </a:prstGeom>
        </p:spPr>
      </p:pic>
      <p:sp>
        <p:nvSpPr>
          <p:cNvPr id="21" name="Metin Kutusu 20"/>
          <p:cNvSpPr txBox="1"/>
          <p:nvPr userDrawn="1"/>
        </p:nvSpPr>
        <p:spPr>
          <a:xfrm>
            <a:off x="0" y="6177060"/>
            <a:ext cx="6475446" cy="43815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İçeriklerin Telif Hakları İlgili Öğretim Elemanına Aittir.</a:t>
            </a:r>
            <a:br>
              <a:rPr lang="tr-TR" sz="1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©</a:t>
            </a:r>
            <a:r>
              <a:rPr lang="tr-TR" sz="11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11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32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69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Serbest Form 16"/>
          <p:cNvSpPr>
            <a:spLocks/>
          </p:cNvSpPr>
          <p:nvPr userDrawn="1"/>
        </p:nvSpPr>
        <p:spPr bwMode="auto">
          <a:xfrm>
            <a:off x="0" y="5756988"/>
            <a:ext cx="12192000" cy="1101012"/>
          </a:xfrm>
          <a:custGeom>
            <a:avLst/>
            <a:gdLst>
              <a:gd name="T0" fmla="*/ 2448 w 2448"/>
              <a:gd name="T1" fmla="*/ 487 h 487"/>
              <a:gd name="T2" fmla="*/ 2448 w 2448"/>
              <a:gd name="T3" fmla="*/ 147 h 487"/>
              <a:gd name="T4" fmla="*/ 0 w 2448"/>
              <a:gd name="T5" fmla="*/ 148 h 487"/>
              <a:gd name="T6" fmla="*/ 0 w 2448"/>
              <a:gd name="T7" fmla="*/ 487 h 487"/>
              <a:gd name="T8" fmla="*/ 2448 w 2448"/>
              <a:gd name="T9" fmla="*/ 487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448" h="487">
                <a:moveTo>
                  <a:pt x="2448" y="487"/>
                </a:moveTo>
                <a:cubicBezTo>
                  <a:pt x="2448" y="147"/>
                  <a:pt x="2448" y="147"/>
                  <a:pt x="2448" y="147"/>
                </a:cubicBezTo>
                <a:cubicBezTo>
                  <a:pt x="1240" y="0"/>
                  <a:pt x="422" y="86"/>
                  <a:pt x="0" y="148"/>
                </a:cubicBezTo>
                <a:cubicBezTo>
                  <a:pt x="0" y="487"/>
                  <a:pt x="0" y="487"/>
                  <a:pt x="0" y="487"/>
                </a:cubicBezTo>
                <a:lnTo>
                  <a:pt x="2448" y="4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grpSp>
        <p:nvGrpSpPr>
          <p:cNvPr id="18" name="Grup 17"/>
          <p:cNvGrpSpPr>
            <a:grpSpLocks/>
          </p:cNvGrpSpPr>
          <p:nvPr userDrawn="1"/>
        </p:nvGrpSpPr>
        <p:grpSpPr bwMode="auto">
          <a:xfrm>
            <a:off x="789214" y="5525656"/>
            <a:ext cx="10613572" cy="824865"/>
            <a:chOff x="360" y="13131"/>
            <a:chExt cx="11520" cy="1299"/>
          </a:xfrm>
        </p:grpSpPr>
        <p:sp>
          <p:nvSpPr>
            <p:cNvPr id="19" name="Freeform 4"/>
            <p:cNvSpPr>
              <a:spLocks/>
            </p:cNvSpPr>
            <p:nvPr/>
          </p:nvSpPr>
          <p:spPr bwMode="auto">
            <a:xfrm>
              <a:off x="360" y="13453"/>
              <a:ext cx="11520" cy="826"/>
            </a:xfrm>
            <a:custGeom>
              <a:avLst/>
              <a:gdLst>
                <a:gd name="T0" fmla="*/ 0 w 2448"/>
                <a:gd name="T1" fmla="*/ 174 h 175"/>
                <a:gd name="T2" fmla="*/ 2448 w 2448"/>
                <a:gd name="T3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8" h="175">
                  <a:moveTo>
                    <a:pt x="0" y="174"/>
                  </a:moveTo>
                  <a:cubicBezTo>
                    <a:pt x="1008" y="0"/>
                    <a:pt x="1924" y="89"/>
                    <a:pt x="2448" y="175"/>
                  </a:cubicBezTo>
                </a:path>
              </a:pathLst>
            </a:custGeom>
            <a:noFill/>
            <a:ln w="6374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0" name="Freeform 5"/>
            <p:cNvSpPr>
              <a:spLocks/>
            </p:cNvSpPr>
            <p:nvPr/>
          </p:nvSpPr>
          <p:spPr bwMode="auto">
            <a:xfrm>
              <a:off x="360" y="13325"/>
              <a:ext cx="11520" cy="997"/>
            </a:xfrm>
            <a:custGeom>
              <a:avLst/>
              <a:gdLst>
                <a:gd name="T0" fmla="*/ 0 w 2448"/>
                <a:gd name="T1" fmla="*/ 211 h 211"/>
                <a:gd name="T2" fmla="*/ 2448 w 2448"/>
                <a:gd name="T3" fmla="*/ 12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8" h="211">
                  <a:moveTo>
                    <a:pt x="0" y="211"/>
                  </a:moveTo>
                  <a:cubicBezTo>
                    <a:pt x="995" y="0"/>
                    <a:pt x="1912" y="55"/>
                    <a:pt x="2448" y="123"/>
                  </a:cubicBezTo>
                </a:path>
              </a:pathLst>
            </a:custGeom>
            <a:noFill/>
            <a:ln w="6374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" name="Freeform 6"/>
            <p:cNvSpPr>
              <a:spLocks/>
            </p:cNvSpPr>
            <p:nvPr/>
          </p:nvSpPr>
          <p:spPr bwMode="auto">
            <a:xfrm>
              <a:off x="360" y="13131"/>
              <a:ext cx="11520" cy="940"/>
            </a:xfrm>
            <a:custGeom>
              <a:avLst/>
              <a:gdLst>
                <a:gd name="T0" fmla="*/ 2448 w 2448"/>
                <a:gd name="T1" fmla="*/ 140 h 199"/>
                <a:gd name="T2" fmla="*/ 0 w 2448"/>
                <a:gd name="T3" fmla="*/ 19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8" h="199">
                  <a:moveTo>
                    <a:pt x="2448" y="140"/>
                  </a:moveTo>
                  <a:cubicBezTo>
                    <a:pt x="1912" y="66"/>
                    <a:pt x="997" y="0"/>
                    <a:pt x="0" y="199"/>
                  </a:cubicBezTo>
                </a:path>
              </a:pathLst>
            </a:custGeom>
            <a:noFill/>
            <a:ln w="6374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2" name="Freeform 7"/>
            <p:cNvSpPr>
              <a:spLocks/>
            </p:cNvSpPr>
            <p:nvPr/>
          </p:nvSpPr>
          <p:spPr bwMode="auto">
            <a:xfrm>
              <a:off x="360" y="13316"/>
              <a:ext cx="11520" cy="925"/>
            </a:xfrm>
            <a:custGeom>
              <a:avLst/>
              <a:gdLst>
                <a:gd name="T0" fmla="*/ 0 w 2448"/>
                <a:gd name="T1" fmla="*/ 196 h 196"/>
                <a:gd name="T2" fmla="*/ 2448 w 2448"/>
                <a:gd name="T3" fmla="*/ 142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8" h="196">
                  <a:moveTo>
                    <a:pt x="0" y="196"/>
                  </a:moveTo>
                  <a:cubicBezTo>
                    <a:pt x="997" y="0"/>
                    <a:pt x="1912" y="67"/>
                    <a:pt x="2448" y="142"/>
                  </a:cubicBezTo>
                </a:path>
              </a:pathLst>
            </a:custGeom>
            <a:noFill/>
            <a:ln w="6374">
              <a:solidFill>
                <a:srgbClr val="FFFFFE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3" name="Freeform 8"/>
            <p:cNvSpPr>
              <a:spLocks/>
            </p:cNvSpPr>
            <p:nvPr/>
          </p:nvSpPr>
          <p:spPr bwMode="auto">
            <a:xfrm>
              <a:off x="360" y="13490"/>
              <a:ext cx="11520" cy="940"/>
            </a:xfrm>
            <a:custGeom>
              <a:avLst/>
              <a:gdLst>
                <a:gd name="T0" fmla="*/ 0 w 2448"/>
                <a:gd name="T1" fmla="*/ 199 h 199"/>
                <a:gd name="T2" fmla="*/ 2448 w 2448"/>
                <a:gd name="T3" fmla="*/ 139 h 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448" h="199">
                  <a:moveTo>
                    <a:pt x="0" y="199"/>
                  </a:moveTo>
                  <a:cubicBezTo>
                    <a:pt x="996" y="0"/>
                    <a:pt x="1911" y="65"/>
                    <a:pt x="2448" y="139"/>
                  </a:cubicBezTo>
                </a:path>
              </a:pathLst>
            </a:custGeom>
            <a:noFill/>
            <a:ln w="6374">
              <a:solidFill>
                <a:srgbClr val="EFB32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C8682"/>
                    </a:outerShdw>
                  </a:effectLst>
                </a14:hiddenEffects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sp>
        <p:nvSpPr>
          <p:cNvPr id="24" name="Metin Kutusu 9"/>
          <p:cNvSpPr txBox="1"/>
          <p:nvPr userDrawn="1"/>
        </p:nvSpPr>
        <p:spPr>
          <a:xfrm>
            <a:off x="4219186" y="6119189"/>
            <a:ext cx="3943350" cy="60407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Van Yüzüncü Yıl Üniversitesi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Rektörlük Ek Bina, 65080, Kampüs / VAN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tr-TR" sz="1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444 50 </a:t>
            </a:r>
            <a:r>
              <a:rPr lang="tr-TR" sz="10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65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5" name="Metin Kutusu 9"/>
          <p:cNvSpPr txBox="1"/>
          <p:nvPr userDrawn="1"/>
        </p:nvSpPr>
        <p:spPr>
          <a:xfrm>
            <a:off x="9917060" y="6285105"/>
            <a:ext cx="1483373" cy="43816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000" dirty="0">
                <a:ea typeface="Calibri" panose="020F0502020204030204" pitchFamily="34" charset="0"/>
                <a:cs typeface="Arial" panose="020B0604020202020204" pitchFamily="34" charset="0"/>
              </a:rPr>
              <a:t>uzak@yyu.edu.tr</a:t>
            </a:r>
            <a:br>
              <a:rPr lang="tr-TR" sz="1000" dirty="0"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000" dirty="0">
                <a:ea typeface="Calibri" panose="020F0502020204030204" pitchFamily="34" charset="0"/>
                <a:cs typeface="Arial" panose="020B0604020202020204" pitchFamily="34" charset="0"/>
              </a:rPr>
              <a:t>http://yuzem.yyu.edu.tr</a:t>
            </a:r>
            <a:endParaRPr lang="en-US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Resim 2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67" y="6092756"/>
            <a:ext cx="1712598" cy="67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01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22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62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76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2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99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0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2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22DEE-0DC3-4AF0-A588-2B829AB8476C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CAFD-5AA1-4DBB-B929-299524198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6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5599113"/>
            <a:ext cx="12192000" cy="539750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‘Bilimin Işığında Bir Dünya Üniversitesi’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0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S4: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7084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S5: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7202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S6: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296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tin Kutusu 18"/>
          <p:cNvSpPr txBox="1"/>
          <p:nvPr/>
        </p:nvSpPr>
        <p:spPr>
          <a:xfrm>
            <a:off x="6828843" y="265468"/>
            <a:ext cx="5011704" cy="519718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Dönem:</a:t>
            </a:r>
            <a: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2019-2020 Eğitim Öğretim Yılı Bahar Dönemi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Fakülte/Yüksekokul:</a:t>
            </a:r>
            <a:b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dirty="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Eğitim Fakültesi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Bölüm:</a:t>
            </a:r>
            <a:b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b="1" dirty="0" smtClean="0">
                <a:solidFill>
                  <a:srgbClr val="1F497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G8- </a:t>
            </a:r>
            <a:r>
              <a:rPr lang="tr-TR" sz="1100" dirty="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İşletme Kamu Yönetimi (Formasyon 2020)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Sınıf:</a:t>
            </a:r>
            <a:r>
              <a:rPr lang="tr-TR" sz="1100" b="1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1100" b="1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Formasyon Eğitimi </a:t>
            </a:r>
            <a:r>
              <a:rPr lang="tr-TR" sz="1100" dirty="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G8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Ders Kodu ve Adı: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Ders Kodu Bilgisi – </a:t>
            </a:r>
            <a:r>
              <a:rPr lang="tr-TR" sz="1100" dirty="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Özel Öğretim Yöntemleri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Eğitmen:</a:t>
            </a:r>
            <a:br>
              <a:rPr lang="tr-TR" sz="1100" b="1" dirty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tr-TR" sz="1100" dirty="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Dr. Sinan Keskin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tr-TR" sz="1100" dirty="0" smtClean="0">
              <a:solidFill>
                <a:srgbClr val="1F497D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b="1" dirty="0" smtClean="0">
                <a:solidFill>
                  <a:srgbClr val="1F497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İçerik Hazırlayanlar: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dirty="0" smtClean="0">
                <a:solidFill>
                  <a:srgbClr val="1F497D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……….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tr-TR" sz="1100" dirty="0" smtClean="0">
                <a:solidFill>
                  <a:srgbClr val="1F497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……….</a:t>
            </a:r>
            <a:r>
              <a:rPr lang="tr-T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400" b="1" dirty="0" smtClean="0">
                <a:solidFill>
                  <a:srgbClr val="1F497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Özel </a:t>
            </a:r>
            <a:r>
              <a:rPr lang="tr-TR" sz="1400" b="1" dirty="0">
                <a:solidFill>
                  <a:srgbClr val="1F497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Öğretim Yöntemleri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en-US" sz="1100" dirty="0" smtClean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tr-TR" sz="1100" dirty="0" smtClean="0">
                <a:solidFill>
                  <a:srgbClr val="1F497D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Konu: </a:t>
            </a:r>
            <a:endParaRPr lang="en-US" sz="105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sz="1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751113" y="4751862"/>
            <a:ext cx="49732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r-TR" altLang="en-US" sz="3200" dirty="0" smtClean="0">
                <a:solidFill>
                  <a:srgbClr val="FFFFFF"/>
                </a:solidFill>
                <a:latin typeface="Cambria" panose="0204050305040603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Özel Öğretim Yöntemleri</a:t>
            </a:r>
            <a:endParaRPr kumimoji="0" lang="tr-TR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19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 Anlatımı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840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33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062350" y="2369127"/>
            <a:ext cx="5093525" cy="871291"/>
          </a:xfrm>
        </p:spPr>
        <p:txBody>
          <a:bodyPr/>
          <a:lstStyle/>
          <a:p>
            <a:r>
              <a:rPr lang="tr-TR" b="1" dirty="0" smtClean="0"/>
              <a:t>Sorular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2221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S1: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896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S2: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235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S3: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221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27</Words>
  <Application>Microsoft Office PowerPoint</Application>
  <PresentationFormat>Geniş ekran</PresentationFormat>
  <Paragraphs>28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MS Gothic</vt:lpstr>
      <vt:lpstr>MS Mincho</vt:lpstr>
      <vt:lpstr>Arial</vt:lpstr>
      <vt:lpstr>Calibri</vt:lpstr>
      <vt:lpstr>Calibri Light</vt:lpstr>
      <vt:lpstr>Cambria</vt:lpstr>
      <vt:lpstr>Times New Roman</vt:lpstr>
      <vt:lpstr>Office Theme</vt:lpstr>
      <vt:lpstr>PowerPoint Sunusu</vt:lpstr>
      <vt:lpstr>PowerPoint Sunusu</vt:lpstr>
      <vt:lpstr>Konu Anlatımı</vt:lpstr>
      <vt:lpstr>PowerPoint Sunusu</vt:lpstr>
      <vt:lpstr>PowerPoint Sunusu</vt:lpstr>
      <vt:lpstr>Sorular</vt:lpstr>
      <vt:lpstr>S1:</vt:lpstr>
      <vt:lpstr>S2:</vt:lpstr>
      <vt:lpstr>S3:</vt:lpstr>
      <vt:lpstr>S4:</vt:lpstr>
      <vt:lpstr>S5:</vt:lpstr>
      <vt:lpstr>S6: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Emre</dc:creator>
  <cp:lastModifiedBy>Sinans Mac</cp:lastModifiedBy>
  <cp:revision>17</cp:revision>
  <dcterms:created xsi:type="dcterms:W3CDTF">2019-10-21T07:40:44Z</dcterms:created>
  <dcterms:modified xsi:type="dcterms:W3CDTF">2020-03-19T08:46:19Z</dcterms:modified>
</cp:coreProperties>
</file>