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86" r:id="rId3"/>
    <p:sldId id="285" r:id="rId4"/>
    <p:sldId id="284" r:id="rId5"/>
    <p:sldId id="283" r:id="rId6"/>
    <p:sldId id="282" r:id="rId7"/>
    <p:sldId id="281" r:id="rId8"/>
    <p:sldId id="289" r:id="rId9"/>
    <p:sldId id="288" r:id="rId10"/>
    <p:sldId id="280" r:id="rId11"/>
    <p:sldId id="279" r:id="rId12"/>
    <p:sldId id="278" r:id="rId13"/>
    <p:sldId id="277" r:id="rId14"/>
    <p:sldId id="276" r:id="rId15"/>
    <p:sldId id="291" r:id="rId16"/>
    <p:sldId id="290" r:id="rId17"/>
    <p:sldId id="275" r:id="rId18"/>
    <p:sldId id="274" r:id="rId19"/>
    <p:sldId id="273" r:id="rId20"/>
    <p:sldId id="272" r:id="rId21"/>
    <p:sldId id="271" r:id="rId22"/>
    <p:sldId id="301" r:id="rId23"/>
    <p:sldId id="300" r:id="rId24"/>
    <p:sldId id="299" r:id="rId25"/>
    <p:sldId id="270" r:id="rId26"/>
    <p:sldId id="269" r:id="rId27"/>
    <p:sldId id="297" r:id="rId28"/>
    <p:sldId id="309" r:id="rId29"/>
    <p:sldId id="322" r:id="rId30"/>
    <p:sldId id="321" r:id="rId31"/>
    <p:sldId id="324" r:id="rId32"/>
    <p:sldId id="323" r:id="rId33"/>
    <p:sldId id="325" r:id="rId34"/>
    <p:sldId id="296" r:id="rId35"/>
    <p:sldId id="295" r:id="rId36"/>
    <p:sldId id="294" r:id="rId37"/>
    <p:sldId id="312" r:id="rId38"/>
    <p:sldId id="311" r:id="rId39"/>
    <p:sldId id="310" r:id="rId40"/>
    <p:sldId id="314" r:id="rId41"/>
    <p:sldId id="313" r:id="rId42"/>
    <p:sldId id="317" r:id="rId43"/>
    <p:sldId id="316" r:id="rId44"/>
    <p:sldId id="319" r:id="rId45"/>
    <p:sldId id="318" r:id="rId46"/>
    <p:sldId id="315" r:id="rId47"/>
    <p:sldId id="268" r:id="rId48"/>
    <p:sldId id="267" r:id="rId49"/>
    <p:sldId id="303" r:id="rId50"/>
    <p:sldId id="305" r:id="rId51"/>
    <p:sldId id="304" r:id="rId52"/>
    <p:sldId id="306" r:id="rId53"/>
    <p:sldId id="308" r:id="rId54"/>
    <p:sldId id="298" r:id="rId55"/>
    <p:sldId id="266" r:id="rId56"/>
    <p:sldId id="265" r:id="rId57"/>
    <p:sldId id="264" r:id="rId58"/>
    <p:sldId id="263" r:id="rId59"/>
    <p:sldId id="262" r:id="rId60"/>
    <p:sldId id="261" r:id="rId61"/>
    <p:sldId id="259"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24.10.2017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188640"/>
            <a:ext cx="8568952" cy="1656184"/>
          </a:xfrm>
        </p:spPr>
        <p:txBody>
          <a:bodyPr>
            <a:normAutofit/>
          </a:bodyPr>
          <a:lstStyle/>
          <a:p>
            <a:r>
              <a:rPr lang="az-Latn-AZ" sz="2800" b="1" dirty="0" smtClean="0">
                <a:latin typeface="Times New Roman" pitchFamily="18" charset="0"/>
                <a:cs typeface="Times New Roman" pitchFamily="18" charset="0"/>
              </a:rPr>
              <a:t>ORTAÇAĞ TARİHİ-I</a:t>
            </a:r>
            <a:r>
              <a:rPr lang="tr-TR" sz="2800" b="1" dirty="0" smtClean="0">
                <a:latin typeface="Times New Roman" pitchFamily="18" charset="0"/>
                <a:cs typeface="Times New Roman" pitchFamily="18" charset="0"/>
              </a:rPr>
              <a:t/>
            </a:r>
            <a:br>
              <a:rPr lang="tr-TR" sz="2800" b="1" dirty="0" smtClean="0">
                <a:latin typeface="Times New Roman" pitchFamily="18" charset="0"/>
                <a:cs typeface="Times New Roman" pitchFamily="18" charset="0"/>
              </a:rPr>
            </a:br>
            <a:r>
              <a:rPr lang="sv-SE" sz="2800" b="1" dirty="0" smtClean="0">
                <a:latin typeface="Times New Roman" pitchFamily="18" charset="0"/>
                <a:cs typeface="Times New Roman" pitchFamily="18" charset="0"/>
              </a:rPr>
              <a:t>  </a:t>
            </a:r>
            <a:r>
              <a:rPr lang="tr-TR" sz="2800" b="1" smtClean="0">
                <a:latin typeface="Times New Roman" pitchFamily="18" charset="0"/>
                <a:cs typeface="Times New Roman" pitchFamily="18" charset="0"/>
              </a:rPr>
              <a:t>BATI  </a:t>
            </a:r>
            <a:r>
              <a:rPr lang="tr-TR" sz="2800" b="1" dirty="0" smtClean="0">
                <a:latin typeface="Times New Roman" pitchFamily="18" charset="0"/>
                <a:cs typeface="Times New Roman" pitchFamily="18" charset="0"/>
              </a:rPr>
              <a:t>AVRUPA’DA FEODALİZM: SOYLULAR, RUHBANLAR, BURJUVA VE KÖYLÜLER</a:t>
            </a: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772816"/>
            <a:ext cx="8712968" cy="4824536"/>
          </a:xfrm>
        </p:spPr>
        <p:txBody>
          <a:bodyPr>
            <a:normAutofit/>
          </a:bodyPr>
          <a:lstStyle/>
          <a:p>
            <a:pPr algn="ctr">
              <a:buNone/>
            </a:pPr>
            <a:endParaRPr lang="tr-TR" sz="2800" b="1" dirty="0" smtClean="0">
              <a:latin typeface="Times New Roman" pitchFamily="18" charset="0"/>
              <a:cs typeface="Times New Roman" pitchFamily="18" charset="0"/>
            </a:endParaRPr>
          </a:p>
          <a:p>
            <a:pPr algn="ctr">
              <a:buNone/>
            </a:pPr>
            <a:r>
              <a:rPr lang="tr-TR" sz="2800" b="1" dirty="0" smtClean="0">
                <a:latin typeface="Times New Roman" pitchFamily="18" charset="0"/>
                <a:cs typeface="Times New Roman" pitchFamily="18" charset="0"/>
              </a:rPr>
              <a:t>Doç. Dr. </a:t>
            </a:r>
            <a:r>
              <a:rPr lang="tr-TR" sz="2800" b="1" dirty="0" err="1" smtClean="0">
                <a:latin typeface="Times New Roman" pitchFamily="18" charset="0"/>
                <a:cs typeface="Times New Roman" pitchFamily="18" charset="0"/>
              </a:rPr>
              <a:t>Cavid</a:t>
            </a:r>
            <a:r>
              <a:rPr lang="tr-TR" sz="2800" b="1" dirty="0" smtClean="0">
                <a:latin typeface="Times New Roman" pitchFamily="18" charset="0"/>
                <a:cs typeface="Times New Roman" pitchFamily="18" charset="0"/>
              </a:rPr>
              <a:t> QASIMOV</a:t>
            </a:r>
          </a:p>
          <a:p>
            <a:pPr algn="ctr">
              <a:buNone/>
            </a:pPr>
            <a:endParaRPr lang="tr-TR" sz="2800" b="1" dirty="0" smtClean="0">
              <a:latin typeface="Times New Roman" pitchFamily="18" charset="0"/>
              <a:cs typeface="Times New Roman" pitchFamily="18" charset="0"/>
            </a:endParaRPr>
          </a:p>
          <a:p>
            <a:pPr algn="ctr">
              <a:buNone/>
            </a:pPr>
            <a:r>
              <a:rPr lang="tr-TR" sz="2800" b="1" dirty="0" smtClean="0">
                <a:latin typeface="Times New Roman" pitchFamily="18" charset="0"/>
                <a:cs typeface="Times New Roman" pitchFamily="18" charset="0"/>
              </a:rPr>
              <a:t>VAN YÜZÜNCÜ YIL ÜNİVERSİTESİ EDEBİYAT FAKÜLTESİ  TARİH BÖLÜMÜ</a:t>
            </a:r>
          </a:p>
          <a:p>
            <a:pPr algn="ctr">
              <a:buNone/>
            </a:pPr>
            <a:endParaRPr lang="tr-TR" sz="2800" b="1" dirty="0" smtClean="0">
              <a:latin typeface="Times New Roman" pitchFamily="18" charset="0"/>
              <a:cs typeface="Times New Roman" pitchFamily="18" charset="0"/>
            </a:endParaRPr>
          </a:p>
          <a:p>
            <a:pPr algn="ctr">
              <a:buNone/>
            </a:pPr>
            <a:endParaRPr lang="tr-TR" sz="2800" b="1" dirty="0" smtClean="0">
              <a:latin typeface="Times New Roman" pitchFamily="18" charset="0"/>
              <a:cs typeface="Times New Roman" pitchFamily="18" charset="0"/>
            </a:endParaRPr>
          </a:p>
          <a:p>
            <a:pPr algn="ctr">
              <a:buNone/>
            </a:pPr>
            <a:endParaRPr lang="tr-TR" sz="2800" b="1" dirty="0" smtClean="0">
              <a:latin typeface="Times New Roman" pitchFamily="18" charset="0"/>
              <a:cs typeface="Times New Roman" pitchFamily="18" charset="0"/>
            </a:endParaRPr>
          </a:p>
          <a:p>
            <a:pPr algn="ctr">
              <a:buNone/>
            </a:pPr>
            <a:r>
              <a:rPr lang="tr-TR" sz="2800" b="1" dirty="0" smtClean="0">
                <a:latin typeface="Times New Roman" pitchFamily="18" charset="0"/>
                <a:cs typeface="Times New Roman" pitchFamily="18" charset="0"/>
              </a:rPr>
              <a:t>VAN:2017</a:t>
            </a:r>
            <a:endParaRPr lang="tr-T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864096"/>
          </a:xfrm>
        </p:spPr>
        <p:txBody>
          <a:bodyPr>
            <a:normAutofit fontScale="90000"/>
          </a:bodyPr>
          <a:lstStyle/>
          <a:p>
            <a:r>
              <a:rPr lang="tr-TR" sz="2800" b="1" dirty="0" smtClean="0">
                <a:latin typeface="Times New Roman" pitchFamily="18" charset="0"/>
                <a:cs typeface="Times New Roman" pitchFamily="18" charset="0"/>
              </a:rPr>
              <a:t/>
            </a:r>
            <a:br>
              <a:rPr lang="tr-TR" sz="2800" b="1" dirty="0" smtClean="0">
                <a:latin typeface="Times New Roman" pitchFamily="18" charset="0"/>
                <a:cs typeface="Times New Roman" pitchFamily="18" charset="0"/>
              </a:rPr>
            </a:br>
            <a:r>
              <a:rPr lang="tr-TR" sz="2800" b="1" dirty="0" smtClean="0">
                <a:latin typeface="Times New Roman" pitchFamily="18" charset="0"/>
                <a:cs typeface="Times New Roman" pitchFamily="18" charset="0"/>
              </a:rPr>
              <a:t>FEODALİZMİN BATI AVRUPA’DA YAPISALLAŞMASI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268760"/>
            <a:ext cx="8784976" cy="5400600"/>
          </a:xfrm>
        </p:spPr>
        <p:txBody>
          <a:bodyPr>
            <a:normAutofit lnSpcReduction="10000"/>
          </a:bodyPr>
          <a:lstStyle/>
          <a:p>
            <a:pPr algn="just"/>
            <a:r>
              <a:rPr lang="tr-TR" sz="2800" dirty="0" smtClean="0">
                <a:latin typeface="Times New Roman" pitchFamily="18" charset="0"/>
                <a:cs typeface="Times New Roman" pitchFamily="18" charset="0"/>
              </a:rPr>
              <a:t>Feodal kurumların tipik haliyle ortaya çıkması ilk olarak Frank </a:t>
            </a:r>
            <a:r>
              <a:rPr lang="tr-TR" sz="2800" dirty="0" err="1" smtClean="0">
                <a:latin typeface="Times New Roman" pitchFamily="18" charset="0"/>
                <a:cs typeface="Times New Roman" pitchFamily="18" charset="0"/>
              </a:rPr>
              <a:t>Karolenj</a:t>
            </a:r>
            <a:r>
              <a:rPr lang="tr-TR" sz="2800" dirty="0" smtClean="0">
                <a:latin typeface="Times New Roman" pitchFamily="18" charset="0"/>
                <a:cs typeface="Times New Roman" pitchFamily="18" charset="0"/>
              </a:rPr>
              <a:t> İmparatorluğu'nun bünyesinde gerçekleşti. Bu nedenle Fransa feodalizmin anavatanı sayılabilir. Britanya Adasını istila eden </a:t>
            </a:r>
            <a:r>
              <a:rPr lang="tr-TR" sz="2800" dirty="0" err="1" smtClean="0">
                <a:latin typeface="Times New Roman" pitchFamily="18" charset="0"/>
                <a:cs typeface="Times New Roman" pitchFamily="18" charset="0"/>
              </a:rPr>
              <a:t>Normanlar</a:t>
            </a:r>
            <a:r>
              <a:rPr lang="tr-TR" sz="2800" dirty="0" smtClean="0">
                <a:latin typeface="Times New Roman" pitchFamily="18" charset="0"/>
                <a:cs typeface="Times New Roman" pitchFamily="18" charset="0"/>
              </a:rPr>
              <a:t> (1076), feodalizmi İngiltere'ye taşıdılar. Anglosakson istilalarının ardından İngiltere'de feodal yapıyı andıran kurumlar oluşmaya başlasa da ancak </a:t>
            </a:r>
            <a:r>
              <a:rPr lang="tr-TR" sz="2800" dirty="0" err="1" smtClean="0">
                <a:latin typeface="Times New Roman" pitchFamily="18" charset="0"/>
                <a:cs typeface="Times New Roman" pitchFamily="18" charset="0"/>
              </a:rPr>
              <a:t>Normanlar'ın</a:t>
            </a:r>
            <a:r>
              <a:rPr lang="tr-TR" sz="2800" dirty="0" smtClean="0">
                <a:latin typeface="Times New Roman" pitchFamily="18" charset="0"/>
                <a:cs typeface="Times New Roman" pitchFamily="18" charset="0"/>
              </a:rPr>
              <a:t> İngiltere'yi ele geçirip toprakları feodal düzene uygun biçimde dağıtmasından sonra tipik haliyle feodalizm oluşmuştur. Diğer bölgelerin aksine İngiltere'de feodalizmin yukarıdan aşağıya doğru kurulması, İngiltere'de merkezî otoritenin nispeten daha güçlü olmasına yol açmıştır.</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Feodalizm Roma ve Cermen uygarlıklarının bir sentezi olarak ortaya çıktığından, Roma uygarlığının bir parçası olmayan Almanya'da geç oluştu. Feodal kurumların Almanya'ya yerleşmesi Frank </a:t>
            </a:r>
            <a:r>
              <a:rPr lang="tr-TR" sz="2800" dirty="0" err="1" smtClean="0">
                <a:latin typeface="Times New Roman" pitchFamily="18" charset="0"/>
                <a:cs typeface="Times New Roman" pitchFamily="18" charset="0"/>
              </a:rPr>
              <a:t>Karolenj</a:t>
            </a:r>
            <a:r>
              <a:rPr lang="tr-TR" sz="2800" dirty="0" smtClean="0">
                <a:latin typeface="Times New Roman" pitchFamily="18" charset="0"/>
                <a:cs typeface="Times New Roman" pitchFamily="18" charset="0"/>
              </a:rPr>
              <a:t> İmparatorluğu'nun parçalanmasından sonra 12. yüzyılda gerçekleşti. İspanya'daki Roma düzeninin bozulmasıyla Müslüman Arapların burayı ele geçirmesi arasında sadece iki asırlık bir süre olduğundan, İspanya feodal kurumlarını oluşturamadan Arap egemenliğine girdi. Bu nedenle İspanya'daki siyasi kurumlar, Avrupa'nın geri kalanından çok farklı biçimde gelişti. Frank </a:t>
            </a:r>
            <a:r>
              <a:rPr lang="tr-TR" sz="2800" dirty="0" err="1" smtClean="0">
                <a:latin typeface="Times New Roman" pitchFamily="18" charset="0"/>
                <a:cs typeface="Times New Roman" pitchFamily="18" charset="0"/>
              </a:rPr>
              <a:t>Karolenj</a:t>
            </a:r>
            <a:r>
              <a:rPr lang="tr-TR" sz="2800" dirty="0" smtClean="0">
                <a:latin typeface="Times New Roman" pitchFamily="18" charset="0"/>
                <a:cs typeface="Times New Roman" pitchFamily="18" charset="0"/>
              </a:rPr>
              <a:t> İmparatorluğu'na bağlı kalan kuzeydeki </a:t>
            </a:r>
            <a:r>
              <a:rPr lang="tr-TR" sz="2800" dirty="0" err="1" smtClean="0">
                <a:latin typeface="Times New Roman" pitchFamily="18" charset="0"/>
                <a:cs typeface="Times New Roman" pitchFamily="18" charset="0"/>
              </a:rPr>
              <a:t>Katalonya</a:t>
            </a:r>
            <a:r>
              <a:rPr lang="tr-TR" sz="2800" dirty="0" smtClean="0">
                <a:latin typeface="Times New Roman" pitchFamily="18" charset="0"/>
                <a:cs typeface="Times New Roman" pitchFamily="18" charset="0"/>
              </a:rPr>
              <a:t> bölgesi haricinde İspanya'nın büyük bölümünde feodalite oluşmadı.</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Avrupa'nın farklı yol izleyen diğer bir bölgesi de İtalya oldu. Kuzey İtalya'da Roma mirasının çok güçlü olması, kent hayatının tamamıyla ortadan kalkarak kırsal kültürün hâkim olmasını önledi. İtalya'nın kuzeyinde kentlerin kıra hâkim olduğu bir düzen oluştu. İtalya'nın güneyi ise feodal çağ boyunca Bizans egemenliğinde kaldığından feodal kurumlar oluşmadı. Ancak bölgenin Lombard istilası ile Bizans'ın elinden çıkmasının ardından Fransa'dakinin benzeri bir feodalite kuruldu.</a:t>
            </a:r>
            <a:endParaRPr lang="tr-TR" sz="2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864096"/>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FEODALİZMİN ÖZELLİKLERİ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052736"/>
            <a:ext cx="8784976" cy="5616624"/>
          </a:xfrm>
        </p:spPr>
        <p:txBody>
          <a:bodyPr>
            <a:normAutofit fontScale="92500" lnSpcReduction="20000"/>
          </a:bodyPr>
          <a:lstStyle/>
          <a:p>
            <a:pPr algn="just"/>
            <a:r>
              <a:rPr lang="tr-TR" sz="3000" dirty="0" smtClean="0">
                <a:latin typeface="Times New Roman" pitchFamily="18" charset="0"/>
                <a:cs typeface="Times New Roman" pitchFamily="18" charset="0"/>
              </a:rPr>
              <a:t>Feodal düzenin siyasi yapısı bir piramit gibidir. En üstte kral (veya imparator), altında ise kendisine bağlı soylular bulunur. Bu soyluların altında daha başka soylular olur. Bu hiyerarşik düzenin en alt ve en geniş tabakasını serfler oluşturur. Piramidin en tepesinde otursa da kralın mutlak egemenliği yoktur. Feodal düzende kralın yetkisi çok sınırlıdır. Bu sınırlamanın başlıca nedeni, idarenin tek merkezden (kralın sarayından) yapılmamasıdır. Temel üretim aracı olan toprak, birçok feodal bey arasında paylaştırılmıştır. Ekonomik gücü ellerinde bulunduran ve kralın rakiplerine karşı tek dayanağı olan feodal beyler, kendi iradelerini krala, gerekirse zor kullanarak kabul ettirecek güce sahiptir. Bunun en tipik örneği, 1215'te İngiliz feodalitesinin kral Yurtsuz John'a kabul ettirdiği </a:t>
            </a:r>
            <a:r>
              <a:rPr lang="tr-TR" sz="3000" dirty="0" err="1" smtClean="0">
                <a:latin typeface="Times New Roman" pitchFamily="18" charset="0"/>
                <a:cs typeface="Times New Roman" pitchFamily="18" charset="0"/>
              </a:rPr>
              <a:t>Magna</a:t>
            </a:r>
            <a:r>
              <a:rPr lang="tr-TR" sz="3000" dirty="0" smtClean="0">
                <a:latin typeface="Times New Roman" pitchFamily="18" charset="0"/>
                <a:cs typeface="Times New Roman" pitchFamily="18" charset="0"/>
              </a:rPr>
              <a:t> Carta'dır.</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r>
              <a:rPr lang="tr-TR" sz="2800" dirty="0" smtClean="0">
                <a:latin typeface="Times New Roman" pitchFamily="18" charset="0"/>
                <a:cs typeface="Times New Roman" pitchFamily="18" charset="0"/>
              </a:rPr>
              <a:t>Feodal sistemde sadece üretim araçları değil, askerî güç de feodal beyler arasında paylaşılmıştır. Donanımlı askerlerden oluşan merkezî bir ordunun kurulması kral açısından pahalı olduğundan, bu ihtiyacı feodal beyler karşılamıştır. Bu sebeple kralın savaşta başarılı olması, feodalitenin desteğine bağlıdır. Savaş teknolojisindeki gelişmelere rağmen feodal çağda kaleleri güç kullanarak ele geçirmek hâlâ imkânsıza yakındır. Şövalyelerle birlikte şatosunun surlarının arkasına saklanan bir feodal bey, kralın gücünden bile korunmuş oluyordu. Bu durum, feodal beylerin bağımsız, hatta krala karşı hareket etmelerini kolaylaştırdığı gibi kralların mutlak egemenlik kurmasını da engellemiştir. Özet olarak, feodalizmin siyasal yapısının en temel özellikleri bölünmüşlük ve yerelliktir.</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1080120"/>
          </a:xfrm>
        </p:spPr>
        <p:txBody>
          <a:bodyPr>
            <a:normAutofit/>
          </a:bodyPr>
          <a:lstStyle/>
          <a:p>
            <a:r>
              <a:rPr lang="tr-TR" sz="2800" b="1" dirty="0" smtClean="0">
                <a:latin typeface="Times New Roman" pitchFamily="18" charset="0"/>
                <a:cs typeface="Times New Roman" pitchFamily="18" charset="0"/>
              </a:rPr>
              <a:t>GENEL OLARAK BATI AVRUPA’DA FEODALİTENİN NİTELİĞİ VE ÖZELLİKLERİ:</a:t>
            </a: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484784"/>
            <a:ext cx="8784976" cy="5184576"/>
          </a:xfrm>
        </p:spPr>
        <p:txBody>
          <a:bodyPr>
            <a:normAutofit lnSpcReduction="10000"/>
          </a:bodyPr>
          <a:lstStyle/>
          <a:p>
            <a:pPr fontAlgn="base"/>
            <a:r>
              <a:rPr lang="tr-TR" sz="2800" b="1" dirty="0" smtClean="0">
                <a:latin typeface="Times New Roman" pitchFamily="18" charset="0"/>
                <a:cs typeface="Times New Roman" pitchFamily="18" charset="0"/>
              </a:rPr>
              <a:t>1. </a:t>
            </a:r>
            <a:r>
              <a:rPr lang="tr-TR" sz="2800" dirty="0" smtClean="0">
                <a:latin typeface="Times New Roman" pitchFamily="18" charset="0"/>
                <a:cs typeface="Times New Roman" pitchFamily="18" charset="0"/>
              </a:rPr>
              <a:t>Feodal sistemde; toprağın asıl sahibi olan </a:t>
            </a:r>
            <a:r>
              <a:rPr lang="tr-TR" sz="2800" dirty="0" err="1" smtClean="0">
                <a:latin typeface="Times New Roman" pitchFamily="18" charset="0"/>
                <a:cs typeface="Times New Roman" pitchFamily="18" charset="0"/>
              </a:rPr>
              <a:t>Süzeren</a:t>
            </a:r>
            <a:r>
              <a:rPr lang="tr-TR" sz="2800" dirty="0" smtClean="0">
                <a:latin typeface="Times New Roman" pitchFamily="18" charset="0"/>
                <a:cs typeface="Times New Roman" pitchFamily="18" charset="0"/>
              </a:rPr>
              <a:t> (üstün güç sahibi) adı verilen derebeyi ile onun koruyuculuğu altında bulunan ve emirleri doğrultusunda savaşan bir “</a:t>
            </a:r>
            <a:r>
              <a:rPr lang="tr-TR" sz="2800" dirty="0" err="1" smtClean="0">
                <a:latin typeface="Times New Roman" pitchFamily="18" charset="0"/>
                <a:cs typeface="Times New Roman" pitchFamily="18" charset="0"/>
              </a:rPr>
              <a:t>vasal</a:t>
            </a:r>
            <a:r>
              <a:rPr lang="tr-TR" sz="2800" dirty="0" smtClean="0">
                <a:latin typeface="Times New Roman" pitchFamily="18" charset="0"/>
                <a:cs typeface="Times New Roman" pitchFamily="18" charset="0"/>
              </a:rPr>
              <a:t>” vardır.</a:t>
            </a:r>
          </a:p>
          <a:p>
            <a:pPr fontAlgn="base"/>
            <a:r>
              <a:rPr lang="tr-TR" sz="2800" b="1" dirty="0" smtClean="0">
                <a:latin typeface="Times New Roman" pitchFamily="18" charset="0"/>
                <a:cs typeface="Times New Roman" pitchFamily="18" charset="0"/>
              </a:rPr>
              <a:t>2. </a:t>
            </a:r>
            <a:r>
              <a:rPr lang="tr-TR" sz="2800" dirty="0" err="1" smtClean="0">
                <a:latin typeface="Times New Roman" pitchFamily="18" charset="0"/>
                <a:cs typeface="Times New Roman" pitchFamily="18" charset="0"/>
              </a:rPr>
              <a:t>Vasallar</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süzerene</a:t>
            </a:r>
            <a:r>
              <a:rPr lang="tr-TR" sz="2800" dirty="0" smtClean="0">
                <a:latin typeface="Times New Roman" pitchFamily="18" charset="0"/>
                <a:cs typeface="Times New Roman" pitchFamily="18" charset="0"/>
              </a:rPr>
              <a:t> yeminle bağlı bulunurlar, </a:t>
            </a:r>
            <a:r>
              <a:rPr lang="tr-TR" sz="2800" dirty="0" err="1" smtClean="0">
                <a:latin typeface="Times New Roman" pitchFamily="18" charset="0"/>
                <a:cs typeface="Times New Roman" pitchFamily="18" charset="0"/>
              </a:rPr>
              <a:t>süzerenden</a:t>
            </a:r>
            <a:r>
              <a:rPr lang="tr-TR" sz="2800" dirty="0" smtClean="0">
                <a:latin typeface="Times New Roman" pitchFamily="18" charset="0"/>
                <a:cs typeface="Times New Roman" pitchFamily="18" charset="0"/>
              </a:rPr>
              <a:t> bu bağlığa karşılık toprak alırlardı. Bağış olarak </a:t>
            </a:r>
            <a:r>
              <a:rPr lang="tr-TR" sz="2800" dirty="0" err="1" smtClean="0">
                <a:latin typeface="Times New Roman" pitchFamily="18" charset="0"/>
                <a:cs typeface="Times New Roman" pitchFamily="18" charset="0"/>
              </a:rPr>
              <a:t>vasal’a</a:t>
            </a:r>
            <a:r>
              <a:rPr lang="tr-TR" sz="2800" dirty="0" smtClean="0">
                <a:latin typeface="Times New Roman" pitchFamily="18" charset="0"/>
                <a:cs typeface="Times New Roman" pitchFamily="18" charset="0"/>
              </a:rPr>
              <a:t> verilen bu topraklara “</a:t>
            </a:r>
            <a:r>
              <a:rPr lang="tr-TR" sz="2800" dirty="0" err="1" smtClean="0">
                <a:latin typeface="Times New Roman" pitchFamily="18" charset="0"/>
                <a:cs typeface="Times New Roman" pitchFamily="18" charset="0"/>
              </a:rPr>
              <a:t>Fiyej</a:t>
            </a:r>
            <a:r>
              <a:rPr lang="tr-TR" sz="2800" dirty="0" smtClean="0">
                <a:latin typeface="Times New Roman" pitchFamily="18" charset="0"/>
                <a:cs typeface="Times New Roman" pitchFamily="18" charset="0"/>
              </a:rPr>
              <a:t>” (Tımar) denirdi.</a:t>
            </a:r>
          </a:p>
          <a:p>
            <a:r>
              <a:rPr lang="tr-TR" sz="2800" b="1" dirty="0" smtClean="0">
                <a:latin typeface="Times New Roman" pitchFamily="18" charset="0"/>
                <a:cs typeface="Times New Roman" pitchFamily="18" charset="0"/>
              </a:rPr>
              <a:t>3. </a:t>
            </a:r>
            <a:r>
              <a:rPr lang="tr-TR" sz="2800" dirty="0" smtClean="0">
                <a:latin typeface="Times New Roman" pitchFamily="18" charset="0"/>
                <a:cs typeface="Times New Roman" pitchFamily="18" charset="0"/>
              </a:rPr>
              <a:t>Kralların elindeki yetkiler çok sayıdaki derebeyi arasında paylaşılmıştır.</a:t>
            </a:r>
          </a:p>
          <a:p>
            <a:r>
              <a:rPr lang="tr-TR" sz="2800" b="1" dirty="0" smtClean="0">
                <a:latin typeface="Times New Roman" pitchFamily="18" charset="0"/>
                <a:cs typeface="Times New Roman" pitchFamily="18" charset="0"/>
              </a:rPr>
              <a:t>4. </a:t>
            </a:r>
            <a:r>
              <a:rPr lang="tr-TR" sz="2800" dirty="0" smtClean="0">
                <a:latin typeface="Times New Roman" pitchFamily="18" charset="0"/>
                <a:cs typeface="Times New Roman" pitchFamily="18" charset="0"/>
              </a:rPr>
              <a:t>Senyör adı verilen derebeyi hem toprağın </a:t>
            </a:r>
            <a:r>
              <a:rPr lang="tr-TR" sz="2800" dirty="0" err="1" smtClean="0">
                <a:latin typeface="Times New Roman" pitchFamily="18" charset="0"/>
                <a:cs typeface="Times New Roman" pitchFamily="18" charset="0"/>
              </a:rPr>
              <a:t>hemde</a:t>
            </a:r>
            <a:r>
              <a:rPr lang="tr-TR" sz="2800" dirty="0" smtClean="0">
                <a:latin typeface="Times New Roman" pitchFamily="18" charset="0"/>
                <a:cs typeface="Times New Roman" pitchFamily="18" charset="0"/>
              </a:rPr>
              <a:t> onu işleyen çiftçinin sahibidir. Ekonomik, siyasal, hukuksal bütün alanlarda asıl gücü elinde tutmaktadır.</a:t>
            </a:r>
            <a:endParaRPr lang="tr-TR" sz="2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fontAlgn="base"/>
            <a:r>
              <a:rPr lang="tr-TR" sz="2800" b="1" dirty="0" smtClean="0">
                <a:latin typeface="Times New Roman" pitchFamily="18" charset="0"/>
                <a:cs typeface="Times New Roman" pitchFamily="18" charset="0"/>
              </a:rPr>
              <a:t>5</a:t>
            </a:r>
            <a:r>
              <a:rPr lang="tr-TR" sz="2800" dirty="0" smtClean="0">
                <a:latin typeface="Times New Roman" pitchFamily="18" charset="0"/>
                <a:cs typeface="Times New Roman" pitchFamily="18" charset="0"/>
              </a:rPr>
              <a:t>. Bu yapının temelinde, serf adıyla anılan toprağa bağlı köylülerin üretimini senyörlerin denetlemesi ve üretim fazlasına el koyma olgusu vardır.</a:t>
            </a:r>
          </a:p>
          <a:p>
            <a:pPr fontAlgn="base"/>
            <a:r>
              <a:rPr lang="tr-TR" sz="2800" b="1" dirty="0" smtClean="0">
                <a:latin typeface="Times New Roman" pitchFamily="18" charset="0"/>
                <a:cs typeface="Times New Roman" pitchFamily="18" charset="0"/>
              </a:rPr>
              <a:t>6. </a:t>
            </a:r>
            <a:r>
              <a:rPr lang="tr-TR" sz="2800" dirty="0" smtClean="0">
                <a:latin typeface="Times New Roman" pitchFamily="18" charset="0"/>
                <a:cs typeface="Times New Roman" pitchFamily="18" charset="0"/>
              </a:rPr>
              <a:t>Senyörler kendilerinden güçlü olan bir başka senyöre ya da krala bağımlıdır. Ama kralların elinde senyörlere boyun eğdirecek bir merkezi güç yoktur.</a:t>
            </a:r>
          </a:p>
          <a:p>
            <a:pPr fontAlgn="base"/>
            <a:r>
              <a:rPr lang="tr-TR" sz="2800" b="1" dirty="0" smtClean="0">
                <a:latin typeface="Times New Roman" pitchFamily="18" charset="0"/>
                <a:cs typeface="Times New Roman" pitchFamily="18" charset="0"/>
              </a:rPr>
              <a:t>7. </a:t>
            </a:r>
            <a:r>
              <a:rPr lang="tr-TR" sz="2800" dirty="0" smtClean="0">
                <a:latin typeface="Times New Roman" pitchFamily="18" charset="0"/>
                <a:cs typeface="Times New Roman" pitchFamily="18" charset="0"/>
              </a:rPr>
              <a:t>Senyörlerin yanında, kilisede tüm Avrupa ülkelerinde örgütlenmiştir. Kilise, </a:t>
            </a:r>
            <a:r>
              <a:rPr lang="tr-TR" sz="2800" dirty="0" err="1" smtClean="0">
                <a:latin typeface="Times New Roman" pitchFamily="18" charset="0"/>
                <a:cs typeface="Times New Roman" pitchFamily="18" charset="0"/>
              </a:rPr>
              <a:t>Afaroz</a:t>
            </a:r>
            <a:r>
              <a:rPr lang="tr-TR" sz="2800" dirty="0" smtClean="0">
                <a:latin typeface="Times New Roman" pitchFamily="18" charset="0"/>
                <a:cs typeface="Times New Roman" pitchFamily="18" charset="0"/>
              </a:rPr>
              <a:t> (kişileri dinden atma) </a:t>
            </a:r>
            <a:r>
              <a:rPr lang="tr-TR" sz="2800" dirty="0" err="1" smtClean="0">
                <a:latin typeface="Times New Roman" pitchFamily="18" charset="0"/>
                <a:cs typeface="Times New Roman" pitchFamily="18" charset="0"/>
              </a:rPr>
              <a:t>Enterdi</a:t>
            </a:r>
            <a:r>
              <a:rPr lang="tr-TR" sz="2800" dirty="0" smtClean="0">
                <a:latin typeface="Times New Roman" pitchFamily="18" charset="0"/>
                <a:cs typeface="Times New Roman" pitchFamily="18" charset="0"/>
              </a:rPr>
              <a:t> ilan etme (bir ülkeyi yöneticileriyle beraber cezalandırma. Dini görevlerin durdurulması) gibi silahları kullanarak halkı denetim ve etkisi altına alıyordu.</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FEODALİZMDE EKONOMİK YAPI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24744"/>
            <a:ext cx="8784976" cy="5544616"/>
          </a:xfrm>
        </p:spPr>
        <p:txBody>
          <a:bodyPr>
            <a:normAutofit lnSpcReduction="10000"/>
          </a:bodyPr>
          <a:lstStyle/>
          <a:p>
            <a:pPr algn="just"/>
            <a:r>
              <a:rPr lang="tr-TR" sz="2800" dirty="0" smtClean="0">
                <a:latin typeface="Times New Roman" pitchFamily="18" charset="0"/>
                <a:cs typeface="Times New Roman" pitchFamily="18" charset="0"/>
              </a:rPr>
              <a:t>Feodal ekonomik yapı basittir. Soylunun toprağında üretim yapıp, gereken çok az miktarı kendine ayırdıktan sonra geriye kalanı soyluya veren köylüler, ana üretici güçtür. Ticaret gelişmediği için uzmanlaşmış bir ekonomi ve gelişmiş iş bölümü yoktur. Üretim toprakta yapıldığından zenginliğin ölçüsü topraktır, </a:t>
            </a:r>
            <a:r>
              <a:rPr lang="tr-TR" sz="2800" b="1" dirty="0" smtClean="0">
                <a:latin typeface="Times New Roman" pitchFamily="18" charset="0"/>
                <a:cs typeface="Times New Roman" pitchFamily="18" charset="0"/>
              </a:rPr>
              <a:t>taşınabilir servet o</a:t>
            </a:r>
            <a:r>
              <a:rPr lang="tr-TR" sz="2800" dirty="0" smtClean="0">
                <a:latin typeface="Times New Roman" pitchFamily="18" charset="0"/>
                <a:cs typeface="Times New Roman" pitchFamily="18" charset="0"/>
              </a:rPr>
              <a:t>lgusu gelişmemiştir. Roma düzeninin sağladığı ortamda gelişen ticaret, Cermen istilaları ile durma noktasına geldikten sonra her feodal beylik kendine yeter bir ekonomi kurmuştur. Böylece, feodal beylikler dışa kapalı topluluklar haline gelmiş, etkileşim en aza inerek gelişmenin önü kesilmiştir. Artı ürünün ticaretle satışı olmadığından, pazar ekonomisi ve dolayısıyla rekabet ortamı oluşmamıştır. </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Ancak feodal çağın sonlarında dirilmeye başlayan ticaret ile birlikte feodal ekonomi değişmeye başlayacaktır. Feodalizmin temeli olan kapalı ve yerel ekonomik düzenin değişmesi bütün feodal yapıyı sarsacak ve bu yapı yavaş yavaş yok olacaktır.</a:t>
            </a:r>
            <a:endParaRPr lang="tr-TR" sz="28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864096"/>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FEODAL SÖZLEŞME</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24744"/>
            <a:ext cx="8784976" cy="5544616"/>
          </a:xfrm>
        </p:spPr>
        <p:txBody>
          <a:bodyPr>
            <a:normAutofit/>
          </a:bodyPr>
          <a:lstStyle/>
          <a:p>
            <a:pPr algn="just"/>
            <a:r>
              <a:rPr lang="tr-TR" sz="2800" dirty="0" smtClean="0">
                <a:latin typeface="Times New Roman" pitchFamily="18" charset="0"/>
                <a:cs typeface="Times New Roman" pitchFamily="18" charset="0"/>
              </a:rPr>
              <a:t>Feodal sözleşme, soylular arasındaki koruyan-korunan ilişkisini düzenleyen, karşılıklı hukuki, mali ve tabii askeri yükümlülükleri kapsayan bir sözleşmedir. Yazılı bir belge olmak zorunda değildir, sözlü olarak da yapılabilir. Feodal sözleşmeye göre koruyana </a:t>
            </a:r>
            <a:r>
              <a:rPr lang="tr-TR" sz="2800" b="1" dirty="0" err="1" smtClean="0">
                <a:latin typeface="Times New Roman" pitchFamily="18" charset="0"/>
                <a:cs typeface="Times New Roman" pitchFamily="18" charset="0"/>
              </a:rPr>
              <a:t>süzeren</a:t>
            </a:r>
            <a:r>
              <a:rPr lang="tr-TR" sz="2800" dirty="0" smtClean="0">
                <a:latin typeface="Times New Roman" pitchFamily="18" charset="0"/>
                <a:cs typeface="Times New Roman" pitchFamily="18" charset="0"/>
              </a:rPr>
              <a:t>, korunana ise</a:t>
            </a:r>
            <a:r>
              <a:rPr lang="tr-TR" sz="2800" b="1" i="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vassal</a:t>
            </a:r>
            <a:r>
              <a:rPr lang="tr-TR" sz="2800" dirty="0" smtClean="0">
                <a:latin typeface="Times New Roman" pitchFamily="18" charset="0"/>
                <a:cs typeface="Times New Roman" pitchFamily="18" charset="0"/>
              </a:rPr>
              <a:t> denir. </a:t>
            </a:r>
            <a:r>
              <a:rPr lang="tr-TR" sz="2800" dirty="0" err="1" smtClean="0">
                <a:latin typeface="Times New Roman" pitchFamily="18" charset="0"/>
                <a:cs typeface="Times New Roman" pitchFamily="18" charset="0"/>
              </a:rPr>
              <a:t>Vassal</a:t>
            </a:r>
            <a:r>
              <a:rPr lang="tr-TR" sz="2800" dirty="0" smtClean="0">
                <a:latin typeface="Times New Roman" pitchFamily="18" charset="0"/>
                <a:cs typeface="Times New Roman" pitchFamily="18" charset="0"/>
              </a:rPr>
              <a:t> bağlı olduğu senyörle savaşa gidecek, ona yardım edecektir. Bir yılda belirli ödemeler vardır. </a:t>
            </a:r>
            <a:r>
              <a:rPr lang="tr-TR" sz="2800" dirty="0" err="1" smtClean="0">
                <a:latin typeface="Times New Roman" pitchFamily="18" charset="0"/>
                <a:cs typeface="Times New Roman" pitchFamily="18" charset="0"/>
              </a:rPr>
              <a:t>Vassal</a:t>
            </a:r>
            <a:r>
              <a:rPr lang="tr-TR" sz="2800" dirty="0" smtClean="0">
                <a:latin typeface="Times New Roman" pitchFamily="18" charset="0"/>
                <a:cs typeface="Times New Roman" pitchFamily="18" charset="0"/>
              </a:rPr>
              <a:t> veya senyörü esir düşerlerse birbirlerinin fidye parasına katkıda bulunacaklar; </a:t>
            </a:r>
            <a:r>
              <a:rPr lang="tr-TR" sz="2800" dirty="0" err="1" smtClean="0">
                <a:latin typeface="Times New Roman" pitchFamily="18" charset="0"/>
                <a:cs typeface="Times New Roman" pitchFamily="18" charset="0"/>
              </a:rPr>
              <a:t>vassal</a:t>
            </a:r>
            <a:r>
              <a:rPr lang="tr-TR" sz="2800" dirty="0" smtClean="0">
                <a:latin typeface="Times New Roman" pitchFamily="18" charset="0"/>
                <a:cs typeface="Times New Roman" pitchFamily="18" charset="0"/>
              </a:rPr>
              <a:t> veya ailesi evlenir, eş seçerken bağlı oldukları senyörün rızası alınacaktır. </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1080120"/>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BATI AVRUPA’DA FEODALİZM</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a:bodyPr>
          <a:lstStyle/>
          <a:p>
            <a:pPr algn="just"/>
            <a:r>
              <a:rPr lang="tr-TR" sz="2800" b="1" dirty="0" smtClean="0">
                <a:latin typeface="Times New Roman" pitchFamily="18" charset="0"/>
                <a:cs typeface="Times New Roman" pitchFamily="18" charset="0"/>
              </a:rPr>
              <a:t>Feodalizm</a:t>
            </a:r>
            <a:r>
              <a:rPr lang="tr-TR" sz="2800" dirty="0" smtClean="0">
                <a:latin typeface="Times New Roman" pitchFamily="18" charset="0"/>
                <a:cs typeface="Times New Roman" pitchFamily="18" charset="0"/>
              </a:rPr>
              <a:t> ya da </a:t>
            </a:r>
            <a:r>
              <a:rPr lang="tr-TR" sz="2800" b="1" dirty="0" smtClean="0">
                <a:latin typeface="Times New Roman" pitchFamily="18" charset="0"/>
                <a:cs typeface="Times New Roman" pitchFamily="18" charset="0"/>
              </a:rPr>
              <a:t>derebeylik</a:t>
            </a:r>
            <a:r>
              <a:rPr lang="tr-TR" sz="2800" dirty="0" smtClean="0">
                <a:latin typeface="Times New Roman" pitchFamily="18" charset="0"/>
                <a:cs typeface="Times New Roman" pitchFamily="18" charset="0"/>
              </a:rPr>
              <a:t>, başta Ortaçağ </a:t>
            </a:r>
            <a:r>
              <a:rPr lang="tr-TR" sz="2800" dirty="0" err="1" smtClean="0">
                <a:latin typeface="Times New Roman" pitchFamily="18" charset="0"/>
                <a:cs typeface="Times New Roman" pitchFamily="18" charset="0"/>
              </a:rPr>
              <a:t>Avrupası</a:t>
            </a:r>
            <a:r>
              <a:rPr lang="tr-TR" sz="2800" dirty="0" smtClean="0">
                <a:latin typeface="Times New Roman" pitchFamily="18" charset="0"/>
                <a:cs typeface="Times New Roman" pitchFamily="18" charset="0"/>
              </a:rPr>
              <a:t> olmak üzere tarihin birçok evresinde rastlanan toplumsal, siyasal ve ekonomik örgütleniş biçimidir. Feodalizm kelimesi, Latince </a:t>
            </a:r>
            <a:r>
              <a:rPr lang="tr-TR" sz="2800" dirty="0" err="1" smtClean="0">
                <a:latin typeface="Times New Roman" pitchFamily="18" charset="0"/>
                <a:cs typeface="Times New Roman" pitchFamily="18" charset="0"/>
              </a:rPr>
              <a:t>feodum</a:t>
            </a:r>
            <a:r>
              <a:rPr lang="tr-TR" sz="2800" dirty="0" smtClean="0">
                <a:latin typeface="Times New Roman" pitchFamily="18" charset="0"/>
                <a:cs typeface="Times New Roman" pitchFamily="18" charset="0"/>
              </a:rPr>
              <a:t> (tımar) ile taşınabilir değerli mal anlamına gelen Latin kökenli bir kelimeden türetilmiştir. Feodal toplumun siyasi örgütlenişi, koruyan-korunan (</a:t>
            </a:r>
            <a:r>
              <a:rPr lang="tr-TR" sz="2800" dirty="0" err="1" smtClean="0">
                <a:latin typeface="Times New Roman" pitchFamily="18" charset="0"/>
                <a:cs typeface="Times New Roman" pitchFamily="18" charset="0"/>
              </a:rPr>
              <a:t>süzeren</a:t>
            </a:r>
            <a:r>
              <a:rPr lang="tr-TR" sz="2800" dirty="0" smtClean="0">
                <a:latin typeface="Times New Roman" pitchFamily="18" charset="0"/>
                <a:cs typeface="Times New Roman" pitchFamily="18" charset="0"/>
              </a:rPr>
              <a:t>-</a:t>
            </a:r>
            <a:r>
              <a:rPr lang="tr-TR" sz="2800" dirty="0" err="1" smtClean="0">
                <a:latin typeface="Times New Roman" pitchFamily="18" charset="0"/>
                <a:cs typeface="Times New Roman" pitchFamily="18" charset="0"/>
              </a:rPr>
              <a:t>vassal</a:t>
            </a:r>
            <a:r>
              <a:rPr lang="tr-TR" sz="2800" dirty="0" smtClean="0">
                <a:latin typeface="Times New Roman" pitchFamily="18" charset="0"/>
                <a:cs typeface="Times New Roman" pitchFamily="18" charset="0"/>
              </a:rPr>
              <a:t>) ilişkisine dayanan hiyerarşik bir örgütleniştir. Merkezî otorite zayıftır, yerellik görülür. Feodal ekonomi ise, kendi kendine yeterlik üzerine kuruludur. Roma İmparatorluğu'nun yıkılmasından güçlü ulusal monarşilerin ortaya çıkmasına kadar olan sürede, </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Kuşkusuz </a:t>
            </a:r>
            <a:r>
              <a:rPr lang="tr-TR" sz="2800" dirty="0" err="1" smtClean="0">
                <a:latin typeface="Times New Roman" pitchFamily="18" charset="0"/>
                <a:cs typeface="Times New Roman" pitchFamily="18" charset="0"/>
              </a:rPr>
              <a:t>vassaline</a:t>
            </a:r>
            <a:r>
              <a:rPr lang="tr-TR" sz="2800" dirty="0" smtClean="0">
                <a:latin typeface="Times New Roman" pitchFamily="18" charset="0"/>
                <a:cs typeface="Times New Roman" pitchFamily="18" charset="0"/>
              </a:rPr>
              <a:t> karşı bir senyörün de yükümlülükleri vardır; </a:t>
            </a:r>
            <a:r>
              <a:rPr lang="tr-TR" sz="2800" dirty="0" err="1" smtClean="0">
                <a:latin typeface="Times New Roman" pitchFamily="18" charset="0"/>
                <a:cs typeface="Times New Roman" pitchFamily="18" charset="0"/>
              </a:rPr>
              <a:t>vassali</a:t>
            </a:r>
            <a:r>
              <a:rPr lang="tr-TR" sz="2800" dirty="0" smtClean="0">
                <a:latin typeface="Times New Roman" pitchFamily="18" charset="0"/>
                <a:cs typeface="Times New Roman" pitchFamily="18" charset="0"/>
              </a:rPr>
              <a:t> genç yaşta ölürse çocuklarının yetişmesi ve korunması, kızlarının evlendirilmesi, </a:t>
            </a:r>
            <a:r>
              <a:rPr lang="tr-TR" sz="2800" dirty="0" err="1" smtClean="0">
                <a:latin typeface="Times New Roman" pitchFamily="18" charset="0"/>
                <a:cs typeface="Times New Roman" pitchFamily="18" charset="0"/>
              </a:rPr>
              <a:t>vassalinin</a:t>
            </a:r>
            <a:r>
              <a:rPr lang="tr-TR" sz="2800" dirty="0" smtClean="0">
                <a:latin typeface="Times New Roman" pitchFamily="18" charset="0"/>
                <a:cs typeface="Times New Roman" pitchFamily="18" charset="0"/>
              </a:rPr>
              <a:t> mal, can ve ırzına saygılı olması gibi. </a:t>
            </a:r>
            <a:r>
              <a:rPr lang="tr-TR" sz="2800" dirty="0" err="1" smtClean="0">
                <a:latin typeface="Times New Roman" pitchFamily="18" charset="0"/>
                <a:cs typeface="Times New Roman" pitchFamily="18" charset="0"/>
              </a:rPr>
              <a:t>Vassal</a:t>
            </a:r>
            <a:r>
              <a:rPr lang="tr-TR" sz="2800" dirty="0" smtClean="0">
                <a:latin typeface="Times New Roman" pitchFamily="18" charset="0"/>
                <a:cs typeface="Times New Roman" pitchFamily="18" charset="0"/>
              </a:rPr>
              <a:t> çocuksuz ve varissiz ölürse onun mülkünü bağlı olduğu bey müsadere eder. Her lordun yargı yetkisi vardır ve davaları görür.</a:t>
            </a:r>
            <a:endParaRPr lang="tr-TR" sz="28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864096"/>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FEODAL ÖRGÜTLENMEDE TOPLUMSAL SINIFLAR</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268760"/>
            <a:ext cx="8784976" cy="5400600"/>
          </a:xfrm>
        </p:spPr>
        <p:txBody>
          <a:bodyPr>
            <a:normAutofit/>
          </a:bodyPr>
          <a:lstStyle/>
          <a:p>
            <a:pPr algn="just">
              <a:buNone/>
            </a:pPr>
            <a:r>
              <a:rPr lang="tr-TR" sz="2800" dirty="0" smtClean="0">
                <a:latin typeface="Times New Roman" pitchFamily="18" charset="0"/>
                <a:cs typeface="Times New Roman" pitchFamily="18" charset="0"/>
              </a:rPr>
              <a:t>1. </a:t>
            </a:r>
            <a:r>
              <a:rPr lang="tr-TR" sz="2800" b="1" dirty="0" smtClean="0">
                <a:latin typeface="Times New Roman" pitchFamily="18" charset="0"/>
                <a:cs typeface="Times New Roman" pitchFamily="18" charset="0"/>
              </a:rPr>
              <a:t>Asiller</a:t>
            </a:r>
          </a:p>
          <a:p>
            <a:pPr algn="just">
              <a:buNone/>
            </a:pPr>
            <a:r>
              <a:rPr lang="tr-TR" sz="2800" dirty="0" smtClean="0">
                <a:latin typeface="Times New Roman" pitchFamily="18" charset="0"/>
                <a:cs typeface="Times New Roman" pitchFamily="18" charset="0"/>
              </a:rPr>
              <a:t>2. </a:t>
            </a:r>
            <a:r>
              <a:rPr lang="tr-TR" sz="2800" b="1" dirty="0" smtClean="0">
                <a:latin typeface="Times New Roman" pitchFamily="18" charset="0"/>
                <a:cs typeface="Times New Roman" pitchFamily="18" charset="0"/>
              </a:rPr>
              <a:t>Ruhban Sınıfı</a:t>
            </a:r>
          </a:p>
          <a:p>
            <a:pPr algn="just">
              <a:buNone/>
            </a:pPr>
            <a:r>
              <a:rPr lang="tr-TR" sz="2800" b="1" dirty="0" smtClean="0">
                <a:latin typeface="Times New Roman" pitchFamily="18" charset="0"/>
                <a:cs typeface="Times New Roman" pitchFamily="18" charset="0"/>
              </a:rPr>
              <a:t>3. Burjuva Sınıfı</a:t>
            </a:r>
          </a:p>
          <a:p>
            <a:pPr algn="just">
              <a:buNone/>
            </a:pPr>
            <a:r>
              <a:rPr lang="tr-TR" sz="2800" dirty="0" smtClean="0">
                <a:latin typeface="Times New Roman" pitchFamily="18" charset="0"/>
                <a:cs typeface="Times New Roman" pitchFamily="18" charset="0"/>
              </a:rPr>
              <a:t>3. </a:t>
            </a:r>
            <a:r>
              <a:rPr lang="tr-TR" sz="2800" b="1" dirty="0" smtClean="0">
                <a:latin typeface="Times New Roman" pitchFamily="18" charset="0"/>
                <a:cs typeface="Times New Roman" pitchFamily="18" charset="0"/>
              </a:rPr>
              <a:t>Köylüler (Serfler)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r1.png"/>
          <p:cNvPicPr>
            <a:picLocks noGrp="1" noChangeAspect="1"/>
          </p:cNvPicPr>
          <p:nvPr>
            <p:ph idx="1"/>
          </p:nvPr>
        </p:nvPicPr>
        <p:blipFill>
          <a:blip r:embed="rId2" cstate="print"/>
          <a:stretch>
            <a:fillRect/>
          </a:stretch>
        </p:blipFill>
        <p:spPr>
          <a:xfrm>
            <a:off x="862100" y="188913"/>
            <a:ext cx="7419800" cy="648017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eodal-sistem.png"/>
          <p:cNvPicPr>
            <a:picLocks noGrp="1" noChangeAspect="1"/>
          </p:cNvPicPr>
          <p:nvPr>
            <p:ph idx="1"/>
          </p:nvPr>
        </p:nvPicPr>
        <p:blipFill>
          <a:blip r:embed="rId2" cstate="print"/>
          <a:stretch>
            <a:fillRect/>
          </a:stretch>
        </p:blipFill>
        <p:spPr>
          <a:xfrm>
            <a:off x="1611644" y="332656"/>
            <a:ext cx="5989557" cy="626469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creen-Shot-2013-12-14-at-19.47.28.png"/>
          <p:cNvPicPr>
            <a:picLocks noGrp="1" noChangeAspect="1"/>
          </p:cNvPicPr>
          <p:nvPr>
            <p:ph idx="1"/>
          </p:nvPr>
        </p:nvPicPr>
        <p:blipFill>
          <a:blip r:embed="rId2" cstate="print"/>
          <a:stretch>
            <a:fillRect/>
          </a:stretch>
        </p:blipFill>
        <p:spPr>
          <a:xfrm>
            <a:off x="323528" y="260648"/>
            <a:ext cx="8640960" cy="6336704"/>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864096"/>
          </a:xfrm>
        </p:spPr>
        <p:txBody>
          <a:bodyPr>
            <a:normAutofit/>
          </a:bodyPr>
          <a:lstStyle/>
          <a:p>
            <a:r>
              <a:rPr lang="tr-TR" sz="2800" b="1" dirty="0" smtClean="0">
                <a:latin typeface="Times New Roman" pitchFamily="18" charset="0"/>
                <a:cs typeface="Times New Roman" pitchFamily="18" charset="0"/>
              </a:rPr>
              <a:t>ASİLLER, SOYLULAR (SENYÖRLER)</a:t>
            </a:r>
            <a:r>
              <a:rPr lang="tr-TR" sz="2800" b="1" dirty="0" smtClean="0"/>
              <a:t> </a:t>
            </a:r>
            <a:r>
              <a:rPr lang="tr-TR" sz="2800" b="1" dirty="0" smtClean="0">
                <a:latin typeface="Times New Roman" pitchFamily="18" charset="0"/>
                <a:cs typeface="Times New Roman" pitchFamily="18" charset="0"/>
              </a:rPr>
              <a:t>SINIFI</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a:bodyPr>
          <a:lstStyle/>
          <a:p>
            <a:pPr algn="just"/>
            <a:r>
              <a:rPr lang="tr-TR" sz="2800" dirty="0" smtClean="0">
                <a:latin typeface="Times New Roman" pitchFamily="18" charset="0"/>
                <a:cs typeface="Times New Roman" pitchFamily="18" charset="0"/>
              </a:rPr>
              <a:t>Soylular sınıfı, üretim yapan serflerin çalıştığı toprağın sahibi olan ve serfler üzerinde askerî/yönetici sınıf olarak oturan sınıftır. Ortalama olarak soylu sınıf, feodal düzende yaşayan nüfusun onda birini oluştururdu. Üretim yapmaz, serflerin yaptığı üretimden pay alarak geçinirlerdi. Değişik coğrafyalarda değişik isimler alan soylu sınıfa, </a:t>
            </a:r>
            <a:r>
              <a:rPr lang="tr-TR" sz="2800" b="1" dirty="0" smtClean="0">
                <a:latin typeface="Times New Roman" pitchFamily="18" charset="0"/>
                <a:cs typeface="Times New Roman" pitchFamily="18" charset="0"/>
              </a:rPr>
              <a:t>senyörler sınıfı</a:t>
            </a:r>
            <a:r>
              <a:rPr lang="tr-TR" sz="2800" dirty="0" smtClean="0">
                <a:latin typeface="Times New Roman" pitchFamily="18" charset="0"/>
                <a:cs typeface="Times New Roman" pitchFamily="18" charset="0"/>
              </a:rPr>
              <a:t> da denirdi. Soylu sınıftan olanlar barış zamanında malikâneleri, yani feodal beyliği yönetir; savaş zamanında ise şövalye olarak donanıp kendilerine bağlı diğer şövalyelerle birlikte kralın veya başka bir soylunun ordusuna katılırdı.</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Soylular, kendi içlerinde hiyerarşik bir yapı oluştururdu. Daha zayıf olanlar büyük toprak sahibi soyluların hizmetine veya korumasına girer, bu korumanın karşılığında, koruyan soylunun yaptığı savaşlara şövalye olarak katılırlardı. Ayrıca sınıflamada kont, baron gibi </a:t>
            </a:r>
            <a:r>
              <a:rPr lang="tr-TR" sz="2800" dirty="0" err="1" smtClean="0">
                <a:latin typeface="Times New Roman" pitchFamily="18" charset="0"/>
                <a:cs typeface="Times New Roman" pitchFamily="18" charset="0"/>
              </a:rPr>
              <a:t>ünvanlar</a:t>
            </a:r>
            <a:r>
              <a:rPr lang="tr-TR" sz="2800" dirty="0" smtClean="0">
                <a:latin typeface="Times New Roman" pitchFamily="18" charset="0"/>
                <a:cs typeface="Times New Roman" pitchFamily="18" charset="0"/>
              </a:rPr>
              <a:t> da vardı. Bunların hiyerarşik sıralaması şöyle idi:</a:t>
            </a:r>
          </a:p>
          <a:p>
            <a:r>
              <a:rPr lang="tr-TR" sz="2800" dirty="0" smtClean="0">
                <a:latin typeface="Times New Roman" pitchFamily="18" charset="0"/>
                <a:cs typeface="Times New Roman" pitchFamily="18" charset="0"/>
              </a:rPr>
              <a:t>Dük (Eşi Düşes)</a:t>
            </a:r>
          </a:p>
          <a:p>
            <a:r>
              <a:rPr lang="tr-TR" sz="2800" dirty="0" smtClean="0">
                <a:latin typeface="Times New Roman" pitchFamily="18" charset="0"/>
                <a:cs typeface="Times New Roman" pitchFamily="18" charset="0"/>
              </a:rPr>
              <a:t>Marki (Eşi Markiz)</a:t>
            </a:r>
          </a:p>
          <a:p>
            <a:r>
              <a:rPr lang="tr-TR" sz="2800" dirty="0" smtClean="0">
                <a:latin typeface="Times New Roman" pitchFamily="18" charset="0"/>
                <a:cs typeface="Times New Roman" pitchFamily="18" charset="0"/>
              </a:rPr>
              <a:t>Kont (Eşi Kontes)</a:t>
            </a:r>
          </a:p>
          <a:p>
            <a:r>
              <a:rPr lang="tr-TR" sz="2800" dirty="0" smtClean="0">
                <a:latin typeface="Times New Roman" pitchFamily="18" charset="0"/>
                <a:cs typeface="Times New Roman" pitchFamily="18" charset="0"/>
              </a:rPr>
              <a:t>Vikont (Eşi Vikontes)</a:t>
            </a:r>
          </a:p>
          <a:p>
            <a:r>
              <a:rPr lang="tr-TR" sz="2800" dirty="0" smtClean="0">
                <a:latin typeface="Times New Roman" pitchFamily="18" charset="0"/>
                <a:cs typeface="Times New Roman" pitchFamily="18" charset="0"/>
              </a:rPr>
              <a:t>Baron (Eşi Barones)</a:t>
            </a:r>
          </a:p>
          <a:p>
            <a:r>
              <a:rPr lang="tr-TR" sz="2800" dirty="0" smtClean="0">
                <a:latin typeface="Times New Roman" pitchFamily="18" charset="0"/>
                <a:cs typeface="Times New Roman" pitchFamily="18" charset="0"/>
              </a:rPr>
              <a:t>Şövalyeler</a:t>
            </a:r>
          </a:p>
          <a:p>
            <a:pPr algn="just"/>
            <a:endParaRPr lang="tr-TR" sz="2800" dirty="0" smtClean="0">
              <a:latin typeface="Times New Roman" pitchFamily="18" charset="0"/>
              <a:cs typeface="Times New Roman" pitchFamily="18" charset="0"/>
            </a:endParaRPr>
          </a:p>
          <a:p>
            <a:pPr algn="just"/>
            <a:endParaRPr lang="tr-TR" sz="28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864096"/>
          </a:xfrm>
        </p:spPr>
        <p:txBody>
          <a:bodyPr>
            <a:normAutofit fontScale="90000"/>
          </a:bodyPr>
          <a:lstStyle/>
          <a:p>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r>
              <a:rPr lang="tr-TR" sz="3100" b="1" dirty="0" smtClean="0">
                <a:latin typeface="Times New Roman" pitchFamily="18" charset="0"/>
                <a:cs typeface="Times New Roman" pitchFamily="18" charset="0"/>
              </a:rPr>
              <a:t>DÜK (EŞİ DÜŞES)</a:t>
            </a:r>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a:bodyPr>
          <a:lstStyle/>
          <a:p>
            <a:pPr algn="just"/>
            <a:r>
              <a:rPr lang="tr-TR" sz="2800" b="1" dirty="0" smtClean="0">
                <a:latin typeface="Times New Roman" pitchFamily="18" charset="0"/>
                <a:cs typeface="Times New Roman" pitchFamily="18" charset="0"/>
              </a:rPr>
              <a:t>Dük</a:t>
            </a:r>
            <a:r>
              <a:rPr lang="tr-TR" sz="2800" dirty="0" smtClean="0">
                <a:latin typeface="Times New Roman" pitchFamily="18" charset="0"/>
                <a:cs typeface="Times New Roman" pitchFamily="18" charset="0"/>
              </a:rPr>
              <a:t> veya </a:t>
            </a:r>
            <a:r>
              <a:rPr lang="tr-TR" sz="2800" b="1" dirty="0" smtClean="0">
                <a:latin typeface="Times New Roman" pitchFamily="18" charset="0"/>
                <a:cs typeface="Times New Roman" pitchFamily="18" charset="0"/>
              </a:rPr>
              <a:t>Düşes</a:t>
            </a:r>
            <a:r>
              <a:rPr lang="tr-TR" sz="2800" dirty="0" smtClean="0">
                <a:latin typeface="Times New Roman" pitchFamily="18" charset="0"/>
                <a:cs typeface="Times New Roman" pitchFamily="18" charset="0"/>
              </a:rPr>
              <a:t> (kadın), geleneksel olarak monarşi ile yönetilen Avrupa ülkelerinde imparator, kral ve prensten sonra gelen bir soyluluk ve egemenlik unvanıdır. </a:t>
            </a:r>
            <a:r>
              <a:rPr lang="tr-TR" sz="2800" dirty="0" err="1" smtClean="0">
                <a:latin typeface="Times New Roman" pitchFamily="18" charset="0"/>
                <a:cs typeface="Times New Roman" pitchFamily="18" charset="0"/>
              </a:rPr>
              <a:t>Dükalıklar</a:t>
            </a:r>
            <a:r>
              <a:rPr lang="tr-TR" sz="2800" dirty="0" smtClean="0">
                <a:latin typeface="Times New Roman" pitchFamily="18" charset="0"/>
                <a:cs typeface="Times New Roman" pitchFamily="18" charset="0"/>
              </a:rPr>
              <a:t> yani düklerin yönettiği devletler genellikle imparatorluk veya krallıklara bağlı yarı bağımsız eyaletlerdir. Dük unvanı babadan </a:t>
            </a:r>
            <a:r>
              <a:rPr lang="tr-TR" sz="2800" dirty="0" err="1" smtClean="0">
                <a:latin typeface="Times New Roman" pitchFamily="18" charset="0"/>
                <a:cs typeface="Times New Roman" pitchFamily="18" charset="0"/>
              </a:rPr>
              <a:t>oğula</a:t>
            </a:r>
            <a:r>
              <a:rPr lang="tr-TR" sz="2800" dirty="0" smtClean="0">
                <a:latin typeface="Times New Roman" pitchFamily="18" charset="0"/>
                <a:cs typeface="Times New Roman" pitchFamily="18" charset="0"/>
              </a:rPr>
              <a:t> geçer. Dükler Krallık yönetiminde çoğu zaman etkili olmuştur. Hanedanlık bağları ve akrabalıklar sayesinde kral veya imparator düklerle beraber karar alırdı.</a:t>
            </a:r>
            <a:endParaRPr lang="tr-TR" sz="28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1080120"/>
          </a:xfrm>
        </p:spPr>
        <p:txBody>
          <a:bodyPr>
            <a:normAutofit fontScale="90000"/>
          </a:bodyPr>
          <a:lstStyle/>
          <a:p>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r>
              <a:rPr lang="tr-TR" sz="3100" b="1" dirty="0" smtClean="0">
                <a:latin typeface="Times New Roman" pitchFamily="18" charset="0"/>
                <a:cs typeface="Times New Roman" pitchFamily="18" charset="0"/>
              </a:rPr>
              <a:t>MARKİ (EŞİ MARKİZ)</a:t>
            </a:r>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268760"/>
            <a:ext cx="8784976" cy="5400600"/>
          </a:xfrm>
        </p:spPr>
        <p:txBody>
          <a:bodyPr>
            <a:normAutofit/>
          </a:bodyPr>
          <a:lstStyle/>
          <a:p>
            <a:pPr algn="just"/>
            <a:r>
              <a:rPr lang="tr-TR" sz="2800" b="1" dirty="0" smtClean="0">
                <a:latin typeface="Times New Roman" pitchFamily="18" charset="0"/>
                <a:cs typeface="Times New Roman" pitchFamily="18" charset="0"/>
              </a:rPr>
              <a:t>Marki</a:t>
            </a:r>
            <a:r>
              <a:rPr lang="tr-TR" sz="2800" dirty="0" smtClean="0">
                <a:latin typeface="Times New Roman" pitchFamily="18" charset="0"/>
                <a:cs typeface="Times New Roman" pitchFamily="18" charset="0"/>
              </a:rPr>
              <a:t> Ortaçağın ilk devirlerinde feodal (derebeylik) sistemiyle idare edilen Avrupa ülkelerinde, asiller sınıfında bir </a:t>
            </a:r>
            <a:r>
              <a:rPr lang="tr-TR" sz="2800" dirty="0" err="1" smtClean="0">
                <a:latin typeface="Times New Roman" pitchFamily="18" charset="0"/>
                <a:cs typeface="Times New Roman" pitchFamily="18" charset="0"/>
              </a:rPr>
              <a:t>ünvan</a:t>
            </a:r>
            <a:r>
              <a:rPr lang="tr-TR" sz="2800" dirty="0" smtClean="0">
                <a:latin typeface="Times New Roman" pitchFamily="18" charset="0"/>
                <a:cs typeface="Times New Roman" pitchFamily="18" charset="0"/>
              </a:rPr>
              <a:t>. Bunlar, krallar tarafından seçilir; askeri, idari ve adli işlerin hepsinin idaresini ellerinde bulundururlardı. Bu vazifede bulunan kişilere “kont” denirdi. Daha sonraki çağlarda kontluk ile düklük arasında yer alan marki, soyluluk </a:t>
            </a:r>
            <a:r>
              <a:rPr lang="tr-TR" sz="2800" dirty="0" err="1" smtClean="0">
                <a:latin typeface="Times New Roman" pitchFamily="18" charset="0"/>
                <a:cs typeface="Times New Roman" pitchFamily="18" charset="0"/>
              </a:rPr>
              <a:t>ünvanı</a:t>
            </a:r>
            <a:r>
              <a:rPr lang="tr-TR" sz="2800" dirty="0" smtClean="0">
                <a:latin typeface="Times New Roman" pitchFamily="18" charset="0"/>
                <a:cs typeface="Times New Roman" pitchFamily="18" charset="0"/>
              </a:rPr>
              <a:t> olarak kaldı. </a:t>
            </a:r>
            <a:r>
              <a:rPr lang="tr-TR" sz="2800" dirty="0" smtClean="0"/>
              <a:t/>
            </a:r>
            <a:br>
              <a:rPr lang="tr-TR" sz="2800" dirty="0" smtClean="0"/>
            </a:br>
            <a:r>
              <a:rPr lang="tr-TR" sz="2800" dirty="0" smtClean="0"/>
              <a:t/>
            </a:r>
            <a:br>
              <a:rPr lang="tr-TR" sz="2800" dirty="0" smtClean="0"/>
            </a:br>
            <a:r>
              <a:rPr lang="tr-TR" sz="2800" dirty="0" smtClean="0"/>
              <a:t> </a:t>
            </a:r>
            <a:br>
              <a:rPr lang="tr-TR" sz="2800" dirty="0" smtClean="0"/>
            </a:br>
            <a:endParaRPr lang="tr-TR" sz="28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Marki; feodal idare, kademe sisteminde, dükten sonra, konttan önce yer alır. Markilerin kendilerine has bir giyim şekilleri vardır. Başlarına alın ve yan tarafları parmaklı miğfer veya üstü açık, kenarları, kıymetli taşlarla ve çiçek motifleriyle süslü çember şeklinde başlık giymeleri bunlardandır. Süslemelerde genelde yonca ve kereviz yapraklarının resimleri kullanılırdı. Bu yaprakların ara veya ortaları, iri taneli incilerle süslenirdi.</a:t>
            </a:r>
            <a:endParaRPr lang="tr-TR" sz="28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Avrupa'da hâkim olan örgütleniş biçimi feodal örgütleniştir. İlk Çağ'da Roma'dan yönetilen topraklarda Cermen istilaları ile Roma döneminin merkeziyetçi siyasi düzeni bozulmuş ve sayısız irili ufaklı feodal beylik ortaya çıkmıştır. Ticaretin tekrar canlanması ile temelleri sarsılan feodalizmin son kalıntıları Sanayi Devrimi ile tamamen yok olmuştur.</a:t>
            </a:r>
            <a:endParaRPr lang="tr-TR" sz="28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936104"/>
          </a:xfrm>
        </p:spPr>
        <p:txBody>
          <a:bodyPr>
            <a:noAutofit/>
          </a:bodyPr>
          <a:lstStyle/>
          <a:p>
            <a:r>
              <a:rPr lang="tr-TR" sz="2800" b="1" dirty="0" smtClean="0">
                <a:latin typeface="Times New Roman" pitchFamily="18" charset="0"/>
                <a:cs typeface="Times New Roman" pitchFamily="18" charset="0"/>
              </a:rPr>
              <a:t/>
            </a:r>
            <a:br>
              <a:rPr lang="tr-TR" sz="2800" b="1" dirty="0" smtClean="0">
                <a:latin typeface="Times New Roman" pitchFamily="18" charset="0"/>
                <a:cs typeface="Times New Roman" pitchFamily="18" charset="0"/>
              </a:rPr>
            </a:br>
            <a:r>
              <a:rPr lang="tr-TR" sz="2800" b="1" dirty="0" smtClean="0">
                <a:latin typeface="Times New Roman" pitchFamily="18" charset="0"/>
                <a:cs typeface="Times New Roman" pitchFamily="18" charset="0"/>
              </a:rPr>
              <a:t>KONT (EŞİ KONTES)</a:t>
            </a:r>
            <a:br>
              <a:rPr lang="tr-TR" sz="2800" b="1" dirty="0" smtClean="0">
                <a:latin typeface="Times New Roman" pitchFamily="18" charset="0"/>
                <a:cs typeface="Times New Roman" pitchFamily="18" charset="0"/>
              </a:rPr>
            </a:b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24744"/>
            <a:ext cx="8784976" cy="5544616"/>
          </a:xfrm>
        </p:spPr>
        <p:txBody>
          <a:bodyPr>
            <a:normAutofit/>
          </a:bodyPr>
          <a:lstStyle/>
          <a:p>
            <a:pPr algn="just"/>
            <a:r>
              <a:rPr lang="tr-TR" sz="2800" b="1" dirty="0" smtClean="0">
                <a:latin typeface="Times New Roman" pitchFamily="18" charset="0"/>
                <a:cs typeface="Times New Roman" pitchFamily="18" charset="0"/>
              </a:rPr>
              <a:t>Kont</a:t>
            </a:r>
            <a:r>
              <a:rPr lang="tr-TR" sz="2800" dirty="0" smtClean="0">
                <a:latin typeface="Times New Roman" pitchFamily="18" charset="0"/>
                <a:cs typeface="Times New Roman" pitchFamily="18" charset="0"/>
              </a:rPr>
              <a:t>, Avrupa'da bir soyluluk unvanı. Kontun eşine veya kont konumundaki kadına </a:t>
            </a:r>
            <a:r>
              <a:rPr lang="tr-TR" sz="2800" b="1" dirty="0" smtClean="0">
                <a:latin typeface="Times New Roman" pitchFamily="18" charset="0"/>
                <a:cs typeface="Times New Roman" pitchFamily="18" charset="0"/>
              </a:rPr>
              <a:t>kontes</a:t>
            </a:r>
            <a:r>
              <a:rPr lang="tr-TR" sz="2800" dirty="0" smtClean="0">
                <a:latin typeface="Times New Roman" pitchFamily="18" charset="0"/>
                <a:cs typeface="Times New Roman" pitchFamily="18" charset="0"/>
              </a:rPr>
              <a:t> denir</a:t>
            </a:r>
            <a:r>
              <a:rPr lang="tr-TR" sz="2800" dirty="0" smtClean="0">
                <a:latin typeface="Times New Roman" pitchFamily="18" charset="0"/>
                <a:cs typeface="Times New Roman" pitchFamily="18" charset="0"/>
              </a:rPr>
              <a:t>.</a:t>
            </a:r>
            <a:r>
              <a:rPr lang="tr-TR" sz="2800" dirty="0" smtClean="0">
                <a:latin typeface="Times New Roman" pitchFamily="18" charset="0"/>
                <a:cs typeface="Times New Roman" pitchFamily="18" charset="0"/>
              </a:rPr>
              <a:t> Birleşik </a:t>
            </a:r>
            <a:r>
              <a:rPr lang="tr-TR" sz="2800" dirty="0" err="1" smtClean="0">
                <a:latin typeface="Times New Roman" pitchFamily="18" charset="0"/>
                <a:cs typeface="Times New Roman" pitchFamily="18" charset="0"/>
              </a:rPr>
              <a:t>Krallık'taki</a:t>
            </a:r>
            <a:r>
              <a:rPr lang="tr-TR" sz="2800" dirty="0" smtClean="0">
                <a:latin typeface="Times New Roman" pitchFamily="18" charset="0"/>
                <a:cs typeface="Times New Roman" pitchFamily="18" charset="0"/>
              </a:rPr>
              <a:t> muadili </a:t>
            </a:r>
            <a:r>
              <a:rPr lang="tr-TR" sz="2800" dirty="0" err="1" smtClean="0">
                <a:latin typeface="Times New Roman" pitchFamily="18" charset="0"/>
                <a:cs typeface="Times New Roman" pitchFamily="18" charset="0"/>
              </a:rPr>
              <a:t>earl'dür</a:t>
            </a:r>
            <a:r>
              <a:rPr lang="tr-TR" sz="2800" dirty="0" smtClean="0">
                <a:latin typeface="Times New Roman" pitchFamily="18" charset="0"/>
                <a:cs typeface="Times New Roman" pitchFamily="18" charset="0"/>
              </a:rPr>
              <a:t>.</a:t>
            </a:r>
            <a:r>
              <a:rPr lang="tr-TR" sz="2800" dirty="0" smtClean="0">
                <a:latin typeface="Times New Roman" pitchFamily="18" charset="0"/>
                <a:cs typeface="Times New Roman" pitchFamily="18" charset="0"/>
              </a:rPr>
              <a:t> Günümüzde, soyluluk sırasında markiden sonra, markinin olmadığı ülkelerde dükten sonra gelir</a:t>
            </a:r>
            <a:r>
              <a:rPr lang="tr-TR" sz="2800" dirty="0" smtClean="0">
                <a:latin typeface="Times New Roman" pitchFamily="18" charset="0"/>
                <a:cs typeface="Times New Roman" pitchFamily="18" charset="0"/>
              </a:rPr>
              <a:t>.</a:t>
            </a:r>
            <a:r>
              <a:rPr lang="tr-TR" sz="2800" dirty="0" smtClean="0">
                <a:latin typeface="Times New Roman" pitchFamily="18" charset="0"/>
                <a:cs typeface="Times New Roman" pitchFamily="18" charset="0"/>
              </a:rPr>
              <a:t> Sözcüğün kökeni Latince </a:t>
            </a:r>
            <a:r>
              <a:rPr lang="tr-TR" sz="2800" dirty="0" err="1" smtClean="0">
                <a:latin typeface="Times New Roman" pitchFamily="18" charset="0"/>
                <a:cs typeface="Times New Roman" pitchFamily="18" charset="0"/>
              </a:rPr>
              <a:t>comes</a:t>
            </a:r>
            <a:r>
              <a:rPr lang="tr-TR" sz="2800" dirty="0" smtClean="0">
                <a:latin typeface="Times New Roman" pitchFamily="18" charset="0"/>
                <a:cs typeface="Times New Roman" pitchFamily="18" charset="0"/>
              </a:rPr>
              <a:t> (refakatçi, gözetmen) </a:t>
            </a:r>
            <a:r>
              <a:rPr lang="tr-TR" sz="2800" dirty="0" smtClean="0">
                <a:latin typeface="Times New Roman" pitchFamily="18" charset="0"/>
                <a:cs typeface="Times New Roman" pitchFamily="18" charset="0"/>
              </a:rPr>
              <a:t>sözcüğüdür. Roma </a:t>
            </a:r>
            <a:r>
              <a:rPr lang="tr-TR" sz="2800" dirty="0" smtClean="0">
                <a:latin typeface="Times New Roman" pitchFamily="18" charset="0"/>
                <a:cs typeface="Times New Roman" pitchFamily="18" charset="0"/>
              </a:rPr>
              <a:t>İmparatorluğu'nda </a:t>
            </a:r>
            <a:r>
              <a:rPr lang="tr-TR" sz="2800" dirty="0" err="1" smtClean="0">
                <a:latin typeface="Times New Roman" pitchFamily="18" charset="0"/>
                <a:cs typeface="Times New Roman" pitchFamily="18" charset="0"/>
              </a:rPr>
              <a:t>comeslar</a:t>
            </a:r>
            <a:r>
              <a:rPr lang="tr-TR" sz="2800" dirty="0" smtClean="0">
                <a:latin typeface="Times New Roman" pitchFamily="18" charset="0"/>
                <a:cs typeface="Times New Roman" pitchFamily="18" charset="0"/>
              </a:rPr>
              <a:t> imparatorun refakatçilerinden biri idi. </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Frenklerde ise kontlar yerel komutan ve yargıçtı. Kontlar zamanla feodal yapıya daha fazla entegre oldular ve dükün astı konumuna yükseldiler. </a:t>
            </a:r>
            <a:r>
              <a:rPr lang="tr-TR" sz="2800" dirty="0" err="1" smtClean="0">
                <a:latin typeface="Times New Roman" pitchFamily="18" charset="0"/>
                <a:cs typeface="Times New Roman" pitchFamily="18" charset="0"/>
              </a:rPr>
              <a:t>Flanders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Toulouse</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Barcelona</a:t>
            </a:r>
            <a:r>
              <a:rPr lang="tr-TR" sz="2800" dirty="0" smtClean="0">
                <a:latin typeface="Times New Roman" pitchFamily="18" charset="0"/>
                <a:cs typeface="Times New Roman" pitchFamily="18" charset="0"/>
              </a:rPr>
              <a:t> gibi bazı ülke ve kontluklarda ise dük konumuna eşit hale geldiler. Kralların feodal beyler üzerindeki otoritelerini artırmaya çalıştıkları sonraki dönemlerde yönetimler gitgide merkezîleşti ve kontlar siyasî yetkilerini kaybettiler. Ancak soylular sınıfının ayrıcalıklarından istifade etmeye devam </a:t>
            </a:r>
            <a:r>
              <a:rPr lang="tr-TR" sz="2800" dirty="0" smtClean="0">
                <a:latin typeface="Times New Roman" pitchFamily="18" charset="0"/>
                <a:cs typeface="Times New Roman" pitchFamily="18" charset="0"/>
              </a:rPr>
              <a:t>ettiler.</a:t>
            </a:r>
            <a:endParaRPr lang="tr-TR" sz="28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936104"/>
          </a:xfrm>
        </p:spPr>
        <p:txBody>
          <a:bodyPr>
            <a:noAutofit/>
          </a:bodyPr>
          <a:lstStyle/>
          <a:p>
            <a:r>
              <a:rPr lang="tr-TR" sz="2800" b="1" dirty="0" smtClean="0">
                <a:latin typeface="Times New Roman" pitchFamily="18" charset="0"/>
                <a:cs typeface="Times New Roman" pitchFamily="18" charset="0"/>
              </a:rPr>
              <a:t/>
            </a:r>
            <a:br>
              <a:rPr lang="tr-TR" sz="2800" b="1" dirty="0" smtClean="0">
                <a:latin typeface="Times New Roman" pitchFamily="18" charset="0"/>
                <a:cs typeface="Times New Roman" pitchFamily="18" charset="0"/>
              </a:rPr>
            </a:br>
            <a:r>
              <a:rPr lang="tr-TR" sz="2800" b="1" dirty="0" smtClean="0">
                <a:latin typeface="Times New Roman" pitchFamily="18" charset="0"/>
                <a:cs typeface="Times New Roman" pitchFamily="18" charset="0"/>
              </a:rPr>
              <a:t>VİKONT (EŞİ VİKONTES)</a:t>
            </a:r>
            <a:br>
              <a:rPr lang="tr-TR" sz="2800" b="1" dirty="0" smtClean="0">
                <a:latin typeface="Times New Roman" pitchFamily="18" charset="0"/>
                <a:cs typeface="Times New Roman" pitchFamily="18" charset="0"/>
              </a:rPr>
            </a:b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268760"/>
            <a:ext cx="8784976" cy="5400600"/>
          </a:xfrm>
        </p:spPr>
        <p:txBody>
          <a:bodyPr>
            <a:normAutofit/>
          </a:bodyPr>
          <a:lstStyle/>
          <a:p>
            <a:pPr algn="just"/>
            <a:endParaRPr lang="tr-TR" sz="28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936104"/>
          </a:xfrm>
        </p:spPr>
        <p:txBody>
          <a:bodyPr>
            <a:normAutofit fontScale="90000"/>
          </a:bodyPr>
          <a:lstStyle/>
          <a:p>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r>
              <a:rPr lang="tr-TR" sz="3100" b="1" dirty="0" smtClean="0">
                <a:latin typeface="Times New Roman" pitchFamily="18" charset="0"/>
                <a:cs typeface="Times New Roman" pitchFamily="18" charset="0"/>
              </a:rPr>
              <a:t>BARON (EŞİ BARONES)</a:t>
            </a:r>
            <a:br>
              <a:rPr lang="tr-TR" sz="3100" b="1" dirty="0" smtClean="0">
                <a:latin typeface="Times New Roman" pitchFamily="18" charset="0"/>
                <a:cs typeface="Times New Roman" pitchFamily="18" charset="0"/>
              </a:rPr>
            </a:br>
            <a:endParaRPr lang="tr-TR" sz="3100" b="1"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268760"/>
            <a:ext cx="8784976" cy="5400600"/>
          </a:xfrm>
        </p:spPr>
        <p:txBody>
          <a:bodyPr>
            <a:normAutofit/>
          </a:bodyPr>
          <a:lstStyle/>
          <a:p>
            <a:pPr algn="just"/>
            <a:r>
              <a:rPr lang="tr-TR" sz="2800" dirty="0" smtClean="0">
                <a:latin typeface="Times New Roman" pitchFamily="18" charset="0"/>
                <a:cs typeface="Times New Roman" pitchFamily="18" charset="0"/>
              </a:rPr>
              <a:t>Baron</a:t>
            </a:r>
            <a:r>
              <a:rPr lang="tr-TR" sz="28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Avrupa terminolojisinde </a:t>
            </a:r>
            <a:r>
              <a:rPr lang="tr-TR" sz="2800" dirty="0" smtClean="0">
                <a:latin typeface="Times New Roman" pitchFamily="18" charset="0"/>
                <a:cs typeface="Times New Roman" pitchFamily="18" charset="0"/>
              </a:rPr>
              <a:t>asaletin </a:t>
            </a:r>
            <a:r>
              <a:rPr lang="tr-TR" sz="2800" dirty="0" err="1" smtClean="0">
                <a:latin typeface="Times New Roman" pitchFamily="18" charset="0"/>
                <a:cs typeface="Times New Roman" pitchFamily="18" charset="0"/>
              </a:rPr>
              <a:t>şovalyelikten</a:t>
            </a:r>
            <a:r>
              <a:rPr lang="tr-TR" sz="2800" dirty="0" smtClean="0">
                <a:latin typeface="Times New Roman" pitchFamily="18" charset="0"/>
                <a:cs typeface="Times New Roman" pitchFamily="18" charset="0"/>
              </a:rPr>
              <a:t> sonra gelen 2. basamağı, </a:t>
            </a:r>
            <a:r>
              <a:rPr lang="tr-TR" sz="2800" b="1" dirty="0" smtClean="0">
                <a:latin typeface="Times New Roman" pitchFamily="18" charset="0"/>
                <a:cs typeface="Times New Roman" pitchFamily="18" charset="0"/>
              </a:rPr>
              <a:t>vikontluktan</a:t>
            </a:r>
            <a:r>
              <a:rPr lang="tr-TR" sz="28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 küçük </a:t>
            </a:r>
            <a:r>
              <a:rPr lang="tr-TR" sz="2800" b="1" dirty="0" smtClean="0">
                <a:latin typeface="Times New Roman" pitchFamily="18" charset="0"/>
                <a:cs typeface="Times New Roman" pitchFamily="18" charset="0"/>
              </a:rPr>
              <a:t>soyluluk</a:t>
            </a:r>
            <a:r>
              <a:rPr lang="tr-TR" sz="28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 payesi. İngiliz literatüründe baronlara " </a:t>
            </a:r>
            <a:r>
              <a:rPr lang="tr-TR" sz="2800" dirty="0" err="1" smtClean="0">
                <a:latin typeface="Times New Roman" pitchFamily="18" charset="0"/>
                <a:cs typeface="Times New Roman" pitchFamily="18" charset="0"/>
              </a:rPr>
              <a:t>Lord</a:t>
            </a:r>
            <a:r>
              <a:rPr lang="tr-TR" sz="2800" dirty="0" smtClean="0">
                <a:latin typeface="Times New Roman" pitchFamily="18" charset="0"/>
                <a:cs typeface="Times New Roman" pitchFamily="18" charset="0"/>
              </a:rPr>
              <a:t> " denilmektedir. Baron eşine (Alm) </a:t>
            </a:r>
            <a:r>
              <a:rPr lang="tr-TR" sz="2800" dirty="0" err="1" smtClean="0">
                <a:latin typeface="Times New Roman" pitchFamily="18" charset="0"/>
                <a:cs typeface="Times New Roman" pitchFamily="18" charset="0"/>
              </a:rPr>
              <a:t>Baronnes</a:t>
            </a:r>
            <a:r>
              <a:rPr lang="tr-TR" sz="2800" dirty="0" smtClean="0">
                <a:latin typeface="Times New Roman" pitchFamily="18" charset="0"/>
                <a:cs typeface="Times New Roman" pitchFamily="18" charset="0"/>
              </a:rPr>
              <a:t> (Fr.) La </a:t>
            </a:r>
            <a:r>
              <a:rPr lang="tr-TR" sz="2800" dirty="0" err="1" smtClean="0">
                <a:latin typeface="Times New Roman" pitchFamily="18" charset="0"/>
                <a:cs typeface="Times New Roman" pitchFamily="18" charset="0"/>
              </a:rPr>
              <a:t>baronne</a:t>
            </a:r>
            <a:r>
              <a:rPr lang="tr-TR" sz="2800" dirty="0" smtClean="0">
                <a:latin typeface="Times New Roman" pitchFamily="18" charset="0"/>
                <a:cs typeface="Times New Roman" pitchFamily="18" charset="0"/>
              </a:rPr>
              <a:t> denir. </a:t>
            </a:r>
            <a:r>
              <a:rPr lang="tr-TR" sz="2800" dirty="0" err="1" smtClean="0">
                <a:latin typeface="Times New Roman" pitchFamily="18" charset="0"/>
                <a:cs typeface="Times New Roman" pitchFamily="18" charset="0"/>
              </a:rPr>
              <a:t>Baronet</a:t>
            </a:r>
            <a:r>
              <a:rPr lang="tr-TR" sz="2800" dirty="0" smtClean="0">
                <a:latin typeface="Times New Roman" pitchFamily="18" charset="0"/>
                <a:cs typeface="Times New Roman" pitchFamily="18" charset="0"/>
              </a:rPr>
              <a:t> (küçük baron) payesi yalnız İngiliz literatüründe vardır ve 1611'de oluşturulmuştur. </a:t>
            </a:r>
            <a:endParaRPr lang="tr-TR" sz="28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1080120"/>
          </a:xfrm>
        </p:spPr>
        <p:txBody>
          <a:bodyPr>
            <a:normAutofit fontScale="90000"/>
          </a:bodyPr>
          <a:lstStyle/>
          <a:p>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r>
              <a:rPr lang="tr-TR" sz="3100" b="1" dirty="0" smtClean="0">
                <a:latin typeface="Times New Roman" pitchFamily="18" charset="0"/>
                <a:cs typeface="Times New Roman" pitchFamily="18" charset="0"/>
              </a:rPr>
              <a:t>ŞÖVALYELER</a:t>
            </a:r>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a:bodyPr>
          <a:lstStyle/>
          <a:p>
            <a:pPr algn="just"/>
            <a:r>
              <a:rPr lang="tr-TR" sz="2800" dirty="0" smtClean="0">
                <a:latin typeface="Times New Roman" pitchFamily="18" charset="0"/>
                <a:cs typeface="Times New Roman" pitchFamily="18" charset="0"/>
              </a:rPr>
              <a:t>Şövalye sözcüğü Türkçeye, Fransızcada aynı anlama gelen </a:t>
            </a:r>
            <a:r>
              <a:rPr lang="tr-TR" sz="2800" b="1" dirty="0" err="1" smtClean="0">
                <a:latin typeface="Times New Roman" pitchFamily="18" charset="0"/>
                <a:cs typeface="Times New Roman" pitchFamily="18" charset="0"/>
              </a:rPr>
              <a:t>chevalier</a:t>
            </a:r>
            <a:r>
              <a:rPr lang="tr-TR" sz="2800" dirty="0" smtClean="0">
                <a:latin typeface="Times New Roman" pitchFamily="18" charset="0"/>
                <a:cs typeface="Times New Roman" pitchFamily="18" charset="0"/>
              </a:rPr>
              <a:t> kavramından geçmiştir. Sözcüğün kökleri Ortaçağ Latincesindeki </a:t>
            </a:r>
            <a:r>
              <a:rPr lang="tr-TR" sz="2800" b="1" dirty="0" err="1" smtClean="0">
                <a:latin typeface="Times New Roman" pitchFamily="18" charset="0"/>
                <a:cs typeface="Times New Roman" pitchFamily="18" charset="0"/>
              </a:rPr>
              <a:t>caballus</a:t>
            </a:r>
            <a:r>
              <a:rPr lang="tr-TR" sz="2800" b="1"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(yük atı) ve </a:t>
            </a:r>
            <a:r>
              <a:rPr lang="tr-TR" sz="2800" dirty="0" err="1" smtClean="0">
                <a:latin typeface="Times New Roman" pitchFamily="18" charset="0"/>
                <a:cs typeface="Times New Roman" pitchFamily="18" charset="0"/>
              </a:rPr>
              <a:t>caballarius</a:t>
            </a:r>
            <a:r>
              <a:rPr lang="tr-TR" sz="2800" dirty="0" smtClean="0">
                <a:latin typeface="Times New Roman" pitchFamily="18" charset="0"/>
                <a:cs typeface="Times New Roman" pitchFamily="18" charset="0"/>
              </a:rPr>
              <a:t> (atlı) sözcüklerine dayanır. Modern İngilizcedeki </a:t>
            </a:r>
            <a:r>
              <a:rPr lang="tr-TR" sz="2800" dirty="0" err="1" smtClean="0">
                <a:latin typeface="Times New Roman" pitchFamily="18" charset="0"/>
                <a:cs typeface="Times New Roman" pitchFamily="18" charset="0"/>
              </a:rPr>
              <a:t>cavalry</a:t>
            </a:r>
            <a:r>
              <a:rPr lang="tr-TR" sz="2800" dirty="0" smtClean="0">
                <a:latin typeface="Times New Roman" pitchFamily="18" charset="0"/>
                <a:cs typeface="Times New Roman" pitchFamily="18" charset="0"/>
              </a:rPr>
              <a:t> (süvari) sözcüğü de aynı kökten gelir. Ortaçağdaki ilk şövalyeler profesyonel atlı askerlerdi. Bir kısmı feodal bir beyin veya hükümdarın -tımar sistemine benzer şekilde- toprak tahsis ettiği </a:t>
            </a:r>
            <a:r>
              <a:rPr lang="tr-TR" sz="2800" dirty="0" err="1" smtClean="0">
                <a:latin typeface="Times New Roman" pitchFamily="18" charset="0"/>
                <a:cs typeface="Times New Roman" pitchFamily="18" charset="0"/>
              </a:rPr>
              <a:t>vasallardı</a:t>
            </a:r>
            <a:r>
              <a:rPr lang="tr-TR" sz="2800" dirty="0" smtClean="0">
                <a:latin typeface="Times New Roman" pitchFamily="18" charset="0"/>
                <a:cs typeface="Times New Roman" pitchFamily="18" charset="0"/>
              </a:rPr>
              <a:t> ve gerektiğinde efendilerinin birliklerinde savaşıyorlardı; ancak toprak tahsis edilmeyen şövalyeler de vardı. </a:t>
            </a:r>
            <a:endParaRPr lang="tr-TR" sz="28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r>
              <a:rPr lang="tr-TR" sz="2800" dirty="0" smtClean="0">
                <a:latin typeface="Times New Roman" pitchFamily="18" charset="0"/>
                <a:cs typeface="Times New Roman" pitchFamily="18" charset="0"/>
              </a:rPr>
              <a:t>Bazen efendi, şövalyeleri tek tek hizmetine alıyor ve onlara toprak tahsis ediyordu; bazen de kendisine toprak tahsis edilen bir şövalye, yanında başka şövalyeleri getiriyordu. Şövalye efendisine korumalık yapıyor, keşiflerde eşlik ediyor, şatosunda bekçilik yapıyor ve gerektiğinde onun adına savaşlara katılıyordu. İngiltere'de sadece hükümdarın şövalye istihdam etmesine izin veriliyordu. Fransa'da ise diğer soylular da şövalye istihdam edebiliyordu. Bu durum zamanla bazı soyluların çok güçlenmesi sonucunu doğurdu.</a:t>
            </a:r>
            <a:r>
              <a:rPr lang="tr-TR" sz="2800" dirty="0" smtClean="0"/>
              <a:t> Önceleri şövalyeler yılda sadece 40 gün çalışıyorlardı. 12. yüzyıldan itibaren şövalye sayısında azalma görüldü ve hizmet süreleri uzadı. Şövalyeler askerî hizmet yerine "</a:t>
            </a:r>
            <a:r>
              <a:rPr lang="tr-TR" sz="2800" dirty="0" err="1" smtClean="0"/>
              <a:t>scutage</a:t>
            </a:r>
            <a:r>
              <a:rPr lang="tr-TR" sz="2800" dirty="0" smtClean="0"/>
              <a:t>" (koruma parası) denen bir vergiyi vererek, seferlere katılmamaya başladı.</a:t>
            </a:r>
            <a:endParaRPr lang="tr-TR" sz="28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14. yüzyıla gelindiğinde, savaşta süvarilerin öneminin azalması, paralı askerlerin tercih edilmesi, toprak kiracılarının isteksizliği gibi nedenlerle şövalye sayısında ciddî bir azalma görüldü.</a:t>
            </a:r>
          </a:p>
          <a:p>
            <a:pPr algn="just"/>
            <a:endParaRPr lang="tr-TR" sz="2800" dirty="0" smtClean="0">
              <a:latin typeface="Times New Roman" pitchFamily="18" charset="0"/>
              <a:cs typeface="Times New Roman" pitchFamily="18" charset="0"/>
            </a:endParaRPr>
          </a:p>
          <a:p>
            <a:pPr algn="just">
              <a:buNone/>
            </a:pPr>
            <a:r>
              <a:rPr lang="tr-TR" sz="2800"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ŞÖVALYE EĞİTİMİ</a:t>
            </a:r>
          </a:p>
          <a:p>
            <a:pPr algn="just">
              <a:buNone/>
            </a:pPr>
            <a:r>
              <a:rPr lang="tr-TR" sz="2800" dirty="0" smtClean="0"/>
              <a:t>     </a:t>
            </a:r>
            <a:r>
              <a:rPr lang="tr-TR" sz="2800" dirty="0" smtClean="0">
                <a:latin typeface="Times New Roman" pitchFamily="18" charset="0"/>
                <a:cs typeface="Times New Roman" pitchFamily="18" charset="0"/>
              </a:rPr>
              <a:t>Şövalye olarak yetiştirilecek olan bir erkek çocuğu, yaklaşık 7 yaşındayken babasının evinde "</a:t>
            </a:r>
            <a:r>
              <a:rPr lang="tr-TR" sz="2800" dirty="0" err="1" smtClean="0">
                <a:latin typeface="Times New Roman" pitchFamily="18" charset="0"/>
                <a:cs typeface="Times New Roman" pitchFamily="18" charset="0"/>
              </a:rPr>
              <a:t>page</a:t>
            </a:r>
            <a:r>
              <a:rPr lang="tr-TR" sz="2800" dirty="0" smtClean="0">
                <a:latin typeface="Times New Roman" pitchFamily="18" charset="0"/>
                <a:cs typeface="Times New Roman" pitchFamily="18" charset="0"/>
              </a:rPr>
              <a:t>" (ayakçı) olarak çalışmaya ve eğitim almaya başlıyordu. </a:t>
            </a:r>
            <a:r>
              <a:rPr lang="tr-TR" sz="2800" dirty="0" err="1" smtClean="0">
                <a:latin typeface="Times New Roman" pitchFamily="18" charset="0"/>
                <a:cs typeface="Times New Roman" pitchFamily="18" charset="0"/>
              </a:rPr>
              <a:t>Page</a:t>
            </a:r>
            <a:r>
              <a:rPr lang="tr-TR" sz="2800" dirty="0" smtClean="0">
                <a:latin typeface="Times New Roman" pitchFamily="18" charset="0"/>
                <a:cs typeface="Times New Roman" pitchFamily="18" charset="0"/>
              </a:rPr>
              <a:t> eğitimi, muharebenin yanı sıra -çocuğun ailesinin sosyal sınıfına da bağlı olarak- avcılık, dans, müzik gibi konuları da kapsıyordu. Çocuk yaklaşık 12 yaşındayken efendisinin evine taşınıyor ve eğitimine -daha kapsamlı olarak- burada devam ediyordu. </a:t>
            </a:r>
            <a:endParaRPr lang="tr-TR" sz="28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Bu dönemde aday "</a:t>
            </a:r>
            <a:r>
              <a:rPr lang="tr-TR" sz="2800" dirty="0" err="1" smtClean="0">
                <a:latin typeface="Times New Roman" pitchFamily="18" charset="0"/>
                <a:cs typeface="Times New Roman" pitchFamily="18" charset="0"/>
              </a:rPr>
              <a:t>damoiseau</a:t>
            </a:r>
            <a:r>
              <a:rPr lang="tr-TR" sz="2800" dirty="0" smtClean="0">
                <a:latin typeface="Times New Roman" pitchFamily="18" charset="0"/>
                <a:cs typeface="Times New Roman" pitchFamily="18" charset="0"/>
              </a:rPr>
              <a:t>" veya "</a:t>
            </a:r>
            <a:r>
              <a:rPr lang="tr-TR" sz="2800" dirty="0" err="1" smtClean="0">
                <a:latin typeface="Times New Roman" pitchFamily="18" charset="0"/>
                <a:cs typeface="Times New Roman" pitchFamily="18" charset="0"/>
              </a:rPr>
              <a:t>valet</a:t>
            </a:r>
            <a:r>
              <a:rPr lang="tr-TR" sz="2800" dirty="0" smtClean="0">
                <a:latin typeface="Times New Roman" pitchFamily="18" charset="0"/>
                <a:cs typeface="Times New Roman" pitchFamily="18" charset="0"/>
              </a:rPr>
              <a:t>" (Almanya'da "</a:t>
            </a:r>
            <a:r>
              <a:rPr lang="tr-TR" sz="2800" dirty="0" err="1" smtClean="0">
                <a:latin typeface="Times New Roman" pitchFamily="18" charset="0"/>
                <a:cs typeface="Times New Roman" pitchFamily="18" charset="0"/>
              </a:rPr>
              <a:t>knappe</a:t>
            </a:r>
            <a:r>
              <a:rPr lang="tr-TR" sz="2800" dirty="0" smtClean="0">
                <a:latin typeface="Times New Roman" pitchFamily="18" charset="0"/>
                <a:cs typeface="Times New Roman" pitchFamily="18" charset="0"/>
              </a:rPr>
              <a:t>") olarak adlandırılıyordu. Bir seferde efendisinin kalkan veya zırh taşıyıcısı veya bir şövalyenin yardımcısı (</a:t>
            </a:r>
            <a:r>
              <a:rPr lang="tr-TR" sz="2800" dirty="0" err="1" smtClean="0">
                <a:latin typeface="Times New Roman" pitchFamily="18" charset="0"/>
                <a:cs typeface="Times New Roman" pitchFamily="18" charset="0"/>
              </a:rPr>
              <a:t>esquire</a:t>
            </a:r>
            <a:r>
              <a:rPr lang="tr-TR" sz="2800" dirty="0" smtClean="0">
                <a:latin typeface="Times New Roman" pitchFamily="18" charset="0"/>
                <a:cs typeface="Times New Roman" pitchFamily="18" charset="0"/>
              </a:rPr>
              <a:t>) olarak görev yaptıktan sonra, şövalyeliğe uygunsa ve gerekli silah, zırh ve ekipmanları alacak parası varsa şövalyeliğe terfi ediliyordu. Şövalyelik unvanı bir törenle veriliyordu. Tören bazen bir festival veya bayram günü, gösterişli şekilde gerçekleştiriliyordu. Şartlara bağlı olarak, bazen de muharebe alanında basit bir tören gerçekleştiriliyordu. Unvan verilirken genellikle kılıcın bir yüzü, efendi tarafından, şövalyenin omzuna değdiriliyordu. Bu gelenek günümüzde de devam ettirilmektedir.</a:t>
            </a:r>
            <a:endParaRPr lang="tr-TR" sz="28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864096"/>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ŞÖVALYELİK İLKELERİ</a:t>
            </a:r>
            <a:br>
              <a:rPr lang="tr-TR" sz="3100" b="1" dirty="0" smtClean="0">
                <a:latin typeface="Times New Roman" pitchFamily="18" charset="0"/>
                <a:cs typeface="Times New Roman" pitchFamily="18" charset="0"/>
              </a:rPr>
            </a:br>
            <a:endParaRPr lang="tr-TR" sz="31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052736"/>
            <a:ext cx="8784976" cy="5616624"/>
          </a:xfrm>
        </p:spPr>
        <p:txBody>
          <a:bodyPr>
            <a:normAutofit/>
          </a:bodyPr>
          <a:lstStyle/>
          <a:p>
            <a:r>
              <a:rPr lang="tr-TR" sz="2800" dirty="0" smtClean="0">
                <a:latin typeface="Times New Roman" pitchFamily="18" charset="0"/>
                <a:cs typeface="Times New Roman" pitchFamily="18" charset="0"/>
              </a:rPr>
              <a:t>Şövalyelerin uyması ya da benimsemesi gereken 10 temel ilke vardı. Bunlar:</a:t>
            </a:r>
          </a:p>
          <a:p>
            <a:r>
              <a:rPr lang="tr-TR" sz="2800" dirty="0" smtClean="0">
                <a:latin typeface="Times New Roman" pitchFamily="18" charset="0"/>
                <a:cs typeface="Times New Roman" pitchFamily="18" charset="0"/>
              </a:rPr>
              <a:t>Kutsal saydığı değerleri ölümü pahasına korumak</a:t>
            </a:r>
          </a:p>
          <a:p>
            <a:r>
              <a:rPr lang="tr-TR" sz="2800" dirty="0" smtClean="0">
                <a:latin typeface="Times New Roman" pitchFamily="18" charset="0"/>
                <a:cs typeface="Times New Roman" pitchFamily="18" charset="0"/>
              </a:rPr>
              <a:t>Savunmasız ve acizleri korurken onlara saygı göstermek.</a:t>
            </a:r>
          </a:p>
          <a:p>
            <a:r>
              <a:rPr lang="tr-TR" sz="2800" dirty="0" smtClean="0">
                <a:latin typeface="Times New Roman" pitchFamily="18" charset="0"/>
                <a:cs typeface="Times New Roman" pitchFamily="18" charset="0"/>
              </a:rPr>
              <a:t>Ülkesini sevmek.</a:t>
            </a:r>
          </a:p>
          <a:p>
            <a:r>
              <a:rPr lang="tr-TR" sz="2800" dirty="0" smtClean="0">
                <a:latin typeface="Times New Roman" pitchFamily="18" charset="0"/>
                <a:cs typeface="Times New Roman" pitchFamily="18" charset="0"/>
              </a:rPr>
              <a:t>Düşmandan önce savaş meydanından geri çekilmemek.</a:t>
            </a:r>
          </a:p>
          <a:p>
            <a:r>
              <a:rPr lang="tr-TR" sz="2800" dirty="0" smtClean="0">
                <a:latin typeface="Times New Roman" pitchFamily="18" charset="0"/>
                <a:cs typeface="Times New Roman" pitchFamily="18" charset="0"/>
              </a:rPr>
              <a:t>Tek bir kadına karşı aşk beslemek, ona bağlı olmak.</a:t>
            </a:r>
          </a:p>
          <a:p>
            <a:r>
              <a:rPr lang="tr-TR" sz="2800" dirty="0" smtClean="0">
                <a:latin typeface="Times New Roman" pitchFamily="18" charset="0"/>
                <a:cs typeface="Times New Roman" pitchFamily="18" charset="0"/>
              </a:rPr>
              <a:t>Kötülüklerin ve acımasızlığın karşısında durmak.</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r>
              <a:rPr lang="tr-TR" sz="2800" dirty="0" smtClean="0">
                <a:latin typeface="Times New Roman" pitchFamily="18" charset="0"/>
                <a:cs typeface="Times New Roman" pitchFamily="18" charset="0"/>
              </a:rPr>
              <a:t>İnandığı değerlerle çakışmadığı sürece, emri altında olduğu amirlerinin tüm emirlere uymak. </a:t>
            </a:r>
          </a:p>
          <a:p>
            <a:r>
              <a:rPr lang="tr-TR" sz="2800" dirty="0" smtClean="0">
                <a:latin typeface="Times New Roman" pitchFamily="18" charset="0"/>
                <a:cs typeface="Times New Roman" pitchFamily="18" charset="0"/>
              </a:rPr>
              <a:t>Sözüne sadık olmak, onurunu küçük düşürecek davranışlardan uzak durmak.</a:t>
            </a:r>
          </a:p>
          <a:p>
            <a:r>
              <a:rPr lang="tr-TR" sz="2800" dirty="0" smtClean="0">
                <a:latin typeface="Times New Roman" pitchFamily="18" charset="0"/>
                <a:cs typeface="Times New Roman" pitchFamily="18" charset="0"/>
              </a:rPr>
              <a:t>Cömert olmak, kendisine gösterilen iyiliği asla unutmamak. </a:t>
            </a:r>
          </a:p>
          <a:p>
            <a:r>
              <a:rPr lang="tr-TR" sz="2800" dirty="0" smtClean="0">
                <a:latin typeface="Times New Roman" pitchFamily="18" charset="0"/>
                <a:cs typeface="Times New Roman" pitchFamily="18" charset="0"/>
              </a:rPr>
              <a:t>Her durumda doğruluğun ve iyiliğin temsilcisi olmak.</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936104"/>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FEODALİZMİN ORTAYA ÇIKMASININ NEDENLERİ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268760"/>
            <a:ext cx="8784976" cy="5400600"/>
          </a:xfrm>
        </p:spPr>
        <p:txBody>
          <a:bodyPr>
            <a:normAutofit/>
          </a:bodyPr>
          <a:lstStyle/>
          <a:p>
            <a:pPr algn="just"/>
            <a:r>
              <a:rPr lang="tr-TR" sz="2800" dirty="0" smtClean="0">
                <a:latin typeface="Times New Roman" pitchFamily="18" charset="0"/>
                <a:cs typeface="Times New Roman" pitchFamily="18" charset="0"/>
              </a:rPr>
              <a:t>Feodalizmin ortaya çıkmasındaki en önemli sebep, Roma İmparatorluğu'nun düzeninin karşılaştığı büyük ekonomik bunalımdır. Roma İmparatorluğu'nda, özellikle İtalya Yarımadası'nda tarımsal üretim, toprak sahibi özgür Roma vatandaşlarının geniş çiftliklerinde, ağırlıklı olarak köle emeği kullanılarak ve imparatorluğun ticaret hatlarındaki hâkimiyeti sayesinde çeşitli pazarlara yönelik olarak yapılıyordu. İyi işleyen ticaret sayesinde gelişmiş bir işbölümü sağlanmıştı ve tarımsal üretim kırsal alanlarda, zanaatlar ise ticari merkez durumundaki kentlerde sürdürülüyordu. </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864096"/>
          </a:xfrm>
        </p:spPr>
        <p:txBody>
          <a:bodyPr>
            <a:normAutofit/>
          </a:bodyPr>
          <a:lstStyle/>
          <a:p>
            <a:r>
              <a:rPr lang="tr-TR" sz="2800" b="1" dirty="0" smtClean="0">
                <a:latin typeface="Times New Roman" pitchFamily="18" charset="0"/>
                <a:cs typeface="Times New Roman" pitchFamily="18" charset="0"/>
              </a:rPr>
              <a:t>"THE ACCOLADE" (ŞÖVALYE İLAN EDİLİRKEN)</a:t>
            </a:r>
            <a:endParaRPr lang="tr-TR" sz="2800" b="1" dirty="0">
              <a:latin typeface="Times New Roman" pitchFamily="18" charset="0"/>
              <a:cs typeface="Times New Roman" pitchFamily="18" charset="0"/>
            </a:endParaRPr>
          </a:p>
        </p:txBody>
      </p:sp>
      <p:pic>
        <p:nvPicPr>
          <p:cNvPr id="4" name="3 İçerik Yer Tutucusu" descr="sov1.jpg"/>
          <p:cNvPicPr>
            <a:picLocks noGrp="1" noChangeAspect="1"/>
          </p:cNvPicPr>
          <p:nvPr>
            <p:ph idx="1"/>
          </p:nvPr>
        </p:nvPicPr>
        <p:blipFill>
          <a:blip r:embed="rId2" cstate="print"/>
          <a:stretch>
            <a:fillRect/>
          </a:stretch>
        </p:blipFill>
        <p:spPr>
          <a:xfrm>
            <a:off x="2483769" y="993245"/>
            <a:ext cx="3983538" cy="567611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936104"/>
          </a:xfrm>
        </p:spPr>
        <p:txBody>
          <a:bodyPr>
            <a:normAutofit/>
          </a:bodyPr>
          <a:lstStyle/>
          <a:p>
            <a:r>
              <a:rPr lang="tr-TR" sz="2800" b="1" dirty="0" smtClean="0">
                <a:latin typeface="Times New Roman" pitchFamily="18" charset="0"/>
                <a:cs typeface="Times New Roman" pitchFamily="18" charset="0"/>
              </a:rPr>
              <a:t>BİR ŞÖVALYE KARŞILAŞMASI</a:t>
            </a:r>
            <a:endParaRPr lang="tr-TR" sz="2800" b="1" dirty="0">
              <a:latin typeface="Times New Roman" pitchFamily="18" charset="0"/>
              <a:cs typeface="Times New Roman" pitchFamily="18" charset="0"/>
            </a:endParaRPr>
          </a:p>
        </p:txBody>
      </p:sp>
      <p:pic>
        <p:nvPicPr>
          <p:cNvPr id="4" name="3 İçerik Yer Tutucusu" descr="sov2.jpg"/>
          <p:cNvPicPr>
            <a:picLocks noGrp="1" noChangeAspect="1"/>
          </p:cNvPicPr>
          <p:nvPr>
            <p:ph idx="1"/>
          </p:nvPr>
        </p:nvPicPr>
        <p:blipFill>
          <a:blip r:embed="rId2" cstate="print"/>
          <a:stretch>
            <a:fillRect/>
          </a:stretch>
        </p:blipFill>
        <p:spPr>
          <a:xfrm>
            <a:off x="2267744" y="1102255"/>
            <a:ext cx="4475164" cy="556710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1.jpg"/>
          <p:cNvPicPr>
            <a:picLocks noGrp="1" noChangeAspect="1"/>
          </p:cNvPicPr>
          <p:nvPr>
            <p:ph idx="1"/>
          </p:nvPr>
        </p:nvPicPr>
        <p:blipFill>
          <a:blip r:embed="rId2" cstate="print"/>
          <a:stretch>
            <a:fillRect/>
          </a:stretch>
        </p:blipFill>
        <p:spPr>
          <a:xfrm>
            <a:off x="795568" y="0"/>
            <a:ext cx="7345111" cy="666936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2.jpg"/>
          <p:cNvPicPr>
            <a:picLocks noGrp="1" noChangeAspect="1"/>
          </p:cNvPicPr>
          <p:nvPr>
            <p:ph idx="1"/>
          </p:nvPr>
        </p:nvPicPr>
        <p:blipFill>
          <a:blip r:embed="rId2" cstate="print"/>
          <a:stretch>
            <a:fillRect/>
          </a:stretch>
        </p:blipFill>
        <p:spPr>
          <a:xfrm>
            <a:off x="1352282" y="209282"/>
            <a:ext cx="6439437" cy="6439437"/>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6.jpg"/>
          <p:cNvPicPr>
            <a:picLocks noGrp="1" noChangeAspect="1"/>
          </p:cNvPicPr>
          <p:nvPr>
            <p:ph idx="1"/>
          </p:nvPr>
        </p:nvPicPr>
        <p:blipFill>
          <a:blip r:embed="rId2" cstate="print"/>
          <a:stretch>
            <a:fillRect/>
          </a:stretch>
        </p:blipFill>
        <p:spPr>
          <a:xfrm>
            <a:off x="1331913" y="188913"/>
            <a:ext cx="6480175" cy="6480175"/>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4.jpg"/>
          <p:cNvPicPr>
            <a:picLocks noGrp="1" noChangeAspect="1"/>
          </p:cNvPicPr>
          <p:nvPr>
            <p:ph idx="1"/>
          </p:nvPr>
        </p:nvPicPr>
        <p:blipFill>
          <a:blip r:embed="rId2" cstate="print"/>
          <a:stretch>
            <a:fillRect/>
          </a:stretch>
        </p:blipFill>
        <p:spPr>
          <a:xfrm>
            <a:off x="1979712" y="188640"/>
            <a:ext cx="4968552" cy="6412795"/>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1080120"/>
          </a:xfrm>
        </p:spPr>
        <p:txBody>
          <a:bodyPr>
            <a:normAutofit fontScale="90000"/>
          </a:bodyPr>
          <a:lstStyle/>
          <a:p>
            <a:r>
              <a:rPr lang="tr-TR" sz="2800" dirty="0" smtClean="0"/>
              <a:t/>
            </a:r>
            <a:br>
              <a:rPr lang="tr-TR" sz="2800" dirty="0" smtClean="0"/>
            </a:br>
            <a:r>
              <a:rPr lang="tr-TR" sz="3100" b="1" dirty="0" smtClean="0">
                <a:latin typeface="Times New Roman" pitchFamily="18" charset="0"/>
                <a:cs typeface="Times New Roman" pitchFamily="18" charset="0"/>
              </a:rPr>
              <a:t>ORTAÇAĞ ŞÖVALYE SİLAH KİTİ (KALKAN + KILIÇ + DAYAĞI)</a:t>
            </a:r>
            <a:r>
              <a:rPr lang="tr-TR" sz="2800" dirty="0" smtClean="0"/>
              <a:t/>
            </a:r>
            <a:br>
              <a:rPr lang="tr-TR" sz="2800" dirty="0" smtClean="0"/>
            </a:br>
            <a:endParaRPr lang="tr-TR" sz="2800" dirty="0">
              <a:latin typeface="Times New Roman" pitchFamily="18" charset="0"/>
              <a:cs typeface="Times New Roman" pitchFamily="18" charset="0"/>
            </a:endParaRPr>
          </a:p>
        </p:txBody>
      </p:sp>
      <p:pic>
        <p:nvPicPr>
          <p:cNvPr id="4" name="3 İçerik Yer Tutucusu" descr="sıl1.jpg"/>
          <p:cNvPicPr>
            <a:picLocks noGrp="1" noChangeAspect="1"/>
          </p:cNvPicPr>
          <p:nvPr>
            <p:ph idx="1"/>
          </p:nvPr>
        </p:nvPicPr>
        <p:blipFill>
          <a:blip r:embed="rId2" cstate="print"/>
          <a:stretch>
            <a:fillRect/>
          </a:stretch>
        </p:blipFill>
        <p:spPr>
          <a:xfrm>
            <a:off x="1691680" y="1424525"/>
            <a:ext cx="5573932" cy="5244563"/>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936104"/>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RUHBAN SINIFI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a:bodyPr>
          <a:lstStyle/>
          <a:p>
            <a:pPr algn="just"/>
            <a:r>
              <a:rPr lang="tr-TR" sz="2800" dirty="0" smtClean="0">
                <a:latin typeface="Times New Roman" pitchFamily="18" charset="0"/>
                <a:cs typeface="Times New Roman" pitchFamily="18" charset="0"/>
              </a:rPr>
              <a:t>Ortaçağ'da ruhban sınıfı güç ve nüfuz sahibidir. Ruhban, Katolik kilisesine bağlı papaz, keşiş ve diğer din adamlarıdır. Örgütsel karakteri feodal olmamasına rağmen kilise de feodalizmin şekillenmesinde önemli rol oynamıştır. Kilise; manastırlar, kilise ileri gelenleri ve bizzat kilise tarafından elde tutulan geniş topraklara sahipti. Dindar ve çocuksuz soylular tarafından ölmeden önce bağışlanan bu toprakların büyük kısmı feodal yükümlülükler içeriyordu. Bu yüzden de kilise, zamanın feodal sisteminin bir parçası haline gelmişti. Birçok </a:t>
            </a:r>
            <a:r>
              <a:rPr lang="tr-TR" sz="2800" dirty="0" err="1" smtClean="0">
                <a:latin typeface="Times New Roman" pitchFamily="18" charset="0"/>
                <a:cs typeface="Times New Roman" pitchFamily="18" charset="0"/>
              </a:rPr>
              <a:t>başkeşiş</a:t>
            </a:r>
            <a:r>
              <a:rPr lang="tr-TR" sz="2800" dirty="0" smtClean="0">
                <a:latin typeface="Times New Roman" pitchFamily="18" charset="0"/>
                <a:cs typeface="Times New Roman" pitchFamily="18" charset="0"/>
              </a:rPr>
              <a:t> ve başrahip, feodal beylere benzer bir konuma gelmişti.</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Dinsel ideolojinin hâkim olduğu Ortaçağ'da Katoliklerin ruhani lideri Papa'nın çok büyük yaptırım gücü vardı. Kralları bile </a:t>
            </a:r>
            <a:r>
              <a:rPr lang="tr-TR" sz="2800" b="1" dirty="0" smtClean="0">
                <a:latin typeface="Times New Roman" pitchFamily="18" charset="0"/>
                <a:cs typeface="Times New Roman" pitchFamily="18" charset="0"/>
              </a:rPr>
              <a:t>aforoz</a:t>
            </a:r>
            <a:r>
              <a:rPr lang="tr-TR" sz="2800" dirty="0" smtClean="0">
                <a:latin typeface="Times New Roman" pitchFamily="18" charset="0"/>
                <a:cs typeface="Times New Roman" pitchFamily="18" charset="0"/>
              </a:rPr>
              <a:t> edebiliyordu. Ayrıca Frank </a:t>
            </a:r>
            <a:r>
              <a:rPr lang="tr-TR" sz="2800" dirty="0" err="1" smtClean="0">
                <a:latin typeface="Times New Roman" pitchFamily="18" charset="0"/>
                <a:cs typeface="Times New Roman" pitchFamily="18" charset="0"/>
              </a:rPr>
              <a:t>Karolenj</a:t>
            </a:r>
            <a:r>
              <a:rPr lang="tr-TR" sz="2800" dirty="0" smtClean="0">
                <a:latin typeface="Times New Roman" pitchFamily="18" charset="0"/>
                <a:cs typeface="Times New Roman" pitchFamily="18" charset="0"/>
              </a:rPr>
              <a:t> ve Kutsal Roma-Germen İmparatorları, Papa'nın önünde diz çökerek taç giyiyorlardı.</a:t>
            </a:r>
            <a:endParaRPr lang="tr-TR" sz="28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1080120"/>
          </a:xfrm>
        </p:spPr>
        <p:txBody>
          <a:bodyPr>
            <a:normAutofit fontScale="90000"/>
          </a:bodyPr>
          <a:lstStyle/>
          <a:p>
            <a:r>
              <a:rPr lang="tr-TR" sz="2800" b="1" dirty="0" smtClean="0"/>
              <a:t/>
            </a:r>
            <a:br>
              <a:rPr lang="tr-TR" sz="2800" b="1" dirty="0" smtClean="0"/>
            </a:br>
            <a:r>
              <a:rPr lang="tr-TR" sz="2800" b="1" dirty="0" smtClean="0">
                <a:latin typeface="Times New Roman" pitchFamily="18" charset="0"/>
                <a:cs typeface="Times New Roman" pitchFamily="18" charset="0"/>
              </a:rPr>
              <a:t> </a:t>
            </a:r>
            <a:r>
              <a:rPr lang="tr-TR" sz="3100" b="1" dirty="0" smtClean="0">
                <a:latin typeface="Times New Roman" pitchFamily="18" charset="0"/>
                <a:cs typeface="Times New Roman" pitchFamily="18" charset="0"/>
              </a:rPr>
              <a:t>FEODALİZMDE DÖNEMİNDE KİLİSE VE PAPALIK</a:t>
            </a:r>
            <a:r>
              <a:rPr lang="tr-TR" sz="2800" dirty="0" smtClean="0"/>
              <a:t/>
            </a:r>
            <a:br>
              <a:rPr lang="tr-TR" sz="2800"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412776"/>
            <a:ext cx="8784976" cy="5256584"/>
          </a:xfrm>
        </p:spPr>
        <p:txBody>
          <a:bodyPr>
            <a:normAutofit lnSpcReduction="10000"/>
          </a:bodyPr>
          <a:lstStyle/>
          <a:p>
            <a:pPr algn="just"/>
            <a:r>
              <a:rPr lang="tr-TR" sz="2800" dirty="0" smtClean="0">
                <a:latin typeface="Times New Roman" pitchFamily="18" charset="0"/>
                <a:cs typeface="Times New Roman" pitchFamily="18" charset="0"/>
              </a:rPr>
              <a:t>M.S. III. ve IV. yüzyıllarda Avrupa’da önemli bir konuma sahip olan Roma İmparatorluğu, IV. yüzyılda </a:t>
            </a:r>
            <a:r>
              <a:rPr lang="tr-TR" sz="2800" dirty="0" err="1" smtClean="0">
                <a:latin typeface="Times New Roman" pitchFamily="18" charset="0"/>
                <a:cs typeface="Times New Roman" pitchFamily="18" charset="0"/>
              </a:rPr>
              <a:t>Hristiyanlığı</a:t>
            </a:r>
            <a:r>
              <a:rPr lang="tr-TR" sz="2800" dirty="0" smtClean="0">
                <a:latin typeface="Times New Roman" pitchFamily="18" charset="0"/>
                <a:cs typeface="Times New Roman" pitchFamily="18" charset="0"/>
              </a:rPr>
              <a:t> resmi din olarak kabul etmiştir. Hz. İsa’nın vekili olarak kabul edilen Papa, Roma’da oturuyordu. Kavimler Göçü’nden sonra Roma İmparatorluğu önce Doğu ve Batı olarak ikiye ayrılmış, 476’da Batı Roma İmparatorluğu yıkılmıştır. Roma’nın yıkılmasından sonra derebeylikler (feodalite) kurulunca siyasal idare parçalanmış ve papanın gücü artmıştır. Orta Çağ’da </a:t>
            </a:r>
            <a:r>
              <a:rPr lang="tr-TR" sz="2800" dirty="0" err="1" smtClean="0">
                <a:latin typeface="Times New Roman" pitchFamily="18" charset="0"/>
                <a:cs typeface="Times New Roman" pitchFamily="18" charset="0"/>
              </a:rPr>
              <a:t>Hristiyanlık</a:t>
            </a:r>
            <a:r>
              <a:rPr lang="tr-TR" sz="2800" dirty="0" smtClean="0">
                <a:latin typeface="Times New Roman" pitchFamily="18" charset="0"/>
                <a:cs typeface="Times New Roman" pitchFamily="18" charset="0"/>
              </a:rPr>
              <a:t>, Katolik ve Ortodoks mezheplerine ayrılmıştı. Katolik mezhebinin dini lideri Roma’da oturan Papa, Ortodoks mezhebinin lideri İstanbul’da oturan Patrik idi.</a:t>
            </a:r>
            <a:endParaRPr lang="tr-TR"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r>
              <a:rPr lang="tr-TR" sz="2800" dirty="0" smtClean="0">
                <a:latin typeface="Times New Roman" pitchFamily="18" charset="0"/>
                <a:cs typeface="Times New Roman" pitchFamily="18" charset="0"/>
              </a:rPr>
              <a:t>Kentler, kırsal kesim için gerekli üretim araçlarını ve lüks malzemeleri, kırsal kesim ise kentlerin gıda ihtiyacını sağlıyordu. Bu şekilde canlı bir kent-kır ticareti oluşmuştu. Fetihler boyunca Roma yeni vergi kaynakları yaratıyor ve savaşlardan gelen yağma gelirleriyle besleniyordu. Ancak, fetihlerin durması ve savaşların kısır savunma savaşlarına dönmesinin ardından Roma maliyesi zor duruma düştü. Bunu dengelemek amacıyla, vergilerin artırılması yoluna gidilmiştir. Vergilerin artırılması köylüyü çok zor durumda bırakıp alım gücünü azalttığı gibi, köyden kente göçü de tetiklemiştir. Bu durum ilk etkilerini ticaret üzerinde göstermiştir. Köylünün alım gücünün azalması köy-kent ticaretini zayıflatmış, kentli zanaatkârlar pazar bulmakta zorlandıklarından iflasa sürüklenmiş, kentle ticaret yapamayan </a:t>
            </a:r>
            <a:r>
              <a:rPr lang="tr-TR" sz="2800" b="1" dirty="0" smtClean="0">
                <a:latin typeface="Times New Roman" pitchFamily="18" charset="0"/>
                <a:cs typeface="Times New Roman" pitchFamily="18" charset="0"/>
              </a:rPr>
              <a:t>latifundialar</a:t>
            </a:r>
            <a:r>
              <a:rPr lang="tr-TR" sz="2800" dirty="0" smtClean="0">
                <a:latin typeface="Times New Roman" pitchFamily="18" charset="0"/>
                <a:cs typeface="Times New Roman" pitchFamily="18" charset="0"/>
              </a:rPr>
              <a:t> (köle</a:t>
            </a:r>
            <a:endParaRPr lang="tr-TR" sz="28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365304"/>
          </a:xfrm>
        </p:spPr>
        <p:txBody>
          <a:bodyPr>
            <a:normAutofit/>
          </a:bodyPr>
          <a:lstStyle/>
          <a:p>
            <a:r>
              <a:rPr lang="tr-TR" sz="2800" dirty="0" smtClean="0">
                <a:latin typeface="Times New Roman" pitchFamily="18" charset="0"/>
                <a:cs typeface="Times New Roman" pitchFamily="18" charset="0"/>
              </a:rPr>
              <a:t>Bizans İmparatoru’nun etkisinde kalan Ortodoks Kilisesi siyasal ve ekonomik alanlarda etkili olamazken, karşısında güçlü bir siyasal otorite bulunmayan Katolik </a:t>
            </a:r>
            <a:r>
              <a:rPr lang="tr-TR" sz="2800" dirty="0" err="1" smtClean="0">
                <a:latin typeface="Times New Roman" pitchFamily="18" charset="0"/>
                <a:cs typeface="Times New Roman" pitchFamily="18" charset="0"/>
              </a:rPr>
              <a:t>Kilsesi</a:t>
            </a:r>
            <a:r>
              <a:rPr lang="tr-TR" sz="2800" dirty="0" smtClean="0">
                <a:latin typeface="Times New Roman" pitchFamily="18" charset="0"/>
                <a:cs typeface="Times New Roman" pitchFamily="18" charset="0"/>
              </a:rPr>
              <a:t> siyasal, dinsel ve ekonomik alanlarda </a:t>
            </a:r>
            <a:r>
              <a:rPr lang="tr-TR" sz="2800" dirty="0" err="1" smtClean="0">
                <a:latin typeface="Times New Roman" pitchFamily="18" charset="0"/>
                <a:cs typeface="Times New Roman" pitchFamily="18" charset="0"/>
              </a:rPr>
              <a:t>güçlemiştir</a:t>
            </a:r>
            <a:r>
              <a:rPr lang="tr-TR" sz="2800"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Katolik Kilisesi ‘</a:t>
            </a:r>
            <a:r>
              <a:rPr lang="tr-TR" sz="2800" b="1" dirty="0" err="1" smtClean="0">
                <a:latin typeface="Times New Roman" pitchFamily="18" charset="0"/>
                <a:cs typeface="Times New Roman" pitchFamily="18" charset="0"/>
              </a:rPr>
              <a:t>nin</a:t>
            </a:r>
            <a:r>
              <a:rPr lang="tr-TR" sz="2800" b="1" dirty="0" smtClean="0">
                <a:latin typeface="Times New Roman" pitchFamily="18" charset="0"/>
                <a:cs typeface="Times New Roman" pitchFamily="18" charset="0"/>
              </a:rPr>
              <a:t> güçlenmesinde;</a:t>
            </a:r>
            <a:endParaRPr lang="tr-TR" sz="2800" dirty="0" smtClean="0">
              <a:latin typeface="Times New Roman" pitchFamily="18" charset="0"/>
              <a:cs typeface="Times New Roman" pitchFamily="18" charset="0"/>
            </a:endParaRPr>
          </a:p>
          <a:p>
            <a:r>
              <a:rPr lang="tr-TR" sz="2800" dirty="0" smtClean="0">
                <a:latin typeface="Times New Roman" pitchFamily="18" charset="0"/>
                <a:cs typeface="Times New Roman" pitchFamily="18" charset="0"/>
              </a:rPr>
              <a:t>– Papa’nın Avrupa krallarına taç giydirerek krallıklarını onaylaması</a:t>
            </a:r>
          </a:p>
          <a:p>
            <a:r>
              <a:rPr lang="tr-TR" sz="2800" dirty="0" smtClean="0">
                <a:latin typeface="Times New Roman" pitchFamily="18" charset="0"/>
                <a:cs typeface="Times New Roman" pitchFamily="18" charset="0"/>
              </a:rPr>
              <a:t>– Siyasal yapının parçalanması</a:t>
            </a:r>
          </a:p>
          <a:p>
            <a:r>
              <a:rPr lang="tr-TR" sz="2800" dirty="0" smtClean="0">
                <a:latin typeface="Times New Roman" pitchFamily="18" charset="0"/>
                <a:cs typeface="Times New Roman" pitchFamily="18" charset="0"/>
              </a:rPr>
              <a:t>– Skolastik düşüncenin yaygınlaşması</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1080120"/>
          </a:xfrm>
        </p:spPr>
        <p:txBody>
          <a:bodyPr>
            <a:normAutofit/>
          </a:bodyPr>
          <a:lstStyle/>
          <a:p>
            <a:r>
              <a:rPr lang="tr-TR" sz="2800" b="1" dirty="0" smtClean="0">
                <a:latin typeface="Times New Roman" pitchFamily="18" charset="0"/>
                <a:cs typeface="Times New Roman" pitchFamily="18" charset="0"/>
              </a:rPr>
              <a:t>BATI AVRUPA’DA PAPANIN SİYASAL YETKİLERİ</a:t>
            </a: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484784"/>
            <a:ext cx="8784976" cy="5184576"/>
          </a:xfrm>
        </p:spPr>
        <p:txBody>
          <a:bodyPr>
            <a:normAutofit/>
          </a:bodyPr>
          <a:lstStyle/>
          <a:p>
            <a:pPr fontAlgn="base"/>
            <a:r>
              <a:rPr lang="tr-TR" sz="2800" dirty="0" smtClean="0">
                <a:latin typeface="Times New Roman" pitchFamily="18" charset="0"/>
                <a:cs typeface="Times New Roman" pitchFamily="18" charset="0"/>
              </a:rPr>
              <a:t> Ortaçağ </a:t>
            </a:r>
            <a:r>
              <a:rPr lang="tr-TR" sz="2800" dirty="0" err="1" smtClean="0">
                <a:latin typeface="Times New Roman" pitchFamily="18" charset="0"/>
                <a:cs typeface="Times New Roman" pitchFamily="18" charset="0"/>
              </a:rPr>
              <a:t>Avrupasının</a:t>
            </a:r>
            <a:r>
              <a:rPr lang="tr-TR" sz="2800" dirty="0" smtClean="0">
                <a:latin typeface="Times New Roman" pitchFamily="18" charset="0"/>
                <a:cs typeface="Times New Roman" pitchFamily="18" charset="0"/>
              </a:rPr>
              <a:t> belirleyici unsuru dindi. Dini temsil eden yegane güç Papalıktı. Papanın bazı siyasal yetkileri de şunlardı.</a:t>
            </a:r>
          </a:p>
          <a:p>
            <a:pPr fontAlgn="base"/>
            <a:r>
              <a:rPr lang="tr-TR" sz="2800" dirty="0" smtClean="0">
                <a:latin typeface="Times New Roman" pitchFamily="18" charset="0"/>
                <a:cs typeface="Times New Roman" pitchFamily="18" charset="0"/>
              </a:rPr>
              <a:t>1)     Krallara taç giydirme</a:t>
            </a:r>
          </a:p>
          <a:p>
            <a:pPr fontAlgn="base"/>
            <a:r>
              <a:rPr lang="tr-TR" sz="2800" dirty="0" smtClean="0">
                <a:latin typeface="Times New Roman" pitchFamily="18" charset="0"/>
                <a:cs typeface="Times New Roman" pitchFamily="18" charset="0"/>
              </a:rPr>
              <a:t>2)     Kralları aforoz etme</a:t>
            </a:r>
          </a:p>
          <a:p>
            <a:pPr fontAlgn="base"/>
            <a:r>
              <a:rPr lang="tr-TR" sz="2800" dirty="0" smtClean="0">
                <a:latin typeface="Times New Roman" pitchFamily="18" charset="0"/>
                <a:cs typeface="Times New Roman" pitchFamily="18" charset="0"/>
              </a:rPr>
              <a:t>3)     Haçlı seferlerini düzenleme</a:t>
            </a:r>
          </a:p>
          <a:p>
            <a:pPr fontAlgn="base"/>
            <a:r>
              <a:rPr lang="tr-TR" sz="2800" dirty="0" smtClean="0">
                <a:latin typeface="Times New Roman" pitchFamily="18" charset="0"/>
                <a:cs typeface="Times New Roman" pitchFamily="18" charset="0"/>
              </a:rPr>
              <a:t>4)     Kilisenin topraklarını yönetme</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fontScale="92500" lnSpcReduction="20000"/>
          </a:bodyPr>
          <a:lstStyle/>
          <a:p>
            <a:pPr algn="ctr">
              <a:buNone/>
            </a:pPr>
            <a:r>
              <a:rPr lang="tr-TR" sz="2800" b="1" dirty="0" smtClean="0"/>
              <a:t>             </a:t>
            </a:r>
            <a:r>
              <a:rPr lang="tr-TR" sz="2800" b="1" dirty="0" smtClean="0">
                <a:latin typeface="Times New Roman" pitchFamily="18" charset="0"/>
                <a:cs typeface="Times New Roman" pitchFamily="18" charset="0"/>
              </a:rPr>
              <a:t>HIRİSTİYANLIK İLE İLGİLİ BAZI TEMEL KAVRAMLAR</a:t>
            </a:r>
          </a:p>
          <a:p>
            <a:pPr fontAlgn="base"/>
            <a:r>
              <a:rPr lang="tr-TR" sz="3000" b="1" dirty="0" smtClean="0">
                <a:latin typeface="Times New Roman" pitchFamily="18" charset="0"/>
                <a:cs typeface="Times New Roman" pitchFamily="18" charset="0"/>
              </a:rPr>
              <a:t> 1- Skolâstik Düşünce: </a:t>
            </a:r>
            <a:r>
              <a:rPr lang="tr-TR" sz="3000" dirty="0" smtClean="0">
                <a:latin typeface="Times New Roman" pitchFamily="18" charset="0"/>
                <a:cs typeface="Times New Roman" pitchFamily="18" charset="0"/>
              </a:rPr>
              <a:t>Hıristiyan din adamlarının etkisiyle doğdu. Bu düşünceye göre din ile ilgili esaslar değişmez kabul edilmiş, dini düşünceye aykırı fikir belirtenler Engizisyon mahkemelerince yargılanmışlardı. Bu düşünceye göre deney ve gözlem yasaklanmıştı.</a:t>
            </a:r>
          </a:p>
          <a:p>
            <a:pPr fontAlgn="base"/>
            <a:r>
              <a:rPr lang="tr-TR" sz="3000" b="1" dirty="0" smtClean="0">
                <a:latin typeface="Times New Roman" pitchFamily="18" charset="0"/>
                <a:cs typeface="Times New Roman" pitchFamily="18" charset="0"/>
              </a:rPr>
              <a:t>2- Aforoz: </a:t>
            </a:r>
            <a:r>
              <a:rPr lang="tr-TR" sz="3000" dirty="0" smtClean="0">
                <a:latin typeface="Times New Roman" pitchFamily="18" charset="0"/>
                <a:cs typeface="Times New Roman" pitchFamily="18" charset="0"/>
              </a:rPr>
              <a:t>Din adamları tarafından insanların Hıristiyanlık dininden çıkartılmasıdır. Hıristiyanlıktan çıkartılanlar toplumsal hayatın dışına atılırlardı. Bazen krallar da aforoz edilirlerdi. Böyle krallara itaat edilmezdi.</a:t>
            </a:r>
          </a:p>
          <a:p>
            <a:pPr fontAlgn="base"/>
            <a:r>
              <a:rPr lang="tr-TR" sz="3000" b="1" dirty="0" smtClean="0">
                <a:latin typeface="Times New Roman" pitchFamily="18" charset="0"/>
                <a:cs typeface="Times New Roman" pitchFamily="18" charset="0"/>
              </a:rPr>
              <a:t>3- </a:t>
            </a:r>
            <a:r>
              <a:rPr lang="tr-TR" sz="3000" b="1" dirty="0" err="1" smtClean="0">
                <a:latin typeface="Times New Roman" pitchFamily="18" charset="0"/>
                <a:cs typeface="Times New Roman" pitchFamily="18" charset="0"/>
              </a:rPr>
              <a:t>Enterdi</a:t>
            </a:r>
            <a:r>
              <a:rPr lang="tr-TR" sz="3000" b="1" dirty="0" smtClean="0">
                <a:latin typeface="Times New Roman" pitchFamily="18" charset="0"/>
                <a:cs typeface="Times New Roman" pitchFamily="18" charset="0"/>
              </a:rPr>
              <a:t>: </a:t>
            </a:r>
            <a:r>
              <a:rPr lang="tr-TR" sz="3000" dirty="0" smtClean="0">
                <a:latin typeface="Times New Roman" pitchFamily="18" charset="0"/>
                <a:cs typeface="Times New Roman" pitchFamily="18" charset="0"/>
              </a:rPr>
              <a:t>Papa tarafından bir kralın ülkesinin tümüne </a:t>
            </a:r>
            <a:r>
              <a:rPr lang="tr-TR" sz="3000" dirty="0" err="1" smtClean="0">
                <a:latin typeface="Times New Roman" pitchFamily="18" charset="0"/>
                <a:cs typeface="Times New Roman" pitchFamily="18" charset="0"/>
              </a:rPr>
              <a:t>Enterdi</a:t>
            </a:r>
            <a:r>
              <a:rPr lang="tr-TR" sz="3000" dirty="0" smtClean="0">
                <a:latin typeface="Times New Roman" pitchFamily="18" charset="0"/>
                <a:cs typeface="Times New Roman" pitchFamily="18" charset="0"/>
              </a:rPr>
              <a:t> yapıldığında, o ülkede din ile ilgili bütün işler durur, vaftiz yapılmaz, cenaze merasimi ve gömme işlemleri durur, dini törenler ve nikâh işlemleri yapılmazdı.</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b="1" dirty="0" smtClean="0">
                <a:latin typeface="Times New Roman" pitchFamily="18" charset="0"/>
                <a:cs typeface="Times New Roman" pitchFamily="18" charset="0"/>
              </a:rPr>
              <a:t>4- </a:t>
            </a:r>
            <a:r>
              <a:rPr lang="tr-TR" sz="2800" b="1" dirty="0" err="1" smtClean="0">
                <a:latin typeface="Times New Roman" pitchFamily="18" charset="0"/>
                <a:cs typeface="Times New Roman" pitchFamily="18" charset="0"/>
              </a:rPr>
              <a:t>Endüljans</a:t>
            </a:r>
            <a:r>
              <a:rPr lang="tr-TR" sz="2800" b="1" dirty="0" smtClean="0">
                <a:latin typeface="Times New Roman" pitchFamily="18" charset="0"/>
                <a:cs typeface="Times New Roman" pitchFamily="18" charset="0"/>
              </a:rPr>
              <a:t> Belgesi: Günahlarından</a:t>
            </a:r>
            <a:r>
              <a:rPr lang="tr-TR" sz="2800" dirty="0" smtClean="0">
                <a:latin typeface="Times New Roman" pitchFamily="18" charset="0"/>
                <a:cs typeface="Times New Roman" pitchFamily="18" charset="0"/>
              </a:rPr>
              <a:t> insanları berat etmekti. Başka bir deyişle cennetten bazı mülkleri insanlara satmaktı.</a:t>
            </a:r>
          </a:p>
          <a:p>
            <a:pPr fontAlgn="base"/>
            <a:r>
              <a:rPr lang="tr-TR" sz="2800" b="1" dirty="0" smtClean="0">
                <a:latin typeface="Times New Roman" pitchFamily="18" charset="0"/>
                <a:cs typeface="Times New Roman" pitchFamily="18" charset="0"/>
              </a:rPr>
              <a:t>5- Vaftiz:</a:t>
            </a:r>
            <a:r>
              <a:rPr lang="tr-TR" sz="2800" dirty="0" smtClean="0">
                <a:latin typeface="Times New Roman" pitchFamily="18" charset="0"/>
                <a:cs typeface="Times New Roman" pitchFamily="18" charset="0"/>
              </a:rPr>
              <a:t>Yeni doğan bir çocuğu ilk günahından kurtarmak için yapılan dini merasim. Bu amaçla kutsal sudan çocuk yıkanırdı.</a:t>
            </a:r>
          </a:p>
          <a:p>
            <a:pPr fontAlgn="base"/>
            <a:r>
              <a:rPr lang="tr-TR" sz="2800" b="1" dirty="0" smtClean="0">
                <a:latin typeface="Times New Roman" pitchFamily="18" charset="0"/>
                <a:cs typeface="Times New Roman" pitchFamily="18" charset="0"/>
              </a:rPr>
              <a:t>6- Günah Çıkarma: Günah</a:t>
            </a:r>
            <a:r>
              <a:rPr lang="tr-TR" sz="2800" dirty="0" smtClean="0">
                <a:latin typeface="Times New Roman" pitchFamily="18" charset="0"/>
                <a:cs typeface="Times New Roman" pitchFamily="18" charset="0"/>
              </a:rPr>
              <a:t> işleyen bir </a:t>
            </a:r>
            <a:r>
              <a:rPr lang="tr-TR" sz="2800" dirty="0" err="1" smtClean="0">
                <a:latin typeface="Times New Roman" pitchFamily="18" charset="0"/>
                <a:cs typeface="Times New Roman" pitchFamily="18" charset="0"/>
              </a:rPr>
              <a:t>Hristiyanın</a:t>
            </a:r>
            <a:r>
              <a:rPr lang="tr-TR" sz="2800" dirty="0" smtClean="0">
                <a:latin typeface="Times New Roman" pitchFamily="18" charset="0"/>
                <a:cs typeface="Times New Roman" pitchFamily="18" charset="0"/>
              </a:rPr>
              <a:t> papazın karşısına geçerek günahlarını itiraf edip af dilemesidir.</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864096"/>
          </a:xfrm>
        </p:spPr>
        <p:txBody>
          <a:bodyPr>
            <a:normAutofit/>
          </a:bodyPr>
          <a:lstStyle/>
          <a:p>
            <a:r>
              <a:rPr lang="tr-TR" sz="2800" b="1" dirty="0" smtClean="0">
                <a:latin typeface="Times New Roman" pitchFamily="18" charset="0"/>
                <a:cs typeface="Times New Roman" pitchFamily="18" charset="0"/>
              </a:rPr>
              <a:t>BURJUVA SINIFI</a:t>
            </a: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88632"/>
          </a:xfrm>
        </p:spPr>
        <p:txBody>
          <a:bodyPr>
            <a:normAutofit lnSpcReduction="10000"/>
          </a:bodyPr>
          <a:lstStyle/>
          <a:p>
            <a:pPr algn="just"/>
            <a:r>
              <a:rPr lang="tr-TR" sz="2800" b="1" dirty="0" smtClean="0">
                <a:latin typeface="Times New Roman" pitchFamily="18" charset="0"/>
                <a:cs typeface="Times New Roman" pitchFamily="18" charset="0"/>
              </a:rPr>
              <a:t>Burjuvalar: </a:t>
            </a:r>
            <a:r>
              <a:rPr lang="tr-TR" sz="2800" dirty="0" err="1" smtClean="0">
                <a:latin typeface="Times New Roman" pitchFamily="18" charset="0"/>
                <a:cs typeface="Times New Roman" pitchFamily="18" charset="0"/>
              </a:rPr>
              <a:t>Vassal</a:t>
            </a:r>
            <a:r>
              <a:rPr lang="tr-TR" sz="2800" dirty="0" smtClean="0">
                <a:latin typeface="Times New Roman" pitchFamily="18" charset="0"/>
                <a:cs typeface="Times New Roman" pitchFamily="18" charset="0"/>
              </a:rPr>
              <a:t> senyör unsurları dışında duran yeni bir sosyal </a:t>
            </a:r>
            <a:r>
              <a:rPr lang="tr-TR" sz="2800" dirty="0" err="1" smtClean="0">
                <a:latin typeface="Times New Roman" pitchFamily="18" charset="0"/>
                <a:cs typeface="Times New Roman" pitchFamily="18" charset="0"/>
              </a:rPr>
              <a:t>sınıfdı</a:t>
            </a:r>
            <a:r>
              <a:rPr lang="tr-TR" sz="2800" dirty="0" smtClean="0">
                <a:latin typeface="Times New Roman" pitchFamily="18" charset="0"/>
                <a:cs typeface="Times New Roman" pitchFamily="18" charset="0"/>
              </a:rPr>
              <a:t>. Kendi değer yargılarını geliştiren şehir sakinleriydiler. Kasaba ve şehirlerde oturup ticaret ve sanayi ile uğraşıyor ve Senyörlere belli miktarda para vererek onların himayesinde yaşarlardı. Zamanla zenginleşen burjuvalar, senyörlerden para ile bağımsızlıklarını satın alarak tam serbestlik gibi imtiyazlar elde etmişlerdir. Burjuva kelimesinin kökeni Latince </a:t>
            </a:r>
            <a:r>
              <a:rPr lang="tr-TR" sz="2800" b="1" dirty="0" err="1" smtClean="0">
                <a:latin typeface="Times New Roman" pitchFamily="18" charset="0"/>
                <a:cs typeface="Times New Roman" pitchFamily="18" charset="0"/>
              </a:rPr>
              <a:t>burgus</a:t>
            </a:r>
            <a:r>
              <a:rPr lang="tr-TR" sz="2800" dirty="0" smtClean="0">
                <a:latin typeface="Times New Roman" pitchFamily="18" charset="0"/>
                <a:cs typeface="Times New Roman" pitchFamily="18" charset="0"/>
              </a:rPr>
              <a:t> (kale burcu) sözcüğüne dayanır. Orta Çağ Avrupa'sında kentler surlarla çevrilirdi. Köylüler çoğunlukla surların dışındaki çiftliklerde yaşarlardı. Burjuvalar ise surların içindeki kentte yaşarlardı. Eski Fransızca </a:t>
            </a:r>
            <a:r>
              <a:rPr lang="tr-TR" sz="2800" b="1" dirty="0" smtClean="0">
                <a:latin typeface="Times New Roman" pitchFamily="18" charset="0"/>
                <a:cs typeface="Times New Roman" pitchFamily="18" charset="0"/>
              </a:rPr>
              <a:t>"</a:t>
            </a:r>
            <a:r>
              <a:rPr lang="tr-TR" sz="2800" b="1" dirty="0" err="1" smtClean="0">
                <a:latin typeface="Times New Roman" pitchFamily="18" charset="0"/>
                <a:cs typeface="Times New Roman" pitchFamily="18" charset="0"/>
              </a:rPr>
              <a:t>burgeois</a:t>
            </a:r>
            <a:r>
              <a:rPr lang="tr-TR" sz="2800" b="1"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sözcüğü </a:t>
            </a:r>
            <a:r>
              <a:rPr lang="tr-TR" sz="2800" b="1" dirty="0" smtClean="0">
                <a:latin typeface="Times New Roman" pitchFamily="18" charset="0"/>
                <a:cs typeface="Times New Roman" pitchFamily="18" charset="0"/>
              </a:rPr>
              <a:t>"şehirde yaşayan" </a:t>
            </a:r>
            <a:r>
              <a:rPr lang="tr-TR" sz="2800" dirty="0" smtClean="0">
                <a:latin typeface="Times New Roman" pitchFamily="18" charset="0"/>
                <a:cs typeface="Times New Roman" pitchFamily="18" charset="0"/>
              </a:rPr>
              <a:t>anlamına gelir.</a:t>
            </a:r>
            <a:endParaRPr lang="tr-TR" sz="28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KÖYLÜLER SINIFI </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a:bodyPr>
          <a:lstStyle/>
          <a:p>
            <a:pPr algn="just"/>
            <a:r>
              <a:rPr lang="tr-TR" sz="2800" dirty="0" smtClean="0">
                <a:latin typeface="Times New Roman" pitchFamily="18" charset="0"/>
                <a:cs typeface="Times New Roman" pitchFamily="18" charset="0"/>
              </a:rPr>
              <a:t>Feodal </a:t>
            </a:r>
            <a:r>
              <a:rPr lang="tr-TR" sz="2800" dirty="0" err="1" smtClean="0">
                <a:latin typeface="Times New Roman" pitchFamily="18" charset="0"/>
                <a:cs typeface="Times New Roman" pitchFamily="18" charset="0"/>
              </a:rPr>
              <a:t>piramitin</a:t>
            </a:r>
            <a:r>
              <a:rPr lang="tr-TR" sz="2800" dirty="0" smtClean="0">
                <a:latin typeface="Times New Roman" pitchFamily="18" charset="0"/>
                <a:cs typeface="Times New Roman" pitchFamily="18" charset="0"/>
              </a:rPr>
              <a:t> en alt ve en geniş tabakasını oluşturan serfler, soylunun toprağında üretim yapar ve tükettikleri çok az miktar haricindeki bütün ürünü soyluya verirlerdi. Bunun dışında serfler, soyluların şato tamiri gibi işlerinde işçi olarak da çalışırlardı. Köylüler İkiye ayrılır.</a:t>
            </a:r>
          </a:p>
          <a:p>
            <a:pPr algn="just">
              <a:buNone/>
            </a:pPr>
            <a:r>
              <a:rPr lang="tr-TR" sz="2800" dirty="0" smtClean="0">
                <a:latin typeface="Times New Roman" pitchFamily="18" charset="0"/>
                <a:cs typeface="Times New Roman" pitchFamily="18" charset="0"/>
              </a:rPr>
              <a:t>      1) Serbest köylüler.</a:t>
            </a:r>
          </a:p>
          <a:p>
            <a:pPr algn="just">
              <a:buNone/>
            </a:pPr>
            <a:r>
              <a:rPr lang="tr-TR" sz="2800" dirty="0" smtClean="0">
                <a:latin typeface="Times New Roman" pitchFamily="18" charset="0"/>
                <a:cs typeface="Times New Roman" pitchFamily="18" charset="0"/>
              </a:rPr>
              <a:t>      2) Serfler, Toprağa bağlı yarı köle halk. Siyasal, sosyal, ekonomik hiçbir haklan yoktur.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r1.png"/>
          <p:cNvPicPr>
            <a:picLocks noGrp="1" noChangeAspect="1"/>
          </p:cNvPicPr>
          <p:nvPr>
            <p:ph idx="1"/>
          </p:nvPr>
        </p:nvPicPr>
        <p:blipFill>
          <a:blip r:embed="rId2" cstate="print"/>
          <a:stretch>
            <a:fillRect/>
          </a:stretch>
        </p:blipFill>
        <p:spPr>
          <a:xfrm>
            <a:off x="862100" y="188913"/>
            <a:ext cx="7419800" cy="6480175"/>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936104"/>
          </a:xfrm>
        </p:spPr>
        <p:txBody>
          <a:bodyPr>
            <a:normAutofit/>
          </a:bodyPr>
          <a:lstStyle/>
          <a:p>
            <a:r>
              <a:rPr lang="tr-TR" sz="2800" b="1" dirty="0" smtClean="0">
                <a:latin typeface="Times New Roman" pitchFamily="18" charset="0"/>
                <a:cs typeface="Times New Roman" pitchFamily="18" charset="0"/>
              </a:rPr>
              <a:t>SERFLER</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24744"/>
            <a:ext cx="8784976" cy="5544616"/>
          </a:xfrm>
        </p:spPr>
        <p:txBody>
          <a:bodyPr>
            <a:normAutofit lnSpcReduction="10000"/>
          </a:bodyPr>
          <a:lstStyle/>
          <a:p>
            <a:pPr algn="just"/>
            <a:r>
              <a:rPr lang="tr-TR" sz="2800" b="1" dirty="0" smtClean="0">
                <a:latin typeface="Times New Roman" pitchFamily="18" charset="0"/>
                <a:cs typeface="Times New Roman" pitchFamily="18" charset="0"/>
              </a:rPr>
              <a:t>Serf</a:t>
            </a:r>
            <a:r>
              <a:rPr lang="tr-TR" sz="2800" dirty="0" smtClean="0">
                <a:latin typeface="Times New Roman" pitchFamily="18" charset="0"/>
                <a:cs typeface="Times New Roman" pitchFamily="18" charset="0"/>
              </a:rPr>
              <a:t>, Ortaçağ </a:t>
            </a:r>
            <a:r>
              <a:rPr lang="tr-TR" sz="2800" dirty="0" err="1" smtClean="0">
                <a:latin typeface="Times New Roman" pitchFamily="18" charset="0"/>
                <a:cs typeface="Times New Roman" pitchFamily="18" charset="0"/>
              </a:rPr>
              <a:t>Avrupası'nda</a:t>
            </a:r>
            <a:r>
              <a:rPr lang="tr-TR" sz="2800" dirty="0" smtClean="0">
                <a:latin typeface="Times New Roman" pitchFamily="18" charset="0"/>
                <a:cs typeface="Times New Roman" pitchFamily="18" charset="0"/>
              </a:rPr>
              <a:t>, miras yoluyla kendisine tahsis edilen </a:t>
            </a:r>
            <a:r>
              <a:rPr lang="tr-TR" sz="2800" dirty="0" err="1" smtClean="0">
                <a:latin typeface="Times New Roman" pitchFamily="18" charset="0"/>
                <a:cs typeface="Times New Roman" pitchFamily="18" charset="0"/>
              </a:rPr>
              <a:t>Appanage</a:t>
            </a:r>
            <a:r>
              <a:rPr lang="tr-TR" sz="2800" dirty="0" smtClean="0">
                <a:latin typeface="Times New Roman" pitchFamily="18" charset="0"/>
                <a:cs typeface="Times New Roman" pitchFamily="18" charset="0"/>
              </a:rPr>
              <a:t> arazide toprak ağası adına çalışan köylü. Toprağın ve ürünün mülkiyeti toprak ağasına ait olmakla birlikte, serfler yiyecek ve giyecek ihtiyaçlarını karşılayacak kadar ürünü kendilerine ayırabiliyorlardı. Kölelik sistemine oldukça benzeyen bu sistemde serfler -kölelerden farklı olarak- satılamıyorlardı. Serfler genellikle kendilerine tahsis edilmiş toprakta çalışmakla birlikte, bazen toprak ağası tarafından başkasına tahsis edilmemiş topraklarda da (</a:t>
            </a:r>
            <a:r>
              <a:rPr lang="tr-TR" sz="2800" dirty="0" err="1" smtClean="0">
                <a:latin typeface="Times New Roman" pitchFamily="18" charset="0"/>
                <a:cs typeface="Times New Roman" pitchFamily="18" charset="0"/>
              </a:rPr>
              <a:t>demesne</a:t>
            </a:r>
            <a:r>
              <a:rPr lang="tr-TR" sz="2800" dirty="0" smtClean="0">
                <a:latin typeface="Times New Roman" pitchFamily="18" charset="0"/>
                <a:cs typeface="Times New Roman" pitchFamily="18" charset="0"/>
              </a:rPr>
              <a:t>) çalıştırılabiliyorlardı. Ayrıca kendilerine ayırdıkları tahılı öğütmek için sadece kendi toprak ağalarına ait değirmenleri kullanabiliyorlardı.</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Serfler ile özgür köylüler arasındaki farklardan en önemlisi göçme özgürlüğüydü; serfler efendilerinin izni olmadan topraklarını veya köylerini sürekli olarak </a:t>
            </a:r>
            <a:r>
              <a:rPr lang="tr-TR" sz="2800" dirty="0" err="1" smtClean="0">
                <a:latin typeface="Times New Roman" pitchFamily="18" charset="0"/>
                <a:cs typeface="Times New Roman" pitchFamily="18" charset="0"/>
              </a:rPr>
              <a:t>terkedemiyorlardı</a:t>
            </a:r>
            <a:r>
              <a:rPr lang="tr-TR" sz="2800" dirty="0" smtClean="0">
                <a:latin typeface="Times New Roman" pitchFamily="18" charset="0"/>
                <a:cs typeface="Times New Roman" pitchFamily="18" charset="0"/>
              </a:rPr>
              <a:t>. Bunun dışında evlenmek, iş değiştirmek veya mallarını devretmek için efendilerinden izin almaları gerekiyordu. Toprağa bağlılardı ve toprak el değiştirdiğinde serfler de yeni efendinin hizmetine giriyorlardı. Çoğunlukla kötü muamele görüyorlardı ve kanun önünde efendilerine nazaran çok kısıtlı haklara sahiplerdi. Serflikten çıkmanın tek yolu özgür bırakılmak veya firar etmekti.</a:t>
            </a:r>
            <a:endParaRPr lang="tr-TR" sz="28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elf.jpg"/>
          <p:cNvPicPr>
            <a:picLocks noGrp="1" noChangeAspect="1"/>
          </p:cNvPicPr>
          <p:nvPr>
            <p:ph idx="1"/>
          </p:nvPr>
        </p:nvPicPr>
        <p:blipFill>
          <a:blip r:embed="rId2" cstate="print"/>
          <a:stretch>
            <a:fillRect/>
          </a:stretch>
        </p:blipFill>
        <p:spPr>
          <a:xfrm>
            <a:off x="1331640" y="260648"/>
            <a:ext cx="6407628" cy="6408711"/>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r>
              <a:rPr lang="tr-TR" sz="2800" dirty="0" smtClean="0">
                <a:latin typeface="Times New Roman" pitchFamily="18" charset="0"/>
                <a:cs typeface="Times New Roman" pitchFamily="18" charset="0"/>
              </a:rPr>
              <a:t>emeğiyle üretim yapan tarımsal işletmeler) zor duruma düşmüştür. Bu, Roma dönemindeki ekonomik düzeni yok edecek bir kısır döngüdür. Ürünlerin pazarlamasında sorunlar yaşanmaya başlandığında, kölelerin üretim dönemleri dışında da beslenmesi zorunluluğu katlanılması olanaksız bir maliyet unsuru haline gelmiştir. Bu tür işletmeler, kölelerin bir kısmını azat ederek, belirli bir toprak kirası karşılığında geçimlik toprakları işleme hakkı tanıdılar. Azat edilmiş bu yeni küçük çiftçiler tümüyle özgür değillerdi, kendilerine tahsis edilen toprakları terk etmeleri durumunda toprak sahibinin gelir kaynağı da ortadan kalkacaktı. Dolayısıyla bu topraklardan ayrılmama koşuluyla azat edilmişlerdir. Böylece, verilen toprağı işleyerek geçimini sağlayan, karşılık olarak efendisine toprak kullanım kirası ödeyen </a:t>
            </a:r>
            <a:endParaRPr lang="tr-TR" sz="2800"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el2.png"/>
          <p:cNvPicPr>
            <a:picLocks noGrp="1" noChangeAspect="1"/>
          </p:cNvPicPr>
          <p:nvPr>
            <p:ph idx="1"/>
          </p:nvPr>
        </p:nvPicPr>
        <p:blipFill>
          <a:blip r:embed="rId2" cstate="print"/>
          <a:stretch>
            <a:fillRect/>
          </a:stretch>
        </p:blipFill>
        <p:spPr>
          <a:xfrm>
            <a:off x="251521" y="260648"/>
            <a:ext cx="8640960" cy="6408712"/>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1080120"/>
          </a:xfrm>
        </p:spPr>
        <p:txBody>
          <a:bodyPr>
            <a:normAutofit/>
          </a:bodyPr>
          <a:lstStyle/>
          <a:p>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600200"/>
            <a:ext cx="8784976" cy="5069160"/>
          </a:xfrm>
        </p:spPr>
        <p:txBody>
          <a:bodyPr>
            <a:normAutofit/>
          </a:bodyPr>
          <a:lstStyle/>
          <a:p>
            <a:pPr algn="just"/>
            <a:endParaRPr lang="tr-TR" sz="28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fontScale="92500" lnSpcReduction="10000"/>
          </a:bodyPr>
          <a:lstStyle/>
          <a:p>
            <a:pPr algn="just"/>
            <a:r>
              <a:rPr lang="tr-TR" sz="3000" dirty="0" smtClean="0">
                <a:latin typeface="Times New Roman" pitchFamily="18" charset="0"/>
                <a:cs typeface="Times New Roman" pitchFamily="18" charset="0"/>
              </a:rPr>
              <a:t>bu çiftçilerle yeni bir sınıf doğmuş oldu. Bu sınıf, feodal ekonominin ana üretici gücü olan </a:t>
            </a:r>
            <a:r>
              <a:rPr lang="tr-TR" sz="3000" b="1" dirty="0" smtClean="0">
                <a:latin typeface="Times New Roman" pitchFamily="18" charset="0"/>
                <a:cs typeface="Times New Roman" pitchFamily="18" charset="0"/>
              </a:rPr>
              <a:t>serfler</a:t>
            </a:r>
            <a:r>
              <a:rPr lang="tr-TR" sz="3000" dirty="0" smtClean="0">
                <a:latin typeface="Times New Roman" pitchFamily="18" charset="0"/>
                <a:cs typeface="Times New Roman" pitchFamily="18" charset="0"/>
              </a:rPr>
              <a:t> sınıfıdır. Buna ek olarak, kent-köy ticaretinin azalması, </a:t>
            </a:r>
            <a:r>
              <a:rPr lang="tr-TR" sz="3000" b="1" dirty="0" smtClean="0">
                <a:latin typeface="Times New Roman" pitchFamily="18" charset="0"/>
                <a:cs typeface="Times New Roman" pitchFamily="18" charset="0"/>
              </a:rPr>
              <a:t>latifundiaları</a:t>
            </a:r>
            <a:r>
              <a:rPr lang="tr-TR" sz="3000" dirty="0" smtClean="0">
                <a:latin typeface="Times New Roman" pitchFamily="18" charset="0"/>
                <a:cs typeface="Times New Roman" pitchFamily="18" charset="0"/>
              </a:rPr>
              <a:t> kendi ihtiyaçlarını karşılamaya itti. Daha önce kentten aldıkları malları, aynı kalitede olmasa bile, üretmeye başladılar. Bu durum, pazara dönük üretimi durdurduğu gibi ekonomik bütünlüğü yok ederek yerelliğe yol açtı. Görüldüğü gibi ekonomik koşulları daha Roma düzeninin son günlerinde oluşan feodal yapı, Roma İmparatorluğu'nun Cermen istilaları ile yıkılmasının ardından ortaya çıktı. Roma mirası üzerine kurulan Cermen krallıklar, Roma gibi merkeziyetçi devletler olamadılar. Daha önce Roma'dan yönetilen topraklarda, her biri kendine yeter ekonomiye sahip sayısız feodal beylik kuruldu.</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1224136"/>
          </a:xfrm>
        </p:spPr>
        <p:txBody>
          <a:bodyPr>
            <a:normAutofit/>
          </a:bodyPr>
          <a:lstStyle/>
          <a:p>
            <a:r>
              <a:rPr lang="tr-TR" sz="2800" b="1" dirty="0" smtClean="0">
                <a:latin typeface="Times New Roman" pitchFamily="18" charset="0"/>
                <a:cs typeface="Times New Roman" pitchFamily="18" charset="0"/>
              </a:rPr>
              <a:t>GENEL OLARAK BATI AVRUPA’DA FEODALİTENİN ORTAYA ÇIKIŞ NEDENLERİ</a:t>
            </a: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600200"/>
            <a:ext cx="8784976" cy="5069160"/>
          </a:xfrm>
        </p:spPr>
        <p:txBody>
          <a:bodyPr>
            <a:normAutofit/>
          </a:bodyPr>
          <a:lstStyle/>
          <a:p>
            <a:pPr fontAlgn="base"/>
            <a:r>
              <a:rPr lang="tr-TR" sz="2800" b="1" dirty="0" smtClean="0">
                <a:latin typeface="Times New Roman" pitchFamily="18" charset="0"/>
                <a:cs typeface="Times New Roman" pitchFamily="18" charset="0"/>
              </a:rPr>
              <a:t>1. </a:t>
            </a:r>
            <a:r>
              <a:rPr lang="tr-TR" sz="2800" dirty="0" smtClean="0">
                <a:latin typeface="Times New Roman" pitchFamily="18" charset="0"/>
                <a:cs typeface="Times New Roman" pitchFamily="18" charset="0"/>
              </a:rPr>
              <a:t>Kavimler göçünün Avrupa’ya etkisi.</a:t>
            </a:r>
          </a:p>
          <a:p>
            <a:pPr fontAlgn="base"/>
            <a:r>
              <a:rPr lang="tr-TR" sz="2800" b="1" dirty="0" smtClean="0">
                <a:latin typeface="Times New Roman" pitchFamily="18" charset="0"/>
                <a:cs typeface="Times New Roman" pitchFamily="18" charset="0"/>
              </a:rPr>
              <a:t>2. </a:t>
            </a:r>
            <a:r>
              <a:rPr lang="tr-TR" sz="2800" dirty="0" smtClean="0">
                <a:latin typeface="Times New Roman" pitchFamily="18" charset="0"/>
                <a:cs typeface="Times New Roman" pitchFamily="18" charset="0"/>
              </a:rPr>
              <a:t>Özellikle Batı Roma İmparatorluğunun yıkılması. V. Yüzyılda </a:t>
            </a:r>
            <a:r>
              <a:rPr lang="tr-TR" sz="2800" dirty="0" err="1" smtClean="0">
                <a:latin typeface="Times New Roman" pitchFamily="18" charset="0"/>
                <a:cs typeface="Times New Roman" pitchFamily="18" charset="0"/>
              </a:rPr>
              <a:t>Avrupayı</a:t>
            </a:r>
            <a:r>
              <a:rPr lang="tr-TR" sz="2800" dirty="0" smtClean="0">
                <a:latin typeface="Times New Roman" pitchFamily="18" charset="0"/>
                <a:cs typeface="Times New Roman" pitchFamily="18" charset="0"/>
              </a:rPr>
              <a:t> istila eden Germen ve Slav kavimleri Batı Roma İmparatorluğunu yıktı.</a:t>
            </a:r>
          </a:p>
          <a:p>
            <a:pPr fontAlgn="base"/>
            <a:r>
              <a:rPr lang="tr-TR" sz="2800" b="1" dirty="0" smtClean="0">
                <a:latin typeface="Times New Roman" pitchFamily="18" charset="0"/>
                <a:cs typeface="Times New Roman" pitchFamily="18" charset="0"/>
              </a:rPr>
              <a:t>3. </a:t>
            </a:r>
            <a:r>
              <a:rPr lang="tr-TR" sz="2800" dirty="0" smtClean="0">
                <a:latin typeface="Times New Roman" pitchFamily="18" charset="0"/>
                <a:cs typeface="Times New Roman" pitchFamily="18" charset="0"/>
              </a:rPr>
              <a:t>Avrupa’da VIII. yüzyıl sonuna kadar siyasi belirsizlik ve kargaşa dönemi, yerini Fransa’da </a:t>
            </a:r>
            <a:r>
              <a:rPr lang="tr-TR" sz="2800" dirty="0" err="1" smtClean="0">
                <a:latin typeface="Times New Roman" pitchFamily="18" charset="0"/>
                <a:cs typeface="Times New Roman" pitchFamily="18" charset="0"/>
              </a:rPr>
              <a:t>Şarlman’m</a:t>
            </a:r>
            <a:r>
              <a:rPr lang="tr-TR" sz="2800" dirty="0" smtClean="0">
                <a:latin typeface="Times New Roman" pitchFamily="18" charset="0"/>
                <a:cs typeface="Times New Roman" pitchFamily="18" charset="0"/>
              </a:rPr>
              <a:t> oluşturduğu </a:t>
            </a:r>
            <a:r>
              <a:rPr lang="tr-TR" sz="2800" dirty="0" err="1" smtClean="0">
                <a:latin typeface="Times New Roman" pitchFamily="18" charset="0"/>
                <a:cs typeface="Times New Roman" pitchFamily="18" charset="0"/>
              </a:rPr>
              <a:t>Karolenj</a:t>
            </a:r>
            <a:r>
              <a:rPr lang="tr-TR" sz="2800" dirty="0" smtClean="0">
                <a:latin typeface="Times New Roman" pitchFamily="18" charset="0"/>
                <a:cs typeface="Times New Roman" pitchFamily="18" charset="0"/>
              </a:rPr>
              <a:t> imparatorluğuna ve Katolik kilisesinin etkisine bıraktı.</a:t>
            </a:r>
          </a:p>
          <a:p>
            <a:pPr fontAlgn="base"/>
            <a:r>
              <a:rPr lang="tr-TR" sz="2800" b="1" dirty="0" smtClean="0">
                <a:latin typeface="Times New Roman" pitchFamily="18" charset="0"/>
                <a:cs typeface="Times New Roman" pitchFamily="18" charset="0"/>
              </a:rPr>
              <a:t>4. </a:t>
            </a:r>
            <a:r>
              <a:rPr lang="tr-TR" sz="2800" dirty="0" smtClean="0">
                <a:latin typeface="Times New Roman" pitchFamily="18" charset="0"/>
                <a:cs typeface="Times New Roman" pitchFamily="18" charset="0"/>
              </a:rPr>
              <a:t>İslam dünyasının Akdeniz’i kontrol altına alması</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b="1" dirty="0" smtClean="0">
                <a:latin typeface="Times New Roman" pitchFamily="18" charset="0"/>
                <a:cs typeface="Times New Roman" pitchFamily="18" charset="0"/>
              </a:rPr>
              <a:t>5. </a:t>
            </a:r>
            <a:r>
              <a:rPr lang="tr-TR" sz="2800" dirty="0" smtClean="0">
                <a:latin typeface="Times New Roman" pitchFamily="18" charset="0"/>
                <a:cs typeface="Times New Roman" pitchFamily="18" charset="0"/>
              </a:rPr>
              <a:t> IX. ve X. yüzyılda </a:t>
            </a:r>
            <a:r>
              <a:rPr lang="tr-TR" sz="2800" dirty="0" err="1" smtClean="0">
                <a:latin typeface="Times New Roman" pitchFamily="18" charset="0"/>
                <a:cs typeface="Times New Roman" pitchFamily="18" charset="0"/>
              </a:rPr>
              <a:t>Normanların</a:t>
            </a:r>
            <a:r>
              <a:rPr lang="tr-TR" sz="2800" dirty="0" smtClean="0">
                <a:latin typeface="Times New Roman" pitchFamily="18" charset="0"/>
                <a:cs typeface="Times New Roman" pitchFamily="18" charset="0"/>
              </a:rPr>
              <a:t> (İskandinavyalı uluslar) Avrupa’yı istila etmesi sonucunda, güçlü merkezi iktidarlar zayıfladı. Otorite geniş topraklara kurulmuş şatoya ve savaşçı bir askeri güce sahip olan derebeylerin elinde toplandı.</a:t>
            </a:r>
            <a:endParaRPr lang="tr-TR" sz="2800"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1742</Words>
  <Application>Microsoft Office PowerPoint</Application>
  <PresentationFormat>Ekran Gösterisi (4:3)</PresentationFormat>
  <Paragraphs>123</Paragraphs>
  <Slides>61</Slides>
  <Notes>0</Notes>
  <HiddenSlides>0</HiddenSlides>
  <MMClips>0</MMClips>
  <ScaleCrop>false</ScaleCrop>
  <HeadingPairs>
    <vt:vector size="4" baseType="variant">
      <vt:variant>
        <vt:lpstr>Tema</vt:lpstr>
      </vt:variant>
      <vt:variant>
        <vt:i4>1</vt:i4>
      </vt:variant>
      <vt:variant>
        <vt:lpstr>Slayt Başlıkları</vt:lpstr>
      </vt:variant>
      <vt:variant>
        <vt:i4>61</vt:i4>
      </vt:variant>
    </vt:vector>
  </HeadingPairs>
  <TitlesOfParts>
    <vt:vector size="62" baseType="lpstr">
      <vt:lpstr>Ofis Teması</vt:lpstr>
      <vt:lpstr>ORTAÇAĞ TARİHİ-I   BATI  AVRUPA’DA FEODALİZM: SOYLULAR, RUHBANLAR, BURJUVA VE KÖYLÜLER</vt:lpstr>
      <vt:lpstr> BATI AVRUPA’DA FEODALİZM </vt:lpstr>
      <vt:lpstr>Slayt 3</vt:lpstr>
      <vt:lpstr> FEODALİZMİN ORTAYA ÇIKMASININ NEDENLERİ </vt:lpstr>
      <vt:lpstr>Slayt 5</vt:lpstr>
      <vt:lpstr>Slayt 6</vt:lpstr>
      <vt:lpstr>Slayt 7</vt:lpstr>
      <vt:lpstr>GENEL OLARAK BATI AVRUPA’DA FEODALİTENİN ORTAYA ÇIKIŞ NEDENLERİ</vt:lpstr>
      <vt:lpstr>Slayt 9</vt:lpstr>
      <vt:lpstr> FEODALİZMİN BATI AVRUPA’DA YAPISALLAŞMASI </vt:lpstr>
      <vt:lpstr>Slayt 11</vt:lpstr>
      <vt:lpstr>Slayt 12</vt:lpstr>
      <vt:lpstr> FEODALİZMİN ÖZELLİKLERİ </vt:lpstr>
      <vt:lpstr>Slayt 14</vt:lpstr>
      <vt:lpstr>GENEL OLARAK BATI AVRUPA’DA FEODALİTENİN NİTELİĞİ VE ÖZELLİKLERİ:</vt:lpstr>
      <vt:lpstr>Slayt 16</vt:lpstr>
      <vt:lpstr> FEODALİZMDE EKONOMİK YAPI </vt:lpstr>
      <vt:lpstr>Slayt 18</vt:lpstr>
      <vt:lpstr> FEODAL SÖZLEŞME </vt:lpstr>
      <vt:lpstr>Slayt 20</vt:lpstr>
      <vt:lpstr> FEODAL ÖRGÜTLENMEDE TOPLUMSAL SINIFLAR </vt:lpstr>
      <vt:lpstr>Slayt 22</vt:lpstr>
      <vt:lpstr>Slayt 23</vt:lpstr>
      <vt:lpstr>Slayt 24</vt:lpstr>
      <vt:lpstr>ASİLLER, SOYLULAR (SENYÖRLER) SINIFI</vt:lpstr>
      <vt:lpstr>Slayt 26</vt:lpstr>
      <vt:lpstr> DÜK (EŞİ DÜŞES) </vt:lpstr>
      <vt:lpstr> MARKİ (EŞİ MARKİZ) </vt:lpstr>
      <vt:lpstr>Slayt 29</vt:lpstr>
      <vt:lpstr> KONT (EŞİ KONTES) </vt:lpstr>
      <vt:lpstr>Slayt 31</vt:lpstr>
      <vt:lpstr> VİKONT (EŞİ VİKONTES) </vt:lpstr>
      <vt:lpstr> BARON (EŞİ BARONES) </vt:lpstr>
      <vt:lpstr> ŞÖVALYELER </vt:lpstr>
      <vt:lpstr>Slayt 35</vt:lpstr>
      <vt:lpstr>Slayt 36</vt:lpstr>
      <vt:lpstr>Slayt 37</vt:lpstr>
      <vt:lpstr> ŞÖVALYELİK İLKELERİ </vt:lpstr>
      <vt:lpstr>Slayt 39</vt:lpstr>
      <vt:lpstr>"THE ACCOLADE" (ŞÖVALYE İLAN EDİLİRKEN)</vt:lpstr>
      <vt:lpstr>BİR ŞÖVALYE KARŞILAŞMASI</vt:lpstr>
      <vt:lpstr>Slayt 42</vt:lpstr>
      <vt:lpstr>Slayt 43</vt:lpstr>
      <vt:lpstr>Slayt 44</vt:lpstr>
      <vt:lpstr>Slayt 45</vt:lpstr>
      <vt:lpstr> ORTAÇAĞ ŞÖVALYE SİLAH KİTİ (KALKAN + KILIÇ + DAYAĞI) </vt:lpstr>
      <vt:lpstr> RUHBAN SINIFI </vt:lpstr>
      <vt:lpstr>Slayt 48</vt:lpstr>
      <vt:lpstr>  FEODALİZMDE DÖNEMİNDE KİLİSE VE PAPALIK </vt:lpstr>
      <vt:lpstr>Slayt 50</vt:lpstr>
      <vt:lpstr>BATI AVRUPA’DA PAPANIN SİYASAL YETKİLERİ</vt:lpstr>
      <vt:lpstr>Slayt 52</vt:lpstr>
      <vt:lpstr>Slayt 53</vt:lpstr>
      <vt:lpstr>BURJUVA SINIFI</vt:lpstr>
      <vt:lpstr> KÖYLÜLER SINIFI  </vt:lpstr>
      <vt:lpstr>Slayt 56</vt:lpstr>
      <vt:lpstr>SERFLER</vt:lpstr>
      <vt:lpstr>Slayt 58</vt:lpstr>
      <vt:lpstr>Slayt 59</vt:lpstr>
      <vt:lpstr>Slayt 60</vt:lpstr>
      <vt:lpstr>Slayt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Netcom</dc:creator>
  <cp:lastModifiedBy>Netcom</cp:lastModifiedBy>
  <cp:revision>18</cp:revision>
  <dcterms:created xsi:type="dcterms:W3CDTF">2017-10-19T22:41:53Z</dcterms:created>
  <dcterms:modified xsi:type="dcterms:W3CDTF">2017-10-24T06:52:43Z</dcterms:modified>
</cp:coreProperties>
</file>