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176.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72.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0" r:id="rId2"/>
    <p:sldId id="315" r:id="rId3"/>
    <p:sldId id="314" r:id="rId4"/>
    <p:sldId id="311" r:id="rId5"/>
    <p:sldId id="316" r:id="rId6"/>
    <p:sldId id="317" r:id="rId7"/>
    <p:sldId id="319" r:id="rId8"/>
    <p:sldId id="318" r:id="rId9"/>
    <p:sldId id="313" r:id="rId10"/>
    <p:sldId id="312" r:id="rId11"/>
    <p:sldId id="347" r:id="rId12"/>
    <p:sldId id="352" r:id="rId13"/>
    <p:sldId id="351" r:id="rId14"/>
    <p:sldId id="350" r:id="rId15"/>
    <p:sldId id="349" r:id="rId16"/>
    <p:sldId id="346" r:id="rId17"/>
    <p:sldId id="309" r:id="rId18"/>
    <p:sldId id="308"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07" r:id="rId34"/>
    <p:sldId id="306" r:id="rId35"/>
    <p:sldId id="325" r:id="rId36"/>
    <p:sldId id="345" r:id="rId37"/>
    <p:sldId id="344" r:id="rId38"/>
    <p:sldId id="383" r:id="rId39"/>
    <p:sldId id="404" r:id="rId40"/>
    <p:sldId id="403" r:id="rId41"/>
    <p:sldId id="402" r:id="rId42"/>
    <p:sldId id="401" r:id="rId43"/>
    <p:sldId id="400" r:id="rId44"/>
    <p:sldId id="399" r:id="rId45"/>
    <p:sldId id="398" r:id="rId46"/>
    <p:sldId id="397" r:id="rId47"/>
    <p:sldId id="396" r:id="rId48"/>
    <p:sldId id="395" r:id="rId49"/>
    <p:sldId id="393" r:id="rId50"/>
    <p:sldId id="392" r:id="rId51"/>
    <p:sldId id="391" r:id="rId52"/>
    <p:sldId id="390" r:id="rId53"/>
    <p:sldId id="389" r:id="rId54"/>
    <p:sldId id="388" r:id="rId55"/>
    <p:sldId id="387" r:id="rId56"/>
    <p:sldId id="413" r:id="rId57"/>
    <p:sldId id="412" r:id="rId58"/>
    <p:sldId id="411" r:id="rId59"/>
    <p:sldId id="456" r:id="rId60"/>
    <p:sldId id="455" r:id="rId61"/>
    <p:sldId id="454" r:id="rId62"/>
    <p:sldId id="410" r:id="rId63"/>
    <p:sldId id="409" r:id="rId64"/>
    <p:sldId id="408" r:id="rId65"/>
    <p:sldId id="407" r:id="rId66"/>
    <p:sldId id="406" r:id="rId67"/>
    <p:sldId id="405" r:id="rId68"/>
    <p:sldId id="386" r:id="rId69"/>
    <p:sldId id="385" r:id="rId70"/>
    <p:sldId id="384" r:id="rId71"/>
    <p:sldId id="417" r:id="rId72"/>
    <p:sldId id="416" r:id="rId73"/>
    <p:sldId id="415" r:id="rId74"/>
    <p:sldId id="427" r:id="rId75"/>
    <p:sldId id="426" r:id="rId76"/>
    <p:sldId id="425" r:id="rId77"/>
    <p:sldId id="424" r:id="rId78"/>
    <p:sldId id="423" r:id="rId79"/>
    <p:sldId id="422" r:id="rId80"/>
    <p:sldId id="421" r:id="rId81"/>
    <p:sldId id="420" r:id="rId82"/>
    <p:sldId id="419" r:id="rId83"/>
    <p:sldId id="432" r:id="rId84"/>
    <p:sldId id="431" r:id="rId85"/>
    <p:sldId id="430" r:id="rId86"/>
    <p:sldId id="429" r:id="rId87"/>
    <p:sldId id="428" r:id="rId88"/>
    <p:sldId id="418" r:id="rId89"/>
    <p:sldId id="450" r:id="rId90"/>
    <p:sldId id="452" r:id="rId91"/>
    <p:sldId id="451" r:id="rId92"/>
    <p:sldId id="304" r:id="rId93"/>
    <p:sldId id="303" r:id="rId94"/>
    <p:sldId id="302" r:id="rId95"/>
    <p:sldId id="301" r:id="rId96"/>
    <p:sldId id="300" r:id="rId97"/>
    <p:sldId id="299" r:id="rId98"/>
    <p:sldId id="298" r:id="rId99"/>
    <p:sldId id="297" r:id="rId100"/>
    <p:sldId id="296" r:id="rId101"/>
    <p:sldId id="295" r:id="rId102"/>
    <p:sldId id="294" r:id="rId103"/>
    <p:sldId id="293" r:id="rId104"/>
    <p:sldId id="292" r:id="rId105"/>
    <p:sldId id="291" r:id="rId106"/>
    <p:sldId id="290" r:id="rId107"/>
    <p:sldId id="459" r:id="rId108"/>
    <p:sldId id="458" r:id="rId109"/>
    <p:sldId id="467" r:id="rId110"/>
    <p:sldId id="468" r:id="rId111"/>
    <p:sldId id="457" r:id="rId112"/>
    <p:sldId id="466" r:id="rId113"/>
    <p:sldId id="465" r:id="rId114"/>
    <p:sldId id="464" r:id="rId115"/>
    <p:sldId id="289" r:id="rId116"/>
    <p:sldId id="288" r:id="rId117"/>
    <p:sldId id="287" r:id="rId118"/>
    <p:sldId id="286" r:id="rId119"/>
    <p:sldId id="285" r:id="rId120"/>
    <p:sldId id="284" r:id="rId121"/>
    <p:sldId id="283" r:id="rId122"/>
    <p:sldId id="282" r:id="rId123"/>
    <p:sldId id="281" r:id="rId124"/>
    <p:sldId id="280" r:id="rId125"/>
    <p:sldId id="443" r:id="rId126"/>
    <p:sldId id="442" r:id="rId127"/>
    <p:sldId id="441" r:id="rId128"/>
    <p:sldId id="440" r:id="rId129"/>
    <p:sldId id="439" r:id="rId130"/>
    <p:sldId id="438" r:id="rId131"/>
    <p:sldId id="447" r:id="rId132"/>
    <p:sldId id="446" r:id="rId133"/>
    <p:sldId id="445" r:id="rId134"/>
    <p:sldId id="444" r:id="rId135"/>
    <p:sldId id="437" r:id="rId136"/>
    <p:sldId id="449" r:id="rId137"/>
    <p:sldId id="279" r:id="rId138"/>
    <p:sldId id="278" r:id="rId139"/>
    <p:sldId id="277" r:id="rId140"/>
    <p:sldId id="276" r:id="rId141"/>
    <p:sldId id="275" r:id="rId142"/>
    <p:sldId id="274" r:id="rId143"/>
    <p:sldId id="273" r:id="rId144"/>
    <p:sldId id="382" r:id="rId145"/>
    <p:sldId id="380" r:id="rId146"/>
    <p:sldId id="379" r:id="rId147"/>
    <p:sldId id="378" r:id="rId148"/>
    <p:sldId id="377" r:id="rId149"/>
    <p:sldId id="376" r:id="rId150"/>
    <p:sldId id="375" r:id="rId151"/>
    <p:sldId id="374" r:id="rId152"/>
    <p:sldId id="373" r:id="rId153"/>
    <p:sldId id="371" r:id="rId154"/>
    <p:sldId id="372" r:id="rId155"/>
    <p:sldId id="370" r:id="rId156"/>
    <p:sldId id="369" r:id="rId157"/>
    <p:sldId id="270" r:id="rId158"/>
    <p:sldId id="269" r:id="rId159"/>
    <p:sldId id="268" r:id="rId160"/>
    <p:sldId id="267" r:id="rId161"/>
    <p:sldId id="477" r:id="rId162"/>
    <p:sldId id="476" r:id="rId163"/>
    <p:sldId id="475" r:id="rId164"/>
    <p:sldId id="474" r:id="rId165"/>
    <p:sldId id="473" r:id="rId166"/>
    <p:sldId id="472" r:id="rId167"/>
    <p:sldId id="483" r:id="rId168"/>
    <p:sldId id="485" r:id="rId169"/>
    <p:sldId id="484" r:id="rId170"/>
    <p:sldId id="482" r:id="rId171"/>
    <p:sldId id="471" r:id="rId172"/>
    <p:sldId id="480" r:id="rId173"/>
    <p:sldId id="479" r:id="rId174"/>
    <p:sldId id="478" r:id="rId175"/>
    <p:sldId id="470" r:id="rId176"/>
    <p:sldId id="469" r:id="rId177"/>
    <p:sldId id="257" r:id="rId178"/>
    <p:sldId id="481" r:id="rId1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9" d="100"/>
          <a:sy n="69" d="100"/>
        </p:scale>
        <p:origin x="-534" y="-102"/>
      </p:cViewPr>
      <p:guideLst>
        <p:guide orient="horz" pos="2160"/>
        <p:guide pos="2880"/>
      </p:guideLst>
    </p:cSldViewPr>
  </p:slideViewPr>
  <p:outlineViewPr>
    <p:cViewPr>
      <p:scale>
        <a:sx n="33" d="100"/>
        <a:sy n="33" d="100"/>
      </p:scale>
      <p:origin x="0" y="431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12.12.2017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188640"/>
            <a:ext cx="8712968" cy="1152128"/>
          </a:xfrm>
        </p:spPr>
        <p:txBody>
          <a:bodyPr>
            <a:normAutofit fontScale="90000"/>
          </a:bodyPr>
          <a:lstStyle/>
          <a:p>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ORTA ÇAĞ AVRUPA TARİHİ-I</a:t>
            </a:r>
            <a:r>
              <a:rPr lang="az-Latn-AZ" sz="3100" b="1" dirty="0" smtClean="0">
                <a:latin typeface="Times New Roman" pitchFamily="18" charset="0"/>
                <a:cs typeface="Times New Roman" pitchFamily="18" charset="0"/>
              </a:rPr>
              <a:t/>
            </a:r>
            <a:br>
              <a:rPr lang="az-Latn-AZ" sz="31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 AVRUPA’DA RÖNESANS</a:t>
            </a:r>
            <a:r>
              <a:rPr lang="tr-TR" sz="2000" b="1" dirty="0" smtClean="0"/>
              <a:t/>
            </a:r>
            <a:br>
              <a:rPr lang="tr-TR" sz="2000" b="1" dirty="0" smtClean="0"/>
            </a:br>
            <a:r>
              <a:rPr lang="tr-TR" sz="2400" b="1" dirty="0" smtClean="0"/>
              <a:t/>
            </a:r>
            <a:br>
              <a:rPr lang="tr-TR" sz="2400" b="1" dirty="0" smtClean="0"/>
            </a:br>
            <a:endParaRPr lang="tr-TR" sz="2400" b="1" dirty="0">
              <a:latin typeface="Times New Roman" pitchFamily="18" charset="0"/>
              <a:cs typeface="Times New Roman" pitchFamily="18" charset="0"/>
            </a:endParaRPr>
          </a:p>
        </p:txBody>
      </p:sp>
      <p:sp>
        <p:nvSpPr>
          <p:cNvPr id="3" name="2 İçerik Yer Tutucusu"/>
          <p:cNvSpPr>
            <a:spLocks noGrp="1"/>
          </p:cNvSpPr>
          <p:nvPr>
            <p:ph idx="1"/>
          </p:nvPr>
        </p:nvSpPr>
        <p:spPr>
          <a:xfrm>
            <a:off x="214282" y="1412776"/>
            <a:ext cx="8643998" cy="5230934"/>
          </a:xfrm>
        </p:spPr>
        <p:txBody>
          <a:bodyPr>
            <a:normAutofit lnSpcReduction="10000"/>
          </a:bodyPr>
          <a:lstStyle/>
          <a:p>
            <a:pPr algn="just">
              <a:buNone/>
            </a:pPr>
            <a:r>
              <a:rPr lang="tr-TR" sz="2400" dirty="0" smtClean="0">
                <a:latin typeface="Times New Roman" pitchFamily="18" charset="0"/>
                <a:cs typeface="Times New Roman" pitchFamily="18" charset="0"/>
              </a:rPr>
              <a:t>  </a:t>
            </a:r>
          </a:p>
          <a:p>
            <a:pPr algn="just">
              <a:buNone/>
            </a:pPr>
            <a:endParaRPr lang="tr-TR" sz="2400" dirty="0" smtClean="0">
              <a:latin typeface="Times New Roman" pitchFamily="18" charset="0"/>
              <a:cs typeface="Times New Roman" pitchFamily="18" charset="0"/>
            </a:endParaRPr>
          </a:p>
          <a:p>
            <a:pPr algn="ctr">
              <a:buNone/>
            </a:pPr>
            <a:r>
              <a:rPr lang="tr-TR" sz="24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Doç. Dr. Cavid QASIMOV</a:t>
            </a:r>
          </a:p>
          <a:p>
            <a:pPr algn="ctr">
              <a:buNone/>
            </a:pPr>
            <a:endParaRPr lang="tr-TR" sz="2800" b="1" dirty="0" smtClean="0">
              <a:latin typeface="Times New Roman" pitchFamily="18" charset="0"/>
              <a:cs typeface="Times New Roman" pitchFamily="18" charset="0"/>
            </a:endParaRPr>
          </a:p>
          <a:p>
            <a:pPr algn="ctr">
              <a:buNone/>
            </a:pPr>
            <a:r>
              <a:rPr lang="tr-TR" sz="2800" b="1" dirty="0" smtClean="0">
                <a:latin typeface="Times New Roman" pitchFamily="18" charset="0"/>
                <a:cs typeface="Times New Roman" pitchFamily="18" charset="0"/>
              </a:rPr>
              <a:t>VAN YÜZÜNCÜ YIL ÜNİVERSİTESİ EDEBİYAT</a:t>
            </a:r>
          </a:p>
          <a:p>
            <a:pPr algn="ctr">
              <a:buNone/>
            </a:pPr>
            <a:endParaRPr lang="tr-TR" sz="2800" b="1" dirty="0" smtClean="0">
              <a:latin typeface="Times New Roman" pitchFamily="18" charset="0"/>
              <a:cs typeface="Times New Roman" pitchFamily="18" charset="0"/>
            </a:endParaRPr>
          </a:p>
          <a:p>
            <a:pPr algn="ctr">
              <a:buNone/>
            </a:pPr>
            <a:r>
              <a:rPr lang="tr-TR" sz="2800" b="1" dirty="0" smtClean="0">
                <a:latin typeface="Times New Roman" pitchFamily="18" charset="0"/>
                <a:cs typeface="Times New Roman" pitchFamily="18" charset="0"/>
              </a:rPr>
              <a:t>FAKÜLTESİ TARİH BÖLÜMÜ</a:t>
            </a:r>
          </a:p>
          <a:p>
            <a:pPr algn="ctr">
              <a:buNone/>
            </a:pPr>
            <a:endParaRPr lang="tr-TR" sz="2800" b="1" dirty="0" smtClean="0">
              <a:latin typeface="Times New Roman" pitchFamily="18" charset="0"/>
              <a:cs typeface="Times New Roman" pitchFamily="18" charset="0"/>
            </a:endParaRPr>
          </a:p>
          <a:p>
            <a:pPr algn="ctr">
              <a:buNone/>
            </a:pPr>
            <a:endParaRPr lang="tr-TR" sz="2800" b="1" dirty="0" smtClean="0">
              <a:latin typeface="Times New Roman" pitchFamily="18" charset="0"/>
              <a:cs typeface="Times New Roman" pitchFamily="18" charset="0"/>
            </a:endParaRPr>
          </a:p>
          <a:p>
            <a:pPr algn="ctr">
              <a:buNone/>
            </a:pPr>
            <a:endParaRPr lang="tr-TR" sz="2800" b="1" dirty="0" smtClean="0">
              <a:latin typeface="Times New Roman" pitchFamily="18" charset="0"/>
              <a:cs typeface="Times New Roman" pitchFamily="18" charset="0"/>
            </a:endParaRPr>
          </a:p>
          <a:p>
            <a:pPr algn="ctr">
              <a:buNone/>
            </a:pPr>
            <a:r>
              <a:rPr lang="tr-TR" sz="2800" b="1" dirty="0" smtClean="0">
                <a:latin typeface="Times New Roman" pitchFamily="18" charset="0"/>
                <a:cs typeface="Times New Roman" pitchFamily="18" charset="0"/>
              </a:rPr>
              <a:t>VAN:2017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JAKOB BURCKHARDT</a:t>
            </a:r>
            <a:r>
              <a:rPr lang="az-Latn-AZ" sz="2800" b="1" dirty="0" smtClean="0">
                <a:latin typeface="Times New Roman" pitchFamily="18" charset="0"/>
                <a:cs typeface="Times New Roman" pitchFamily="18" charset="0"/>
              </a:rPr>
              <a:t>(1818-1897)</a:t>
            </a:r>
            <a:endParaRPr lang="tr-TR" sz="2800" dirty="0">
              <a:latin typeface="Times New Roman" pitchFamily="18" charset="0"/>
              <a:cs typeface="Times New Roman" pitchFamily="18" charset="0"/>
            </a:endParaRPr>
          </a:p>
        </p:txBody>
      </p:sp>
      <p:pic>
        <p:nvPicPr>
          <p:cNvPr id="4" name="3 İçerik Yer Tutucusu" descr="Jacob-Burckhardt.jpg"/>
          <p:cNvPicPr>
            <a:picLocks noGrp="1" noChangeAspect="1"/>
          </p:cNvPicPr>
          <p:nvPr>
            <p:ph idx="1"/>
          </p:nvPr>
        </p:nvPicPr>
        <p:blipFill>
          <a:blip r:embed="rId2" cstate="print"/>
          <a:stretch>
            <a:fillRect/>
          </a:stretch>
        </p:blipFill>
        <p:spPr>
          <a:xfrm>
            <a:off x="2188076" y="1124745"/>
            <a:ext cx="4706532" cy="5544344"/>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576064"/>
          </a:xfrm>
        </p:spPr>
        <p:txBody>
          <a:bodyPr>
            <a:normAutofit/>
          </a:bodyPr>
          <a:lstStyle/>
          <a:p>
            <a:r>
              <a:rPr lang="it-IT" sz="2800" b="1" dirty="0" smtClean="0">
                <a:latin typeface="Times New Roman" pitchFamily="18" charset="0"/>
                <a:cs typeface="Times New Roman" pitchFamily="18" charset="0"/>
              </a:rPr>
              <a:t>MONA LİSA (LA GİOCONDA VEYA LA JOCONDE</a:t>
            </a:r>
            <a:r>
              <a:rPr lang="tr-TR" sz="2800" b="1" dirty="0" smtClean="0">
                <a:latin typeface="Times New Roman" pitchFamily="18" charset="0"/>
                <a:cs typeface="Times New Roman" pitchFamily="18" charset="0"/>
              </a:rPr>
              <a:t>)</a:t>
            </a:r>
            <a:endParaRPr lang="tr-TR" sz="2800" b="1" dirty="0">
              <a:latin typeface="Times New Roman" pitchFamily="18" charset="0"/>
              <a:cs typeface="Times New Roman" pitchFamily="18" charset="0"/>
            </a:endParaRPr>
          </a:p>
        </p:txBody>
      </p:sp>
      <p:pic>
        <p:nvPicPr>
          <p:cNvPr id="4" name="3 İçerik Yer Tutucusu" descr="mo.jpg"/>
          <p:cNvPicPr>
            <a:picLocks noGrp="1" noChangeAspect="1"/>
          </p:cNvPicPr>
          <p:nvPr>
            <p:ph idx="1"/>
          </p:nvPr>
        </p:nvPicPr>
        <p:blipFill>
          <a:blip r:embed="rId2" cstate="print"/>
          <a:stretch>
            <a:fillRect/>
          </a:stretch>
        </p:blipFill>
        <p:spPr>
          <a:xfrm>
            <a:off x="2555776" y="924827"/>
            <a:ext cx="3888431" cy="5801540"/>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8784976" cy="6408712"/>
          </a:xfrm>
        </p:spPr>
        <p:txBody>
          <a:bodyPr>
            <a:normAutofit/>
          </a:bodyPr>
          <a:lstStyle/>
          <a:p>
            <a:pPr algn="just">
              <a:buNone/>
            </a:pPr>
            <a:r>
              <a:rPr lang="tr-TR" sz="2800" b="1" i="1" dirty="0" smtClean="0"/>
              <a:t>    </a:t>
            </a:r>
            <a:r>
              <a:rPr lang="tr-TR" sz="2800" b="1" dirty="0" err="1" smtClean="0">
                <a:latin typeface="Times New Roman" pitchFamily="18" charset="0"/>
                <a:cs typeface="Times New Roman" pitchFamily="18" charset="0"/>
              </a:rPr>
              <a:t>Mona</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Lisa</a:t>
            </a: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La </a:t>
            </a:r>
            <a:r>
              <a:rPr lang="tr-TR" sz="2800" b="1" dirty="0" err="1" smtClean="0">
                <a:latin typeface="Times New Roman" pitchFamily="18" charset="0"/>
                <a:cs typeface="Times New Roman" pitchFamily="18" charset="0"/>
              </a:rPr>
              <a:t>Gioconda</a:t>
            </a:r>
            <a:r>
              <a:rPr lang="tr-TR" sz="2800" dirty="0" smtClean="0">
                <a:latin typeface="Times New Roman" pitchFamily="18" charset="0"/>
                <a:cs typeface="Times New Roman" pitchFamily="18" charset="0"/>
              </a:rPr>
              <a:t> veya </a:t>
            </a:r>
            <a:r>
              <a:rPr lang="tr-TR" sz="2800" b="1" dirty="0" smtClean="0">
                <a:latin typeface="Times New Roman" pitchFamily="18" charset="0"/>
                <a:cs typeface="Times New Roman" pitchFamily="18" charset="0"/>
              </a:rPr>
              <a:t>La </a:t>
            </a:r>
            <a:r>
              <a:rPr lang="tr-TR" sz="2800" b="1" dirty="0" err="1" smtClean="0">
                <a:latin typeface="Times New Roman" pitchFamily="18" charset="0"/>
                <a:cs typeface="Times New Roman" pitchFamily="18" charset="0"/>
              </a:rPr>
              <a:t>Joconde</a:t>
            </a:r>
            <a:r>
              <a:rPr lang="tr-TR" sz="2800" dirty="0" smtClean="0">
                <a:latin typeface="Times New Roman" pitchFamily="18" charset="0"/>
                <a:cs typeface="Times New Roman" pitchFamily="18" charset="0"/>
              </a:rPr>
              <a:t> olarak da bilinir), İtalya'nın Floransa şehrindeki Rönesans sırasında Leonardo da Vinci tarafından kavak bir pano üzerine </a:t>
            </a:r>
            <a:r>
              <a:rPr lang="tr-TR" sz="2800" dirty="0" err="1" smtClean="0">
                <a:latin typeface="Times New Roman" pitchFamily="18" charset="0"/>
                <a:cs typeface="Times New Roman" pitchFamily="18" charset="0"/>
              </a:rPr>
              <a:t>Sfumato</a:t>
            </a:r>
            <a:r>
              <a:rPr lang="tr-TR" sz="2800" dirty="0" smtClean="0">
                <a:latin typeface="Times New Roman" pitchFamily="18" charset="0"/>
                <a:cs typeface="Times New Roman" pitchFamily="18" charset="0"/>
              </a:rPr>
              <a:t> tekniği ile resmedilmiş 16. yüzyıl yağlıboya portresidir. Resim halen Paris'teki </a:t>
            </a:r>
            <a:r>
              <a:rPr lang="tr-TR" sz="2800" dirty="0" err="1" smtClean="0">
                <a:latin typeface="Times New Roman" pitchFamily="18" charset="0"/>
                <a:cs typeface="Times New Roman" pitchFamily="18" charset="0"/>
              </a:rPr>
              <a:t>Louvre</a:t>
            </a:r>
            <a:r>
              <a:rPr lang="tr-TR" sz="2800" dirty="0" smtClean="0">
                <a:latin typeface="Times New Roman" pitchFamily="18" charset="0"/>
                <a:cs typeface="Times New Roman" pitchFamily="18" charset="0"/>
              </a:rPr>
              <a:t> Müzesi'nde </a:t>
            </a:r>
            <a:r>
              <a:rPr lang="tr-TR" sz="2800" dirty="0" err="1" smtClean="0">
                <a:latin typeface="Times New Roman" pitchFamily="18" charset="0"/>
                <a:cs typeface="Times New Roman" pitchFamily="18" charset="0"/>
              </a:rPr>
              <a:t>Francesco</a:t>
            </a:r>
            <a:r>
              <a:rPr lang="tr-TR" sz="2800" dirty="0" smtClean="0">
                <a:latin typeface="Times New Roman" pitchFamily="18" charset="0"/>
                <a:cs typeface="Times New Roman" pitchFamily="18" charset="0"/>
              </a:rPr>
              <a:t> del </a:t>
            </a:r>
            <a:r>
              <a:rPr lang="tr-TR" sz="2800" dirty="0" err="1" smtClean="0">
                <a:latin typeface="Times New Roman" pitchFamily="18" charset="0"/>
                <a:cs typeface="Times New Roman" pitchFamily="18" charset="0"/>
              </a:rPr>
              <a:t>Giocondo'nun</a:t>
            </a:r>
            <a:r>
              <a:rPr lang="tr-TR" sz="2800" dirty="0" smtClean="0">
                <a:latin typeface="Times New Roman" pitchFamily="18" charset="0"/>
                <a:cs typeface="Times New Roman" pitchFamily="18" charset="0"/>
              </a:rPr>
              <a:t> karısı, </a:t>
            </a:r>
            <a:r>
              <a:rPr lang="tr-TR" sz="2800" dirty="0" err="1" smtClean="0">
                <a:latin typeface="Times New Roman" pitchFamily="18" charset="0"/>
                <a:cs typeface="Times New Roman" pitchFamily="18" charset="0"/>
              </a:rPr>
              <a:t>Lisa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Gherardini</a:t>
            </a:r>
            <a:r>
              <a:rPr lang="tr-TR" sz="2800" dirty="0" smtClean="0">
                <a:latin typeface="Times New Roman" pitchFamily="18" charset="0"/>
                <a:cs typeface="Times New Roman" pitchFamily="18" charset="0"/>
              </a:rPr>
              <a:t> Portresi başlığı altında sergilenmektedir. Tabloda oturmuş bir kadın resmedilmiştir, kadının yüzünün kime ait olduğu hala gizemini korumaktadır.</a:t>
            </a:r>
            <a:r>
              <a:rPr lang="tr-TR" sz="2800" baseline="300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Yüz ifadesindeki belirsizlik, kompozisyonundaki anıtsallık, atmosferdeki ilginçlikler, tablo hakkındaki çalışmaları devam ettirmektedir. Bu tablo, geniş ölçüde tanındı; karikatürleri yapıldı, araştırıldı ve </a:t>
            </a:r>
            <a:r>
              <a:rPr lang="tr-TR" sz="2800" dirty="0" err="1" smtClean="0">
                <a:latin typeface="Times New Roman" pitchFamily="18" charset="0"/>
                <a:cs typeface="Times New Roman" pitchFamily="18" charset="0"/>
              </a:rPr>
              <a:t>Louvre</a:t>
            </a:r>
            <a:r>
              <a:rPr lang="tr-TR" sz="2800" dirty="0" smtClean="0">
                <a:latin typeface="Times New Roman" pitchFamily="18" charset="0"/>
                <a:cs typeface="Times New Roman" pitchFamily="18" charset="0"/>
              </a:rPr>
              <a:t> Müzesi'nin en önemli eserlerinden olarak düşünüldü.</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Leonardo da Vinci, bu tabloya 1503 veya 1504 tarihinde, İtalya'nın Floransa kentinde başladı. Da Vinci'nin çağdaşı, sanat tarihçisi </a:t>
            </a:r>
            <a:r>
              <a:rPr lang="tr-TR" sz="2800" dirty="0" err="1" smtClean="0">
                <a:latin typeface="Times New Roman" pitchFamily="18" charset="0"/>
                <a:cs typeface="Times New Roman" pitchFamily="18" charset="0"/>
              </a:rPr>
              <a:t>Giorgio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Vasari</a:t>
            </a:r>
            <a:r>
              <a:rPr lang="tr-TR" sz="2800" dirty="0" smtClean="0">
                <a:latin typeface="Times New Roman" pitchFamily="18" charset="0"/>
                <a:cs typeface="Times New Roman" pitchFamily="18" charset="0"/>
              </a:rPr>
              <a:t>, "</a:t>
            </a:r>
            <a:r>
              <a:rPr lang="tr-TR" sz="2800" i="1" dirty="0" smtClean="0">
                <a:latin typeface="Times New Roman" pitchFamily="18" charset="0"/>
                <a:cs typeface="Times New Roman" pitchFamily="18" charset="0"/>
              </a:rPr>
              <a:t>... Tablo üzerinde dört yıl oyalandı ve tabloyu bitirmedi...</a:t>
            </a:r>
            <a:r>
              <a:rPr lang="tr-TR" sz="2800" dirty="0" smtClean="0">
                <a:latin typeface="Times New Roman" pitchFamily="18" charset="0"/>
                <a:cs typeface="Times New Roman" pitchFamily="18" charset="0"/>
              </a:rPr>
              <a:t>" demiştir. Bu, Leonardo için alışagelmiş bir davranıştı ve hiçbir çalışmayı tamamen bitiremediği düşüncesi üzerine pişman olmuştu. Sonra, Fransa'ya yolculuğun ardından 3 yıl süreyle tablo üzerine devam etmeyi tekrar düşündü ve bunu gerçekleştirdi. Da Vinci Fransa'ya gitmişti ve tablo üzerine çalışmalar devam ediyordu, Kral I. </a:t>
            </a:r>
            <a:r>
              <a:rPr lang="tr-TR" sz="2800" dirty="0" err="1" smtClean="0">
                <a:latin typeface="Times New Roman" pitchFamily="18" charset="0"/>
                <a:cs typeface="Times New Roman" pitchFamily="18" charset="0"/>
              </a:rPr>
              <a:t>François</a:t>
            </a:r>
            <a:r>
              <a:rPr lang="tr-TR" sz="2800" dirty="0" smtClean="0">
                <a:latin typeface="Times New Roman" pitchFamily="18" charset="0"/>
                <a:cs typeface="Times New Roman" pitchFamily="18" charset="0"/>
              </a:rPr>
              <a:t> tarafından, yakınındaki kaleye davet edildi. Bu, Leonardo'nun mirasçılarından olacak asistanı </a:t>
            </a:r>
            <a:r>
              <a:rPr lang="tr-TR" sz="2800" dirty="0" err="1" smtClean="0">
                <a:latin typeface="Times New Roman" pitchFamily="18" charset="0"/>
                <a:cs typeface="Times New Roman" pitchFamily="18" charset="0"/>
              </a:rPr>
              <a:t>Salai</a:t>
            </a:r>
            <a:r>
              <a:rPr lang="tr-TR" sz="2800" dirty="0" smtClean="0">
                <a:latin typeface="Times New Roman" pitchFamily="18" charset="0"/>
                <a:cs typeface="Times New Roman" pitchFamily="18" charset="0"/>
              </a:rPr>
              <a:t> ile doğrudan ilgiliydi, sonra dönemin kralı, tabloyu 4.000 </a:t>
            </a:r>
            <a:r>
              <a:rPr lang="tr-TR" sz="2800" dirty="0" err="1" smtClean="0">
                <a:latin typeface="Times New Roman" pitchFamily="18" charset="0"/>
                <a:cs typeface="Times New Roman" pitchFamily="18" charset="0"/>
              </a:rPr>
              <a:t>écus</a:t>
            </a:r>
            <a:r>
              <a:rPr lang="tr-TR" sz="2800" dirty="0" smtClean="0">
                <a:latin typeface="Times New Roman" pitchFamily="18" charset="0"/>
                <a:cs typeface="Times New Roman" pitchFamily="18" charset="0"/>
              </a:rPr>
              <a:t> ile satın aldı ve </a:t>
            </a:r>
            <a:r>
              <a:rPr lang="tr-TR" sz="2800" dirty="0" err="1" smtClean="0">
                <a:latin typeface="Times New Roman" pitchFamily="18" charset="0"/>
                <a:cs typeface="Times New Roman" pitchFamily="18" charset="0"/>
              </a:rPr>
              <a:t>Fontainebleau</a:t>
            </a:r>
            <a:r>
              <a:rPr lang="tr-TR" sz="2800" dirty="0" smtClean="0">
                <a:latin typeface="Times New Roman" pitchFamily="18" charset="0"/>
                <a:cs typeface="Times New Roman" pitchFamily="18" charset="0"/>
              </a:rPr>
              <a:t> Sarayı'nda XIV. Louis himayesinde asıldı.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8784976" cy="6408712"/>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Daha sonra tablo, </a:t>
            </a:r>
            <a:r>
              <a:rPr lang="tr-TR" sz="2800" dirty="0" err="1" smtClean="0">
                <a:latin typeface="Times New Roman" pitchFamily="18" charset="0"/>
                <a:cs typeface="Times New Roman" pitchFamily="18" charset="0"/>
              </a:rPr>
              <a:t>Versay</a:t>
            </a:r>
            <a:r>
              <a:rPr lang="tr-TR" sz="2800" dirty="0" smtClean="0">
                <a:latin typeface="Times New Roman" pitchFamily="18" charset="0"/>
                <a:cs typeface="Times New Roman" pitchFamily="18" charset="0"/>
              </a:rPr>
              <a:t> Sarayı'na taşınacaktı. Fransız </a:t>
            </a:r>
            <a:r>
              <a:rPr lang="tr-TR" sz="2800" dirty="0" err="1" smtClean="0">
                <a:latin typeface="Times New Roman" pitchFamily="18" charset="0"/>
                <a:cs typeface="Times New Roman" pitchFamily="18" charset="0"/>
              </a:rPr>
              <a:t>İhtilali'nin</a:t>
            </a:r>
            <a:r>
              <a:rPr lang="tr-TR" sz="2800" dirty="0" smtClean="0">
                <a:latin typeface="Times New Roman" pitchFamily="18" charset="0"/>
                <a:cs typeface="Times New Roman" pitchFamily="18" charset="0"/>
              </a:rPr>
              <a:t> ardından, tablo </a:t>
            </a:r>
            <a:r>
              <a:rPr lang="tr-TR" sz="2800" dirty="0" err="1" smtClean="0">
                <a:latin typeface="Times New Roman" pitchFamily="18" charset="0"/>
                <a:cs typeface="Times New Roman" pitchFamily="18" charset="0"/>
              </a:rPr>
              <a:t>Louvre</a:t>
            </a:r>
            <a:r>
              <a:rPr lang="tr-TR" sz="2800" dirty="0" smtClean="0">
                <a:latin typeface="Times New Roman" pitchFamily="18" charset="0"/>
                <a:cs typeface="Times New Roman" pitchFamily="18" charset="0"/>
              </a:rPr>
              <a:t> Sarayı'na taşındı. Napolyon </a:t>
            </a:r>
            <a:r>
              <a:rPr lang="tr-TR" sz="2800" dirty="0" err="1" smtClean="0">
                <a:latin typeface="Times New Roman" pitchFamily="18" charset="0"/>
                <a:cs typeface="Times New Roman" pitchFamily="18" charset="0"/>
              </a:rPr>
              <a:t>Bonapart</a:t>
            </a:r>
            <a:r>
              <a:rPr lang="tr-TR" sz="2800" dirty="0" smtClean="0">
                <a:latin typeface="Times New Roman" pitchFamily="18" charset="0"/>
                <a:cs typeface="Times New Roman" pitchFamily="18" charset="0"/>
              </a:rPr>
              <a:t> tarafından </a:t>
            </a:r>
            <a:r>
              <a:rPr lang="tr-TR" sz="2800" dirty="0" err="1" smtClean="0">
                <a:latin typeface="Times New Roman" pitchFamily="18" charset="0"/>
                <a:cs typeface="Times New Roman" pitchFamily="18" charset="0"/>
              </a:rPr>
              <a:t>Tuileries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sarayı'na</a:t>
            </a:r>
            <a:r>
              <a:rPr lang="tr-TR" sz="2800" dirty="0" smtClean="0">
                <a:latin typeface="Times New Roman" pitchFamily="18" charset="0"/>
                <a:cs typeface="Times New Roman" pitchFamily="18" charset="0"/>
              </a:rPr>
              <a:t> taşınsa da, daha sonra tekrar </a:t>
            </a:r>
            <a:r>
              <a:rPr lang="tr-TR" sz="2800" dirty="0" err="1" smtClean="0">
                <a:latin typeface="Times New Roman" pitchFamily="18" charset="0"/>
                <a:cs typeface="Times New Roman" pitchFamily="18" charset="0"/>
              </a:rPr>
              <a:t>Louvre</a:t>
            </a:r>
            <a:r>
              <a:rPr lang="tr-TR" sz="2800" dirty="0" smtClean="0">
                <a:latin typeface="Times New Roman" pitchFamily="18" charset="0"/>
                <a:cs typeface="Times New Roman" pitchFamily="18" charset="0"/>
              </a:rPr>
              <a:t> Sarayı'na döndü. 1870 - 1871 aralığında gerçekleşen Fransa-Prusya Savaşı sırasında tablo, Fransızların askeri bölgesi </a:t>
            </a:r>
            <a:r>
              <a:rPr lang="tr-TR" sz="2800" b="1" dirty="0" smtClean="0">
                <a:latin typeface="Times New Roman" pitchFamily="18" charset="0"/>
                <a:cs typeface="Times New Roman" pitchFamily="18" charset="0"/>
              </a:rPr>
              <a:t>"</a:t>
            </a:r>
            <a:r>
              <a:rPr lang="tr-TR" sz="2800" b="1" dirty="0" err="1" smtClean="0">
                <a:latin typeface="Times New Roman" pitchFamily="18" charset="0"/>
                <a:cs typeface="Times New Roman" pitchFamily="18" charset="0"/>
              </a:rPr>
              <a:t>Brest</a:t>
            </a:r>
            <a:r>
              <a:rPr lang="tr-TR" sz="2800" b="1" dirty="0" smtClean="0">
                <a:latin typeface="Times New Roman" pitchFamily="18" charset="0"/>
                <a:cs typeface="Times New Roman" pitchFamily="18" charset="0"/>
              </a:rPr>
              <a:t> Arsenal"</a:t>
            </a:r>
            <a:r>
              <a:rPr lang="tr-TR" sz="2800" dirty="0" smtClean="0">
                <a:latin typeface="Times New Roman" pitchFamily="18" charset="0"/>
                <a:cs typeface="Times New Roman" pitchFamily="18" charset="0"/>
              </a:rPr>
              <a:t>e taşındı. Tablodaki manzara ve model ile ilgili birçok spekülasyon çıktı. Örneğin, da Vinci'nin modeli güzel yanlarıyla resmettiği düşüncesi vardı, tablonun 21. Yüzyıl standartlarında olduğu da düşünülmüştür. Doğulu bazı sanat tarihçileri, örneğin </a:t>
            </a:r>
            <a:r>
              <a:rPr lang="tr-TR" sz="2800" dirty="0" err="1" smtClean="0">
                <a:latin typeface="Times New Roman" pitchFamily="18" charset="0"/>
                <a:cs typeface="Times New Roman" pitchFamily="18" charset="0"/>
              </a:rPr>
              <a:t>Yukio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Yashiro</a:t>
            </a:r>
            <a:r>
              <a:rPr lang="tr-TR" sz="2800" dirty="0" smtClean="0">
                <a:latin typeface="Times New Roman" pitchFamily="18" charset="0"/>
                <a:cs typeface="Times New Roman" pitchFamily="18" charset="0"/>
              </a:rPr>
              <a:t>, tablodaki manzaranın </a:t>
            </a:r>
            <a:r>
              <a:rPr lang="tr-TR" sz="2800" dirty="0" err="1" smtClean="0">
                <a:latin typeface="Times New Roman" pitchFamily="18" charset="0"/>
                <a:cs typeface="Times New Roman" pitchFamily="18" charset="0"/>
              </a:rPr>
              <a:t>Çin'li</a:t>
            </a:r>
            <a:r>
              <a:rPr lang="tr-TR" sz="2800" dirty="0" smtClean="0">
                <a:latin typeface="Times New Roman" pitchFamily="18" charset="0"/>
                <a:cs typeface="Times New Roman" pitchFamily="18" charset="0"/>
              </a:rPr>
              <a:t> sanatçıların eserlerinden etkilendiğini öne sürmüştür ama kanıtlarının yetersizliğinden dolayı birçok itiraz çıkmıştır.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err="1" smtClean="0">
                <a:latin typeface="Times New Roman" pitchFamily="18" charset="0"/>
                <a:cs typeface="Times New Roman" pitchFamily="18" charset="0"/>
              </a:rPr>
              <a:t>Mona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Lisa</a:t>
            </a:r>
            <a:r>
              <a:rPr lang="tr-TR" sz="2800" dirty="0" smtClean="0">
                <a:latin typeface="Times New Roman" pitchFamily="18" charset="0"/>
                <a:cs typeface="Times New Roman" pitchFamily="18" charset="0"/>
              </a:rPr>
              <a:t> tablosu, 19. Yüzyıla değin gizemi hakkında düşünce oluşmamıştı, henüz kavranmakta olan Sembolizm akımı sayesinde, tabloda var olduğu düşünülen simgeler için birçok düşünce çıkmıştır. Eleştirmen </a:t>
            </a:r>
            <a:r>
              <a:rPr lang="tr-TR" sz="2800" dirty="0" err="1" smtClean="0">
                <a:latin typeface="Times New Roman" pitchFamily="18" charset="0"/>
                <a:cs typeface="Times New Roman" pitchFamily="18" charset="0"/>
              </a:rPr>
              <a:t>Walter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Pater</a:t>
            </a:r>
            <a:r>
              <a:rPr lang="tr-TR" sz="2800" dirty="0" smtClean="0">
                <a:latin typeface="Times New Roman" pitchFamily="18" charset="0"/>
                <a:cs typeface="Times New Roman" pitchFamily="18" charset="0"/>
              </a:rPr>
              <a:t>, 1867 yılında tablo üzerine, kadınlıkla ilgili gizli semboller içerdiğini belirtmiştir.</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a:bodyPr>
          <a:lstStyle/>
          <a:p>
            <a:r>
              <a:rPr lang="tr-TR" sz="2800" b="1" dirty="0" smtClean="0">
                <a:latin typeface="Times New Roman" pitchFamily="18" charset="0"/>
                <a:cs typeface="Times New Roman" pitchFamily="18" charset="0"/>
              </a:rPr>
              <a:t>KONUSU</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a:bodyPr>
          <a:lstStyle/>
          <a:p>
            <a:pPr algn="just"/>
            <a:r>
              <a:rPr lang="tr-TR" sz="2800" dirty="0" err="1" smtClean="0">
                <a:latin typeface="Times New Roman" pitchFamily="18" charset="0"/>
                <a:cs typeface="Times New Roman" pitchFamily="18" charset="0"/>
              </a:rPr>
              <a:t>Mona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Lisa'da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Lisa</a:t>
            </a:r>
            <a:r>
              <a:rPr lang="tr-TR" sz="2800" dirty="0" smtClean="0">
                <a:latin typeface="Times New Roman" pitchFamily="18" charset="0"/>
                <a:cs typeface="Times New Roman" pitchFamily="18" charset="0"/>
              </a:rPr>
              <a:t> del </a:t>
            </a:r>
            <a:r>
              <a:rPr lang="tr-TR" sz="2800" dirty="0" err="1" smtClean="0">
                <a:latin typeface="Times New Roman" pitchFamily="18" charset="0"/>
                <a:cs typeface="Times New Roman" pitchFamily="18" charset="0"/>
              </a:rPr>
              <a:t>Giocondo</a:t>
            </a:r>
            <a:r>
              <a:rPr lang="tr-TR" sz="2800" dirty="0" smtClean="0">
                <a:latin typeface="Times New Roman" pitchFamily="18" charset="0"/>
                <a:cs typeface="Times New Roman" pitchFamily="18" charset="0"/>
              </a:rPr>
              <a:t> resmedilmiştir; </a:t>
            </a:r>
            <a:r>
              <a:rPr lang="tr-TR" sz="2800" dirty="0" err="1" smtClean="0">
                <a:latin typeface="Times New Roman" pitchFamily="18" charset="0"/>
                <a:cs typeface="Times New Roman" pitchFamily="18" charset="0"/>
              </a:rPr>
              <a:t>Gherardini</a:t>
            </a:r>
            <a:r>
              <a:rPr lang="tr-TR" sz="2800" dirty="0" smtClean="0">
                <a:latin typeface="Times New Roman" pitchFamily="18" charset="0"/>
                <a:cs typeface="Times New Roman" pitchFamily="18" charset="0"/>
              </a:rPr>
              <a:t> ailesine mensup birisiydi ve tüccar </a:t>
            </a:r>
            <a:r>
              <a:rPr lang="tr-TR" sz="2800" dirty="0" err="1" smtClean="0">
                <a:latin typeface="Times New Roman" pitchFamily="18" charset="0"/>
                <a:cs typeface="Times New Roman" pitchFamily="18" charset="0"/>
              </a:rPr>
              <a:t>Francesco</a:t>
            </a:r>
            <a:r>
              <a:rPr lang="tr-TR" sz="2800" dirty="0" smtClean="0">
                <a:latin typeface="Times New Roman" pitchFamily="18" charset="0"/>
                <a:cs typeface="Times New Roman" pitchFamily="18" charset="0"/>
              </a:rPr>
              <a:t> del </a:t>
            </a:r>
            <a:r>
              <a:rPr lang="tr-TR" sz="2800" dirty="0" err="1" smtClean="0">
                <a:latin typeface="Times New Roman" pitchFamily="18" charset="0"/>
                <a:cs typeface="Times New Roman" pitchFamily="18" charset="0"/>
              </a:rPr>
              <a:t>Giocondo'nun</a:t>
            </a:r>
            <a:r>
              <a:rPr lang="tr-TR" sz="2800" dirty="0" smtClean="0">
                <a:latin typeface="Times New Roman" pitchFamily="18" charset="0"/>
                <a:cs typeface="Times New Roman" pitchFamily="18" charset="0"/>
              </a:rPr>
              <a:t> karısıydı. </a:t>
            </a:r>
            <a:r>
              <a:rPr lang="tr-TR" sz="2800" dirty="0" err="1" smtClean="0">
                <a:latin typeface="Times New Roman" pitchFamily="18" charset="0"/>
                <a:cs typeface="Times New Roman" pitchFamily="18" charset="0"/>
              </a:rPr>
              <a:t>Giocondo'nun</a:t>
            </a:r>
            <a:r>
              <a:rPr lang="tr-TR" sz="2800" dirty="0" smtClean="0">
                <a:latin typeface="Times New Roman" pitchFamily="18" charset="0"/>
                <a:cs typeface="Times New Roman" pitchFamily="18" charset="0"/>
              </a:rPr>
              <a:t> ikinci oğlu </a:t>
            </a:r>
            <a:r>
              <a:rPr lang="tr-TR" sz="2800" dirty="0" err="1" smtClean="0">
                <a:latin typeface="Times New Roman" pitchFamily="18" charset="0"/>
                <a:cs typeface="Times New Roman" pitchFamily="18" charset="0"/>
              </a:rPr>
              <a:t>Andrea'nın</a:t>
            </a:r>
            <a:r>
              <a:rPr lang="tr-TR" sz="2800" dirty="0" smtClean="0">
                <a:latin typeface="Times New Roman" pitchFamily="18" charset="0"/>
                <a:cs typeface="Times New Roman" pitchFamily="18" charset="0"/>
              </a:rPr>
              <a:t> doğumu anısına tablonun yapıldığı tahmin edilmektedir. Tabloda oturan kadının kimliği, 2005 yılında, </a:t>
            </a:r>
            <a:r>
              <a:rPr lang="tr-TR" sz="2800" dirty="0" err="1" smtClean="0">
                <a:latin typeface="Times New Roman" pitchFamily="18" charset="0"/>
                <a:cs typeface="Times New Roman" pitchFamily="18" charset="0"/>
              </a:rPr>
              <a:t>Heidelberg</a:t>
            </a:r>
            <a:r>
              <a:rPr lang="tr-TR" sz="2800" dirty="0" smtClean="0">
                <a:latin typeface="Times New Roman" pitchFamily="18" charset="0"/>
                <a:cs typeface="Times New Roman" pitchFamily="18" charset="0"/>
              </a:rPr>
              <a:t> Üniversitesi'nin kütüphanesinde bulunan </a:t>
            </a:r>
            <a:r>
              <a:rPr lang="tr-TR" sz="2800" dirty="0" err="1" smtClean="0">
                <a:latin typeface="Times New Roman" pitchFamily="18" charset="0"/>
                <a:cs typeface="Times New Roman" pitchFamily="18" charset="0"/>
              </a:rPr>
              <a:t>Agostino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Vespucci'ye</a:t>
            </a:r>
            <a:r>
              <a:rPr lang="tr-TR" sz="2800" dirty="0" smtClean="0">
                <a:latin typeface="Times New Roman" pitchFamily="18" charset="0"/>
                <a:cs typeface="Times New Roman" pitchFamily="18" charset="0"/>
              </a:rPr>
              <a:t> ait bir not ile tespit edilmiştir. Fakat başka uzmanlar tarafından, tablodaki kadın için üç farklı şahsiyet de öne sürülmüştür. Da Vinci'nin annesi </a:t>
            </a:r>
            <a:r>
              <a:rPr lang="tr-TR" sz="2800" dirty="0" err="1" smtClean="0">
                <a:latin typeface="Times New Roman" pitchFamily="18" charset="0"/>
                <a:cs typeface="Times New Roman" pitchFamily="18" charset="0"/>
              </a:rPr>
              <a:t>Caterina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Buti</a:t>
            </a:r>
            <a:r>
              <a:rPr lang="tr-TR" sz="2800" dirty="0" smtClean="0">
                <a:latin typeface="Times New Roman" pitchFamily="18" charset="0"/>
                <a:cs typeface="Times New Roman" pitchFamily="18" charset="0"/>
              </a:rPr>
              <a:t> del </a:t>
            </a:r>
            <a:r>
              <a:rPr lang="tr-TR" sz="2800" dirty="0" err="1" smtClean="0">
                <a:latin typeface="Times New Roman" pitchFamily="18" charset="0"/>
                <a:cs typeface="Times New Roman" pitchFamily="18" charset="0"/>
              </a:rPr>
              <a:t>Vacca</a:t>
            </a:r>
            <a:r>
              <a:rPr lang="tr-TR" sz="2800" dirty="0" smtClean="0">
                <a:latin typeface="Times New Roman" pitchFamily="18" charset="0"/>
                <a:cs typeface="Times New Roman" pitchFamily="18" charset="0"/>
              </a:rPr>
              <a:t> de öne sürüldüyse de, çoğu uzman tarafından düşük ihtimal olarak değerlendirilmiştir.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Milano düşesi </a:t>
            </a:r>
            <a:r>
              <a:rPr lang="tr-TR" sz="2800" dirty="0" err="1" smtClean="0">
                <a:latin typeface="Times New Roman" pitchFamily="18" charset="0"/>
                <a:cs typeface="Times New Roman" pitchFamily="18" charset="0"/>
              </a:rPr>
              <a:t>Isabella</a:t>
            </a:r>
            <a:r>
              <a:rPr lang="tr-TR" sz="2800" dirty="0" smtClean="0">
                <a:latin typeface="Times New Roman" pitchFamily="18" charset="0"/>
                <a:cs typeface="Times New Roman" pitchFamily="18" charset="0"/>
              </a:rPr>
              <a:t> of </a:t>
            </a:r>
            <a:r>
              <a:rPr lang="tr-TR" sz="2800" dirty="0" err="1" smtClean="0">
                <a:latin typeface="Times New Roman" pitchFamily="18" charset="0"/>
                <a:cs typeface="Times New Roman" pitchFamily="18" charset="0"/>
              </a:rPr>
              <a:t>Aragon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Cecilia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Gallerani</a:t>
            </a:r>
            <a:r>
              <a:rPr lang="tr-TR" sz="2800" dirty="0" smtClean="0">
                <a:latin typeface="Times New Roman" pitchFamily="18" charset="0"/>
                <a:cs typeface="Times New Roman" pitchFamily="18" charset="0"/>
              </a:rPr>
              <a:t>, düşes </a:t>
            </a:r>
            <a:r>
              <a:rPr lang="tr-TR" sz="2800" dirty="0" err="1" smtClean="0">
                <a:latin typeface="Times New Roman" pitchFamily="18" charset="0"/>
                <a:cs typeface="Times New Roman" pitchFamily="18" charset="0"/>
              </a:rPr>
              <a:t>Costanza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d'Avalos</a:t>
            </a:r>
            <a:r>
              <a:rPr lang="tr-TR" sz="2800" dirty="0" smtClean="0">
                <a:latin typeface="Times New Roman" pitchFamily="18" charset="0"/>
                <a:cs typeface="Times New Roman" pitchFamily="18" charset="0"/>
              </a:rPr>
              <a:t> (La </a:t>
            </a:r>
            <a:r>
              <a:rPr lang="tr-TR" sz="2800" dirty="0" err="1" smtClean="0">
                <a:latin typeface="Times New Roman" pitchFamily="18" charset="0"/>
                <a:cs typeface="Times New Roman" pitchFamily="18" charset="0"/>
              </a:rPr>
              <a:t>Gioconda</a:t>
            </a:r>
            <a:r>
              <a:rPr lang="tr-TR" sz="2800" dirty="0" smtClean="0">
                <a:latin typeface="Times New Roman" pitchFamily="18" charset="0"/>
                <a:cs typeface="Times New Roman" pitchFamily="18" charset="0"/>
              </a:rPr>
              <a:t> olduğu söylenir) öne sürülen diğer şahsiyetlerdendir. Tablodaki kadının da Vinci tarafından adlandırıldığı da öne sürülmüştür. Öne sürülen bu karakterler, </a:t>
            </a:r>
            <a:r>
              <a:rPr lang="tr-TR" sz="2800" dirty="0" err="1" smtClean="0">
                <a:latin typeface="Times New Roman" pitchFamily="18" charset="0"/>
                <a:cs typeface="Times New Roman" pitchFamily="18" charset="0"/>
              </a:rPr>
              <a:t>Giorgio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Vasari'nin</a:t>
            </a:r>
            <a:r>
              <a:rPr lang="tr-TR" sz="2800" dirty="0" smtClean="0">
                <a:latin typeface="Times New Roman" pitchFamily="18" charset="0"/>
                <a:cs typeface="Times New Roman" pitchFamily="18" charset="0"/>
              </a:rPr>
              <a:t> yazdığı Leonardo da Vinci'nin biyografisindeki tariflerine göre tahmin edilmiştir. </a:t>
            </a:r>
            <a:r>
              <a:rPr lang="tr-TR" sz="2800" dirty="0" err="1" smtClean="0">
                <a:latin typeface="Times New Roman" pitchFamily="18" charset="0"/>
                <a:cs typeface="Times New Roman" pitchFamily="18" charset="0"/>
              </a:rPr>
              <a:t>Vassari'nin</a:t>
            </a:r>
            <a:r>
              <a:rPr lang="tr-TR" sz="2800" dirty="0" smtClean="0">
                <a:latin typeface="Times New Roman" pitchFamily="18" charset="0"/>
                <a:cs typeface="Times New Roman" pitchFamily="18" charset="0"/>
              </a:rPr>
              <a:t> yazdığı biyografide "Leonardo resmetmeyi üstlendi, tüccar </a:t>
            </a:r>
            <a:r>
              <a:rPr lang="tr-TR" sz="2800" dirty="0" err="1" smtClean="0">
                <a:latin typeface="Times New Roman" pitchFamily="18" charset="0"/>
                <a:cs typeface="Times New Roman" pitchFamily="18" charset="0"/>
              </a:rPr>
              <a:t>Francesco</a:t>
            </a:r>
            <a:r>
              <a:rPr lang="tr-TR" sz="2800" dirty="0" smtClean="0">
                <a:latin typeface="Times New Roman" pitchFamily="18" charset="0"/>
                <a:cs typeface="Times New Roman" pitchFamily="18" charset="0"/>
              </a:rPr>
              <a:t> del </a:t>
            </a:r>
            <a:r>
              <a:rPr lang="tr-TR" sz="2800" dirty="0" err="1" smtClean="0">
                <a:latin typeface="Times New Roman" pitchFamily="18" charset="0"/>
                <a:cs typeface="Times New Roman" pitchFamily="18" charset="0"/>
              </a:rPr>
              <a:t>Giocondo</a:t>
            </a:r>
            <a:r>
              <a:rPr lang="tr-TR" sz="2800" dirty="0" smtClean="0">
                <a:latin typeface="Times New Roman" pitchFamily="18" charset="0"/>
                <a:cs typeface="Times New Roman" pitchFamily="18" charset="0"/>
              </a:rPr>
              <a:t> için, onun karısı..." cümlesine dayanılmaktadır (İtalyanca: Prese </a:t>
            </a:r>
            <a:r>
              <a:rPr lang="tr-TR" sz="2800" dirty="0" err="1" smtClean="0">
                <a:latin typeface="Times New Roman" pitchFamily="18" charset="0"/>
                <a:cs typeface="Times New Roman" pitchFamily="18" charset="0"/>
              </a:rPr>
              <a:t>Lionardo</a:t>
            </a:r>
            <a:r>
              <a:rPr lang="tr-TR" sz="2800" dirty="0" smtClean="0">
                <a:latin typeface="Times New Roman" pitchFamily="18" charset="0"/>
                <a:cs typeface="Times New Roman" pitchFamily="18" charset="0"/>
              </a:rPr>
              <a:t> a fare </a:t>
            </a:r>
            <a:r>
              <a:rPr lang="tr-TR" sz="2800" dirty="0" err="1" smtClean="0">
                <a:latin typeface="Times New Roman" pitchFamily="18" charset="0"/>
                <a:cs typeface="Times New Roman" pitchFamily="18" charset="0"/>
              </a:rPr>
              <a:t>per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Francesco</a:t>
            </a:r>
            <a:r>
              <a:rPr lang="tr-TR" sz="2800" dirty="0" smtClean="0">
                <a:latin typeface="Times New Roman" pitchFamily="18" charset="0"/>
                <a:cs typeface="Times New Roman" pitchFamily="18" charset="0"/>
              </a:rPr>
              <a:t> del </a:t>
            </a:r>
            <a:r>
              <a:rPr lang="tr-TR" sz="2800" dirty="0" err="1" smtClean="0">
                <a:latin typeface="Times New Roman" pitchFamily="18" charset="0"/>
                <a:cs typeface="Times New Roman" pitchFamily="18" charset="0"/>
              </a:rPr>
              <a:t>Giocondo</a:t>
            </a:r>
            <a:r>
              <a:rPr lang="tr-TR" sz="2800" dirty="0" smtClean="0">
                <a:latin typeface="Times New Roman" pitchFamily="18" charset="0"/>
                <a:cs typeface="Times New Roman" pitchFamily="18" charset="0"/>
              </a:rPr>
              <a:t> il </a:t>
            </a:r>
            <a:r>
              <a:rPr lang="tr-TR" sz="2800" dirty="0" err="1" smtClean="0">
                <a:latin typeface="Times New Roman" pitchFamily="18" charset="0"/>
                <a:cs typeface="Times New Roman" pitchFamily="18" charset="0"/>
              </a:rPr>
              <a:t>ritratto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mona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Lisa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sua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moglie</a:t>
            </a:r>
            <a:r>
              <a:rPr lang="tr-TR" sz="2800" dirty="0" smtClean="0">
                <a:latin typeface="Times New Roman" pitchFamily="18" charset="0"/>
                <a:cs typeface="Times New Roman" pitchFamily="18" charset="0"/>
              </a:rPr>
              <a:t>). Da Vinci'nin ölümünün ardından, tablo asistanı </a:t>
            </a:r>
            <a:r>
              <a:rPr lang="tr-TR" sz="2800" dirty="0" err="1" smtClean="0">
                <a:latin typeface="Times New Roman" pitchFamily="18" charset="0"/>
                <a:cs typeface="Times New Roman" pitchFamily="18" charset="0"/>
              </a:rPr>
              <a:t>Salai'ye</a:t>
            </a:r>
            <a:r>
              <a:rPr lang="tr-TR" sz="2800" dirty="0" smtClean="0">
                <a:latin typeface="Times New Roman" pitchFamily="18" charset="0"/>
                <a:cs typeface="Times New Roman" pitchFamily="18" charset="0"/>
              </a:rPr>
              <a:t> geçti ve özel yazılarında tablodan la </a:t>
            </a:r>
            <a:r>
              <a:rPr lang="tr-TR" sz="2800" dirty="0" err="1" smtClean="0">
                <a:latin typeface="Times New Roman" pitchFamily="18" charset="0"/>
                <a:cs typeface="Times New Roman" pitchFamily="18" charset="0"/>
              </a:rPr>
              <a:t>Gioconda</a:t>
            </a:r>
            <a:r>
              <a:rPr lang="tr-TR" sz="2800" dirty="0" smtClean="0">
                <a:latin typeface="Times New Roman" pitchFamily="18" charset="0"/>
                <a:cs typeface="Times New Roman" pitchFamily="18" charset="0"/>
              </a:rPr>
              <a:t> olarak bahsetti.</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a:bodyPr>
          <a:lstStyle/>
          <a:p>
            <a:r>
              <a:rPr lang="tr-TR" sz="2800" b="1" dirty="0" smtClean="0">
                <a:latin typeface="Times New Roman" pitchFamily="18" charset="0"/>
                <a:cs typeface="Times New Roman" pitchFamily="18" charset="0"/>
              </a:rPr>
              <a:t>SON AKŞAM YEMEĞİ PORTRESİ</a:t>
            </a:r>
            <a:endParaRPr lang="tr-TR" sz="2800" dirty="0">
              <a:latin typeface="Times New Roman" pitchFamily="18" charset="0"/>
              <a:cs typeface="Times New Roman" pitchFamily="18" charset="0"/>
            </a:endParaRPr>
          </a:p>
        </p:txBody>
      </p:sp>
      <p:pic>
        <p:nvPicPr>
          <p:cNvPr id="4" name="3 İçerik Yer Tutucusu" descr="ak3.jpg"/>
          <p:cNvPicPr>
            <a:picLocks noGrp="1" noChangeAspect="1"/>
          </p:cNvPicPr>
          <p:nvPr>
            <p:ph idx="1"/>
          </p:nvPr>
        </p:nvPicPr>
        <p:blipFill>
          <a:blip r:embed="rId2" cstate="print"/>
          <a:stretch>
            <a:fillRect/>
          </a:stretch>
        </p:blipFill>
        <p:spPr>
          <a:xfrm>
            <a:off x="179512" y="980728"/>
            <a:ext cx="8784976" cy="5688632"/>
          </a:xfr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kk.jpg"/>
          <p:cNvPicPr>
            <a:picLocks noGrp="1" noChangeAspect="1"/>
          </p:cNvPicPr>
          <p:nvPr>
            <p:ph idx="1"/>
          </p:nvPr>
        </p:nvPicPr>
        <p:blipFill>
          <a:blip r:embed="rId2" cstate="print"/>
          <a:stretch>
            <a:fillRect/>
          </a:stretch>
        </p:blipFill>
        <p:spPr>
          <a:xfrm>
            <a:off x="135530" y="260648"/>
            <a:ext cx="8828958" cy="6408712"/>
          </a:xfr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on akşam yemeği 2.jpg"/>
          <p:cNvPicPr>
            <a:picLocks noGrp="1" noChangeAspect="1"/>
          </p:cNvPicPr>
          <p:nvPr>
            <p:ph idx="1"/>
          </p:nvPr>
        </p:nvPicPr>
        <p:blipFill>
          <a:blip r:embed="rId2" cstate="print"/>
          <a:stretch>
            <a:fillRect/>
          </a:stretch>
        </p:blipFill>
        <p:spPr>
          <a:xfrm>
            <a:off x="251520" y="188640"/>
            <a:ext cx="8713093" cy="648071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1.jpg"/>
          <p:cNvPicPr>
            <a:picLocks noGrp="1" noChangeAspect="1"/>
          </p:cNvPicPr>
          <p:nvPr>
            <p:ph idx="1"/>
          </p:nvPr>
        </p:nvPicPr>
        <p:blipFill>
          <a:blip r:embed="rId2" cstate="print"/>
          <a:stretch>
            <a:fillRect/>
          </a:stretch>
        </p:blipFill>
        <p:spPr>
          <a:xfrm>
            <a:off x="2321750" y="188639"/>
            <a:ext cx="4482498" cy="6454797"/>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hhh.jpg"/>
          <p:cNvPicPr>
            <a:picLocks noGrp="1" noChangeAspect="1"/>
          </p:cNvPicPr>
          <p:nvPr>
            <p:ph idx="1"/>
          </p:nvPr>
        </p:nvPicPr>
        <p:blipFill>
          <a:blip r:embed="rId2" cstate="print"/>
          <a:stretch>
            <a:fillRect/>
          </a:stretch>
        </p:blipFill>
        <p:spPr>
          <a:xfrm>
            <a:off x="251520" y="188640"/>
            <a:ext cx="8712967" cy="6480720"/>
          </a:xfr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Autofit/>
          </a:bodyPr>
          <a:lstStyle/>
          <a:p>
            <a:r>
              <a:rPr lang="tr-TR" sz="2800" b="1" dirty="0" smtClean="0">
                <a:latin typeface="Times New Roman" pitchFamily="18" charset="0"/>
                <a:cs typeface="Times New Roman" pitchFamily="18" charset="0"/>
              </a:rPr>
              <a:t>SON AKŞAM YEMEĞİ PORTRESİ VE DA VİNÇİ ŞİFRESİ</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lnSpcReduction="10000"/>
          </a:bodyPr>
          <a:lstStyle/>
          <a:p>
            <a:pPr algn="just">
              <a:buNone/>
            </a:pPr>
            <a:r>
              <a:rPr lang="tr-TR" sz="2800" dirty="0" smtClean="0">
                <a:latin typeface="Times New Roman" pitchFamily="18" charset="0"/>
                <a:cs typeface="Times New Roman" pitchFamily="18" charset="0"/>
              </a:rPr>
              <a:t>      Kitapta İsa ile ilgili tarihi sırlar ve Da Vinci'nin eserlerinde bu sırlarla ilgili ipuçları bıraktığına değinilir. Ayrıca Da Vinci'nin gizli bir tarikata üye olduğundan bahsetmektedir. Tüm bunlar kitapta bulmacalar ve </a:t>
            </a:r>
            <a:r>
              <a:rPr lang="tr-TR" sz="2800" dirty="0" err="1" smtClean="0">
                <a:latin typeface="Times New Roman" pitchFamily="18" charset="0"/>
                <a:cs typeface="Times New Roman" pitchFamily="18" charset="0"/>
              </a:rPr>
              <a:t>kovalamacalarla</a:t>
            </a:r>
            <a:r>
              <a:rPr lang="tr-TR" sz="2800" dirty="0" smtClean="0">
                <a:latin typeface="Times New Roman" pitchFamily="18" charset="0"/>
                <a:cs typeface="Times New Roman" pitchFamily="18" charset="0"/>
              </a:rPr>
              <a:t> ele alınmıştır. Dan Brown'un, sinemalarda da ilgi gören Da Vinci Şifresi bir cinayetle başlar. Cinayetin çözüm sürecinde ise İsa'nın evlenmiş ve soyunun yürümüş olduğu düşüncesi savunularak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dünyasını karıştıran tez ortaya atılır. Kitabın sürprizlerinden biri de, Leonardo da Vinci'nin, S. </a:t>
            </a:r>
            <a:r>
              <a:rPr lang="tr-TR" sz="2800" dirty="0" err="1" smtClean="0">
                <a:latin typeface="Times New Roman" pitchFamily="18" charset="0"/>
                <a:cs typeface="Times New Roman" pitchFamily="18" charset="0"/>
              </a:rPr>
              <a:t>Maria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delle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Grazie</a:t>
            </a:r>
            <a:r>
              <a:rPr lang="tr-TR" sz="2800" dirty="0" smtClean="0">
                <a:latin typeface="Times New Roman" pitchFamily="18" charset="0"/>
                <a:cs typeface="Times New Roman" pitchFamily="18" charset="0"/>
              </a:rPr>
              <a:t> Manastırı için yaptığı Son Akşam Yemeği adlı freskte, İsa'nın yanında oturan kişinin Havari </a:t>
            </a:r>
            <a:r>
              <a:rPr lang="tr-TR" sz="2800" dirty="0" err="1" smtClean="0">
                <a:latin typeface="Times New Roman" pitchFamily="18" charset="0"/>
                <a:cs typeface="Times New Roman" pitchFamily="18" charset="0"/>
              </a:rPr>
              <a:t>Yuhanna</a:t>
            </a:r>
            <a:r>
              <a:rPr lang="tr-TR" sz="2800" dirty="0" smtClean="0">
                <a:latin typeface="Times New Roman" pitchFamily="18" charset="0"/>
                <a:cs typeface="Times New Roman" pitchFamily="18" charset="0"/>
              </a:rPr>
              <a:t> değil; </a:t>
            </a:r>
            <a:r>
              <a:rPr lang="tr-TR" sz="2800" dirty="0" err="1" smtClean="0">
                <a:latin typeface="Times New Roman" pitchFamily="18" charset="0"/>
                <a:cs typeface="Times New Roman" pitchFamily="18" charset="0"/>
              </a:rPr>
              <a:t>Magdalalı</a:t>
            </a:r>
            <a:r>
              <a:rPr lang="tr-TR" sz="2800" dirty="0" smtClean="0">
                <a:latin typeface="Times New Roman" pitchFamily="18" charset="0"/>
                <a:cs typeface="Times New Roman" pitchFamily="18" charset="0"/>
              </a:rPr>
              <a:t> Meryem (</a:t>
            </a:r>
            <a:r>
              <a:rPr lang="tr-TR" sz="2800" dirty="0" err="1" smtClean="0">
                <a:latin typeface="Times New Roman" pitchFamily="18" charset="0"/>
                <a:cs typeface="Times New Roman" pitchFamily="18" charset="0"/>
              </a:rPr>
              <a:t>Maria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Magdalena</a:t>
            </a:r>
            <a:r>
              <a:rPr lang="tr-TR" sz="2800" dirty="0" smtClean="0">
                <a:latin typeface="Times New Roman" pitchFamily="18" charset="0"/>
                <a:cs typeface="Times New Roman" pitchFamily="18" charset="0"/>
              </a:rPr>
              <a:t>)</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olabileceği ve </a:t>
            </a:r>
            <a:r>
              <a:rPr lang="tr-TR" sz="2800" dirty="0" err="1" smtClean="0">
                <a:latin typeface="Times New Roman" pitchFamily="18" charset="0"/>
                <a:cs typeface="Times New Roman" pitchFamily="18" charset="0"/>
              </a:rPr>
              <a:t>Mecdeli</a:t>
            </a:r>
            <a:r>
              <a:rPr lang="tr-TR" sz="2800" dirty="0" smtClean="0">
                <a:latin typeface="Times New Roman" pitchFamily="18" charset="0"/>
                <a:cs typeface="Times New Roman" pitchFamily="18" charset="0"/>
              </a:rPr>
              <a:t> Meryem'in İsa'nın eşi olduğu iddiasıdır. İddiaya göre, Bizans İmparatoru </a:t>
            </a:r>
            <a:r>
              <a:rPr lang="tr-TR" sz="2800" dirty="0" err="1" smtClean="0">
                <a:latin typeface="Times New Roman" pitchFamily="18" charset="0"/>
                <a:cs typeface="Times New Roman" pitchFamily="18" charset="0"/>
              </a:rPr>
              <a:t>Konstantin</a:t>
            </a:r>
            <a:r>
              <a:rPr lang="tr-TR" sz="2800" dirty="0" smtClean="0">
                <a:latin typeface="Times New Roman" pitchFamily="18" charset="0"/>
                <a:cs typeface="Times New Roman" pitchFamily="18" charset="0"/>
              </a:rPr>
              <a:t>, İznik'te toplanan Birinci Konsül sırasında, pagan toplumları </a:t>
            </a:r>
            <a:r>
              <a:rPr lang="tr-TR" sz="2800" dirty="0" err="1" smtClean="0">
                <a:latin typeface="Times New Roman" pitchFamily="18" charset="0"/>
                <a:cs typeface="Times New Roman" pitchFamily="18" charset="0"/>
              </a:rPr>
              <a:t>Hristiyanlıka</a:t>
            </a:r>
            <a:r>
              <a:rPr lang="tr-TR" sz="2800" dirty="0" smtClean="0">
                <a:latin typeface="Times New Roman" pitchFamily="18" charset="0"/>
                <a:cs typeface="Times New Roman" pitchFamily="18" charset="0"/>
              </a:rPr>
              <a:t> çekebilmek ve çatışmayı önleyebilmek için İsa'yı Roma stili tanrılaştıran anlayışın desteklenmesini ve bazı gerçeklerin perdelenmesini sağlamıştır. İşte bu gerçeği ortaya koyacak belgeler, </a:t>
            </a:r>
            <a:r>
              <a:rPr lang="tr-TR" sz="2800" dirty="0" err="1" smtClean="0">
                <a:latin typeface="Times New Roman" pitchFamily="18" charset="0"/>
                <a:cs typeface="Times New Roman" pitchFamily="18" charset="0"/>
              </a:rPr>
              <a:t>Sion</a:t>
            </a:r>
            <a:r>
              <a:rPr lang="tr-TR" sz="2800" dirty="0" smtClean="0">
                <a:latin typeface="Times New Roman" pitchFamily="18" charset="0"/>
                <a:cs typeface="Times New Roman" pitchFamily="18" charset="0"/>
              </a:rPr>
              <a:t> Tarikatı tarafından korunmaktadır. Ayrıca, </a:t>
            </a:r>
            <a:r>
              <a:rPr lang="tr-TR" sz="2800" dirty="0" err="1" smtClean="0">
                <a:latin typeface="Times New Roman" pitchFamily="18" charset="0"/>
                <a:cs typeface="Times New Roman" pitchFamily="18" charset="0"/>
              </a:rPr>
              <a:t>Hristiyanlık</a:t>
            </a:r>
            <a:r>
              <a:rPr lang="tr-TR" sz="2800" dirty="0" smtClean="0">
                <a:latin typeface="Times New Roman" pitchFamily="18" charset="0"/>
                <a:cs typeface="Times New Roman" pitchFamily="18" charset="0"/>
              </a:rPr>
              <a:t> tarihinin en önemli simgelerinden biri olan 'Kutsal Kase', aslında bir dişiyi, </a:t>
            </a:r>
            <a:r>
              <a:rPr lang="tr-TR" sz="2800" dirty="0" err="1" smtClean="0">
                <a:latin typeface="Times New Roman" pitchFamily="18" charset="0"/>
                <a:cs typeface="Times New Roman" pitchFamily="18" charset="0"/>
              </a:rPr>
              <a:t>Magdalalı</a:t>
            </a:r>
            <a:r>
              <a:rPr lang="tr-TR" sz="2800" dirty="0" smtClean="0">
                <a:latin typeface="Times New Roman" pitchFamily="18" charset="0"/>
                <a:cs typeface="Times New Roman" pitchFamily="18" charset="0"/>
              </a:rPr>
              <a:t> Meryem'i simgelemektedir. Kitabın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dünyasını karıştıran en tartışmalı özelliği ise, hikâyenin kurgusu içinde cinayetlerin, Papa 2. Jean Paul döneminde gücünü arttırdığı bilinen Opus </a:t>
            </a:r>
            <a:r>
              <a:rPr lang="tr-TR" sz="2800" dirty="0" err="1" smtClean="0">
                <a:latin typeface="Times New Roman" pitchFamily="18" charset="0"/>
                <a:cs typeface="Times New Roman" pitchFamily="18" charset="0"/>
              </a:rPr>
              <a:t>Dei</a:t>
            </a:r>
            <a:r>
              <a:rPr lang="tr-TR" sz="2800" dirty="0" smtClean="0">
                <a:latin typeface="Times New Roman" pitchFamily="18" charset="0"/>
                <a:cs typeface="Times New Roman" pitchFamily="18" charset="0"/>
              </a:rPr>
              <a:t> tarikatının üyelerine işletilmesidir.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Dindar </a:t>
            </a:r>
            <a:r>
              <a:rPr lang="tr-TR" sz="2800" dirty="0" err="1" smtClean="0">
                <a:latin typeface="Times New Roman" pitchFamily="18" charset="0"/>
                <a:cs typeface="Times New Roman" pitchFamily="18" charset="0"/>
              </a:rPr>
              <a:t>Hristiyanlar</a:t>
            </a:r>
            <a:r>
              <a:rPr lang="tr-TR" sz="2800" dirty="0" smtClean="0">
                <a:latin typeface="Times New Roman" pitchFamily="18" charset="0"/>
                <a:cs typeface="Times New Roman" pitchFamily="18" charset="0"/>
              </a:rPr>
              <a:t> Dan Brown'un kitabının İncil'in büyük bir örtbas operasyonundan ibaret olduğunu ileri sürmekte ve İncilin güvenilirliğinin sorgulandığını iddia etmektedir. Özellikle Dan </a:t>
            </a:r>
            <a:r>
              <a:rPr lang="tr-TR" sz="2800" dirty="0" err="1" smtClean="0">
                <a:latin typeface="Times New Roman" pitchFamily="18" charset="0"/>
                <a:cs typeface="Times New Roman" pitchFamily="18" charset="0"/>
              </a:rPr>
              <a:t>Brown'ın</a:t>
            </a:r>
            <a:r>
              <a:rPr lang="tr-TR" sz="2800" dirty="0" smtClean="0">
                <a:latin typeface="Times New Roman" pitchFamily="18" charset="0"/>
                <a:cs typeface="Times New Roman" pitchFamily="18" charset="0"/>
              </a:rPr>
              <a:t> İsa'nın ölmediğini, hatta dirilmediğini; aksine </a:t>
            </a:r>
            <a:r>
              <a:rPr lang="tr-TR" sz="2800" dirty="0" err="1" smtClean="0">
                <a:latin typeface="Times New Roman" pitchFamily="18" charset="0"/>
                <a:cs typeface="Times New Roman" pitchFamily="18" charset="0"/>
              </a:rPr>
              <a:t>Galile</a:t>
            </a:r>
            <a:r>
              <a:rPr lang="tr-TR" sz="2800" dirty="0" smtClean="0">
                <a:latin typeface="Times New Roman" pitchFamily="18" charset="0"/>
                <a:cs typeface="Times New Roman" pitchFamily="18" charset="0"/>
              </a:rPr>
              <a:t> Denizi'nin batısında, </a:t>
            </a:r>
            <a:r>
              <a:rPr lang="tr-TR" sz="2800" dirty="0" err="1" smtClean="0">
                <a:latin typeface="Times New Roman" pitchFamily="18" charset="0"/>
                <a:cs typeface="Times New Roman" pitchFamily="18" charset="0"/>
              </a:rPr>
              <a:t>Tiberias</a:t>
            </a:r>
            <a:r>
              <a:rPr lang="tr-TR" sz="2800" dirty="0" smtClean="0">
                <a:latin typeface="Times New Roman" pitchFamily="18" charset="0"/>
                <a:cs typeface="Times New Roman" pitchFamily="18" charset="0"/>
              </a:rPr>
              <a:t> ile </a:t>
            </a:r>
            <a:r>
              <a:rPr lang="tr-TR" sz="2800" dirty="0" err="1" smtClean="0">
                <a:latin typeface="Times New Roman" pitchFamily="18" charset="0"/>
                <a:cs typeface="Times New Roman" pitchFamily="18" charset="0"/>
              </a:rPr>
              <a:t>Kefernaum</a:t>
            </a:r>
            <a:r>
              <a:rPr lang="tr-TR" sz="2800" dirty="0" smtClean="0">
                <a:latin typeface="Times New Roman" pitchFamily="18" charset="0"/>
                <a:cs typeface="Times New Roman" pitchFamily="18" charset="0"/>
              </a:rPr>
              <a:t> yolunun üstünde küçük bir balıkçı kasabası olan </a:t>
            </a:r>
            <a:r>
              <a:rPr lang="tr-TR" sz="2800" dirty="0" err="1" smtClean="0">
                <a:latin typeface="Times New Roman" pitchFamily="18" charset="0"/>
                <a:cs typeface="Times New Roman" pitchFamily="18" charset="0"/>
              </a:rPr>
              <a:t>Magdala'dan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Magdalalı</a:t>
            </a:r>
            <a:r>
              <a:rPr lang="tr-TR" sz="2800" dirty="0" smtClean="0">
                <a:latin typeface="Times New Roman" pitchFamily="18" charset="0"/>
                <a:cs typeface="Times New Roman" pitchFamily="18" charset="0"/>
              </a:rPr>
              <a:t> Meryem ile evlenip Sara adında bir çocukları olduğunu yazması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dünyasının çok fazla tepkisini çekmiştir. Ayrıca kurgusal roman olduğu yazarı tarafından belirtildiği halde Da Vinci Şifresi'nin bazı Arap ülkelerindeki ilahiyat fakültelerinde okutulmaya başlanması da dikkat çekicidir.</a:t>
            </a:r>
            <a:r>
              <a:rPr lang="tr-TR" sz="2800" baseline="30000" dirty="0" smtClean="0">
                <a:latin typeface="Times New Roman" pitchFamily="18" charset="0"/>
                <a:cs typeface="Times New Roman" pitchFamily="18" charset="0"/>
              </a:rPr>
              <a:t> </a:t>
            </a:r>
            <a:endParaRPr lang="tr-TR" sz="2800" dirty="0" smtClean="0">
              <a:latin typeface="Times New Roman" pitchFamily="18" charset="0"/>
              <a:cs typeface="Times New Roman" pitchFamily="18" charset="0"/>
            </a:endParaRP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Dan Brown ise eleştirilere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tarihini değiştirip değiştirmediğimi bilmiyorum, ama sanıyorum ki </a:t>
            </a:r>
            <a:r>
              <a:rPr lang="tr-TR" sz="2800" dirty="0" err="1" smtClean="0">
                <a:latin typeface="Times New Roman" pitchFamily="18" charset="0"/>
                <a:cs typeface="Times New Roman" pitchFamily="18" charset="0"/>
              </a:rPr>
              <a:t>Hristiyanları</a:t>
            </a:r>
            <a:r>
              <a:rPr lang="tr-TR" sz="2800" dirty="0" smtClean="0">
                <a:latin typeface="Times New Roman" pitchFamily="18" charset="0"/>
                <a:cs typeface="Times New Roman" pitchFamily="18" charset="0"/>
              </a:rPr>
              <a:t> İncil, kutsal yazıların doğruluğu ve tarihi konusunda tartışmaya teşvik ettim." şeklinde cevap vermiştir.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ZIRHLI ARAÇ</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leonardo-da-vinci-tank-zirhli-arac.jpg"/>
          <p:cNvPicPr>
            <a:picLocks noGrp="1" noChangeAspect="1"/>
          </p:cNvPicPr>
          <p:nvPr>
            <p:ph idx="1"/>
          </p:nvPr>
        </p:nvPicPr>
        <p:blipFill>
          <a:blip r:embed="rId2" cstate="print"/>
          <a:stretch>
            <a:fillRect/>
          </a:stretch>
        </p:blipFill>
        <p:spPr>
          <a:xfrm>
            <a:off x="507002" y="1196975"/>
            <a:ext cx="8129996" cy="5472113"/>
          </a:xfr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ÇADIR PARAŞÜT</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leonardo-da-vinci-parasut.jpg"/>
          <p:cNvPicPr>
            <a:picLocks noGrp="1" noChangeAspect="1"/>
          </p:cNvPicPr>
          <p:nvPr>
            <p:ph idx="1"/>
          </p:nvPr>
        </p:nvPicPr>
        <p:blipFill>
          <a:blip r:embed="rId2" cstate="print"/>
          <a:stretch>
            <a:fillRect/>
          </a:stretch>
        </p:blipFill>
        <p:spPr>
          <a:xfrm>
            <a:off x="923925" y="1196975"/>
            <a:ext cx="7296151" cy="5472113"/>
          </a:xfr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BİLYELİ RULMAN</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leonardo-da-vinci-bilyeli-rulman.jpg"/>
          <p:cNvPicPr>
            <a:picLocks noGrp="1" noChangeAspect="1"/>
          </p:cNvPicPr>
          <p:nvPr>
            <p:ph idx="1"/>
          </p:nvPr>
        </p:nvPicPr>
        <p:blipFill>
          <a:blip r:embed="rId2" cstate="print"/>
          <a:stretch>
            <a:fillRect/>
          </a:stretch>
        </p:blipFill>
        <p:spPr>
          <a:xfrm>
            <a:off x="683568" y="1124744"/>
            <a:ext cx="8281045" cy="5472607"/>
          </a:xfr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MAKİNE İNSAN</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leonardo-da-vinci-robot.jpg"/>
          <p:cNvPicPr>
            <a:picLocks noGrp="1" noChangeAspect="1"/>
          </p:cNvPicPr>
          <p:nvPr>
            <p:ph idx="1"/>
          </p:nvPr>
        </p:nvPicPr>
        <p:blipFill>
          <a:blip r:embed="rId2" cstate="print"/>
          <a:stretch>
            <a:fillRect/>
          </a:stretch>
        </p:blipFill>
        <p:spPr>
          <a:xfrm>
            <a:off x="588302" y="1196975"/>
            <a:ext cx="7967397" cy="5472113"/>
          </a:xfr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HİDROLİK TESTERE</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leonardo-da-vinci-hidrolik-testere.jpg"/>
          <p:cNvPicPr>
            <a:picLocks noGrp="1" noChangeAspect="1"/>
          </p:cNvPicPr>
          <p:nvPr>
            <p:ph idx="1"/>
          </p:nvPr>
        </p:nvPicPr>
        <p:blipFill>
          <a:blip r:embed="rId2" cstate="print"/>
          <a:stretch>
            <a:fillRect/>
          </a:stretch>
        </p:blipFill>
        <p:spPr>
          <a:xfrm>
            <a:off x="203910" y="1196975"/>
            <a:ext cx="8736180" cy="547211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2.jpg"/>
          <p:cNvPicPr>
            <a:picLocks noGrp="1" noChangeAspect="1"/>
          </p:cNvPicPr>
          <p:nvPr>
            <p:ph idx="1"/>
          </p:nvPr>
        </p:nvPicPr>
        <p:blipFill>
          <a:blip r:embed="rId2" cstate="print"/>
          <a:stretch>
            <a:fillRect/>
          </a:stretch>
        </p:blipFill>
        <p:spPr>
          <a:xfrm>
            <a:off x="2387072" y="188640"/>
            <a:ext cx="4369856" cy="6480720"/>
          </a:xfr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MAKİNELİ TÜFEK</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leonardo-da-vinci-makineli-tufek.jpg"/>
          <p:cNvPicPr>
            <a:picLocks noGrp="1" noChangeAspect="1"/>
          </p:cNvPicPr>
          <p:nvPr>
            <p:ph idx="1"/>
          </p:nvPr>
        </p:nvPicPr>
        <p:blipFill>
          <a:blip r:embed="rId2" cstate="print"/>
          <a:stretch>
            <a:fillRect/>
          </a:stretch>
        </p:blipFill>
        <p:spPr>
          <a:xfrm>
            <a:off x="467544" y="1074569"/>
            <a:ext cx="7920881" cy="5516329"/>
          </a:xfr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KANAT MAKİNESİ</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leonardo-da-vinci-kanatlar.jpg"/>
          <p:cNvPicPr>
            <a:picLocks noGrp="1" noChangeAspect="1"/>
          </p:cNvPicPr>
          <p:nvPr>
            <p:ph idx="1"/>
          </p:nvPr>
        </p:nvPicPr>
        <p:blipFill>
          <a:blip r:embed="rId2" cstate="print"/>
          <a:stretch>
            <a:fillRect/>
          </a:stretch>
        </p:blipFill>
        <p:spPr>
          <a:xfrm>
            <a:off x="352976" y="980728"/>
            <a:ext cx="8226769" cy="5688361"/>
          </a:xfr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ARABA</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leonardo-da-vinci-araba.jpg"/>
          <p:cNvPicPr>
            <a:picLocks noGrp="1" noChangeAspect="1"/>
          </p:cNvPicPr>
          <p:nvPr>
            <p:ph idx="1"/>
          </p:nvPr>
        </p:nvPicPr>
        <p:blipFill>
          <a:blip r:embed="rId2" cstate="print"/>
          <a:stretch>
            <a:fillRect/>
          </a:stretch>
        </p:blipFill>
        <p:spPr>
          <a:xfrm>
            <a:off x="290345" y="1052736"/>
            <a:ext cx="8602136" cy="5568725"/>
          </a:xfr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HELİKOPTER</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leonardo-da-vinci-helikopter.jpg"/>
          <p:cNvPicPr>
            <a:picLocks noGrp="1" noChangeAspect="1"/>
          </p:cNvPicPr>
          <p:nvPr>
            <p:ph idx="1"/>
          </p:nvPr>
        </p:nvPicPr>
        <p:blipFill>
          <a:blip r:embed="rId2" cstate="print"/>
          <a:stretch>
            <a:fillRect/>
          </a:stretch>
        </p:blipFill>
        <p:spPr>
          <a:xfrm>
            <a:off x="755576" y="1072852"/>
            <a:ext cx="7632848" cy="5504458"/>
          </a:xfr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576064"/>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KÖPRÜ</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leonardo-da-vinci-kopru.jpg"/>
          <p:cNvPicPr>
            <a:picLocks noGrp="1" noChangeAspect="1"/>
          </p:cNvPicPr>
          <p:nvPr>
            <p:ph idx="1"/>
          </p:nvPr>
        </p:nvPicPr>
        <p:blipFill>
          <a:blip r:embed="rId2" cstate="print"/>
          <a:stretch>
            <a:fillRect/>
          </a:stretch>
        </p:blipFill>
        <p:spPr>
          <a:xfrm>
            <a:off x="179388" y="908720"/>
            <a:ext cx="8785225" cy="5760640"/>
          </a:xfr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1.jpg"/>
          <p:cNvPicPr>
            <a:picLocks noGrp="1" noChangeAspect="1"/>
          </p:cNvPicPr>
          <p:nvPr>
            <p:ph idx="1"/>
          </p:nvPr>
        </p:nvPicPr>
        <p:blipFill>
          <a:blip r:embed="rId2" cstate="print"/>
          <a:stretch>
            <a:fillRect/>
          </a:stretch>
        </p:blipFill>
        <p:spPr>
          <a:xfrm>
            <a:off x="2206736" y="188913"/>
            <a:ext cx="4730528" cy="6480175"/>
          </a:xfr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2.jpg"/>
          <p:cNvPicPr>
            <a:picLocks noGrp="1" noChangeAspect="1"/>
          </p:cNvPicPr>
          <p:nvPr>
            <p:ph idx="1"/>
          </p:nvPr>
        </p:nvPicPr>
        <p:blipFill>
          <a:blip r:embed="rId2" cstate="print"/>
          <a:stretch>
            <a:fillRect/>
          </a:stretch>
        </p:blipFill>
        <p:spPr>
          <a:xfrm>
            <a:off x="2843808" y="209819"/>
            <a:ext cx="4392488" cy="6438362"/>
          </a:xfr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3.jpg"/>
          <p:cNvPicPr>
            <a:picLocks noGrp="1" noChangeAspect="1"/>
          </p:cNvPicPr>
          <p:nvPr>
            <p:ph idx="1"/>
          </p:nvPr>
        </p:nvPicPr>
        <p:blipFill>
          <a:blip r:embed="rId2" cstate="print"/>
          <a:stretch>
            <a:fillRect/>
          </a:stretch>
        </p:blipFill>
        <p:spPr>
          <a:xfrm>
            <a:off x="2309339" y="188913"/>
            <a:ext cx="4525322" cy="6480175"/>
          </a:xfr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4.jpg"/>
          <p:cNvPicPr>
            <a:picLocks noGrp="1" noChangeAspect="1"/>
          </p:cNvPicPr>
          <p:nvPr>
            <p:ph idx="1"/>
          </p:nvPr>
        </p:nvPicPr>
        <p:blipFill>
          <a:blip r:embed="rId2" cstate="print"/>
          <a:stretch>
            <a:fillRect/>
          </a:stretch>
        </p:blipFill>
        <p:spPr>
          <a:xfrm>
            <a:off x="2395741" y="188913"/>
            <a:ext cx="4352518" cy="6480175"/>
          </a:xfr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5.JPG"/>
          <p:cNvPicPr>
            <a:picLocks noGrp="1" noChangeAspect="1"/>
          </p:cNvPicPr>
          <p:nvPr>
            <p:ph idx="1"/>
          </p:nvPr>
        </p:nvPicPr>
        <p:blipFill>
          <a:blip r:embed="rId2" cstate="print"/>
          <a:stretch>
            <a:fillRect/>
          </a:stretch>
        </p:blipFill>
        <p:spPr>
          <a:xfrm>
            <a:off x="2053034" y="188640"/>
            <a:ext cx="5037932" cy="648072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3.jpg"/>
          <p:cNvPicPr>
            <a:picLocks noGrp="1" noChangeAspect="1"/>
          </p:cNvPicPr>
          <p:nvPr>
            <p:ph idx="1"/>
          </p:nvPr>
        </p:nvPicPr>
        <p:blipFill>
          <a:blip r:embed="rId2" cstate="print"/>
          <a:stretch>
            <a:fillRect/>
          </a:stretch>
        </p:blipFill>
        <p:spPr>
          <a:xfrm>
            <a:off x="2339752" y="154308"/>
            <a:ext cx="4536504" cy="6515052"/>
          </a:xfr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6.jpg"/>
          <p:cNvPicPr>
            <a:picLocks noGrp="1" noChangeAspect="1"/>
          </p:cNvPicPr>
          <p:nvPr>
            <p:ph idx="1"/>
          </p:nvPr>
        </p:nvPicPr>
        <p:blipFill>
          <a:blip r:embed="rId2" cstate="print"/>
          <a:stretch>
            <a:fillRect/>
          </a:stretch>
        </p:blipFill>
        <p:spPr>
          <a:xfrm>
            <a:off x="2123728" y="164637"/>
            <a:ext cx="4896544" cy="6528726"/>
          </a:xfr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7.jpeg"/>
          <p:cNvPicPr>
            <a:picLocks noGrp="1" noChangeAspect="1"/>
          </p:cNvPicPr>
          <p:nvPr>
            <p:ph idx="1"/>
          </p:nvPr>
        </p:nvPicPr>
        <p:blipFill>
          <a:blip r:embed="rId2" cstate="print"/>
          <a:stretch>
            <a:fillRect/>
          </a:stretch>
        </p:blipFill>
        <p:spPr>
          <a:xfrm>
            <a:off x="2339752" y="97164"/>
            <a:ext cx="4403208" cy="6572195"/>
          </a:xfr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8.jpg"/>
          <p:cNvPicPr>
            <a:picLocks noGrp="1" noChangeAspect="1"/>
          </p:cNvPicPr>
          <p:nvPr>
            <p:ph idx="1"/>
          </p:nvPr>
        </p:nvPicPr>
        <p:blipFill>
          <a:blip r:embed="rId2" cstate="print"/>
          <a:stretch>
            <a:fillRect/>
          </a:stretch>
        </p:blipFill>
        <p:spPr>
          <a:xfrm>
            <a:off x="2123729" y="206192"/>
            <a:ext cx="4692676" cy="6463168"/>
          </a:xfr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9.jpg"/>
          <p:cNvPicPr>
            <a:picLocks noGrp="1" noChangeAspect="1"/>
          </p:cNvPicPr>
          <p:nvPr>
            <p:ph idx="1"/>
          </p:nvPr>
        </p:nvPicPr>
        <p:blipFill>
          <a:blip r:embed="rId2" cstate="print"/>
          <a:stretch>
            <a:fillRect/>
          </a:stretch>
        </p:blipFill>
        <p:spPr>
          <a:xfrm>
            <a:off x="2492944" y="188913"/>
            <a:ext cx="4158112" cy="6480175"/>
          </a:xfr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10.jpg"/>
          <p:cNvPicPr>
            <a:picLocks noGrp="1" noChangeAspect="1"/>
          </p:cNvPicPr>
          <p:nvPr>
            <p:ph idx="1"/>
          </p:nvPr>
        </p:nvPicPr>
        <p:blipFill>
          <a:blip r:embed="rId2" cstate="print"/>
          <a:stretch>
            <a:fillRect/>
          </a:stretch>
        </p:blipFill>
        <p:spPr>
          <a:xfrm>
            <a:off x="1331640" y="188640"/>
            <a:ext cx="6624736" cy="6624736"/>
          </a:xfr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12.jpg"/>
          <p:cNvPicPr>
            <a:picLocks noGrp="1" noChangeAspect="1"/>
          </p:cNvPicPr>
          <p:nvPr>
            <p:ph idx="1"/>
          </p:nvPr>
        </p:nvPicPr>
        <p:blipFill>
          <a:blip r:embed="rId2" cstate="print"/>
          <a:stretch>
            <a:fillRect/>
          </a:stretch>
        </p:blipFill>
        <p:spPr>
          <a:xfrm>
            <a:off x="2330940" y="188913"/>
            <a:ext cx="4482121" cy="6480175"/>
          </a:xfr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l13.jpg"/>
          <p:cNvPicPr>
            <a:picLocks noGrp="1" noChangeAspect="1"/>
          </p:cNvPicPr>
          <p:nvPr>
            <p:ph idx="1"/>
          </p:nvPr>
        </p:nvPicPr>
        <p:blipFill>
          <a:blip r:embed="rId2" cstate="print"/>
          <a:stretch>
            <a:fillRect/>
          </a:stretch>
        </p:blipFill>
        <p:spPr>
          <a:xfrm>
            <a:off x="2125734" y="188913"/>
            <a:ext cx="4892532" cy="6480175"/>
          </a:xfr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a:bodyPr>
          <a:lstStyle/>
          <a:p>
            <a:r>
              <a:rPr lang="tr-TR" sz="2800" b="1" dirty="0" smtClean="0">
                <a:latin typeface="Times New Roman" pitchFamily="18" charset="0"/>
                <a:cs typeface="Times New Roman" pitchFamily="18" charset="0"/>
              </a:rPr>
              <a:t>RAFFAELLO SANZİO(1483-1520)</a:t>
            </a:r>
            <a:endParaRPr lang="tr-TR" sz="2800" dirty="0">
              <a:latin typeface="Times New Roman" pitchFamily="18" charset="0"/>
              <a:cs typeface="Times New Roman" pitchFamily="18" charset="0"/>
            </a:endParaRPr>
          </a:p>
        </p:txBody>
      </p:sp>
      <p:pic>
        <p:nvPicPr>
          <p:cNvPr id="4" name="3 İçerik Yer Tutucusu" descr="220px-Selfportrait_of_Raffaelo,_Uffizi_Florence.jpg"/>
          <p:cNvPicPr>
            <a:picLocks noGrp="1" noChangeAspect="1"/>
          </p:cNvPicPr>
          <p:nvPr>
            <p:ph idx="1"/>
          </p:nvPr>
        </p:nvPicPr>
        <p:blipFill>
          <a:blip r:embed="rId2" cstate="print"/>
          <a:stretch>
            <a:fillRect/>
          </a:stretch>
        </p:blipFill>
        <p:spPr>
          <a:xfrm>
            <a:off x="2392447" y="980728"/>
            <a:ext cx="4195777" cy="5683370"/>
          </a:xfrm>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b="1" dirty="0" err="1" smtClean="0">
                <a:latin typeface="Times New Roman" pitchFamily="18" charset="0"/>
                <a:cs typeface="Times New Roman" pitchFamily="18" charset="0"/>
              </a:rPr>
              <a:t>Raffaello</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Sanzio</a:t>
            </a:r>
            <a:r>
              <a:rPr lang="tr-TR" sz="2800" b="1" dirty="0" smtClean="0">
                <a:latin typeface="Times New Roman" pitchFamily="18" charset="0"/>
                <a:cs typeface="Times New Roman" pitchFamily="18" charset="0"/>
              </a:rPr>
              <a:t> da </a:t>
            </a:r>
            <a:r>
              <a:rPr lang="tr-TR" sz="2800" b="1" dirty="0" err="1" smtClean="0">
                <a:latin typeface="Times New Roman" pitchFamily="18" charset="0"/>
                <a:cs typeface="Times New Roman" pitchFamily="18" charset="0"/>
              </a:rPr>
              <a:t>Urbino</a:t>
            </a:r>
            <a:r>
              <a:rPr lang="tr-TR" sz="2800" dirty="0" smtClean="0">
                <a:latin typeface="Times New Roman" pitchFamily="18" charset="0"/>
                <a:cs typeface="Times New Roman" pitchFamily="18" charset="0"/>
              </a:rPr>
              <a:t> kısaca </a:t>
            </a:r>
            <a:r>
              <a:rPr lang="tr-TR" sz="2800" b="1" dirty="0" err="1" smtClean="0">
                <a:latin typeface="Times New Roman" pitchFamily="18" charset="0"/>
                <a:cs typeface="Times New Roman" pitchFamily="18" charset="0"/>
              </a:rPr>
              <a:t>Rafael</a:t>
            </a:r>
            <a:r>
              <a:rPr lang="tr-TR" sz="2800" dirty="0" smtClean="0">
                <a:latin typeface="Times New Roman" pitchFamily="18" charset="0"/>
                <a:cs typeface="Times New Roman" pitchFamily="18" charset="0"/>
              </a:rPr>
              <a:t> olarak bilinen Rönesans dönemimin İtalyan ressamı ve mimarıdır. Çalışmaları, şekillerin belirginliği, eserlerinin zenginliği ve insan ihtişamın </a:t>
            </a:r>
            <a:r>
              <a:rPr lang="tr-TR" sz="2800" dirty="0" err="1" smtClean="0">
                <a:latin typeface="Times New Roman" pitchFamily="18" charset="0"/>
                <a:cs typeface="Times New Roman" pitchFamily="18" charset="0"/>
              </a:rPr>
              <a:t>neoplatonic</a:t>
            </a:r>
            <a:r>
              <a:rPr lang="tr-TR" sz="2800" dirty="0" smtClean="0">
                <a:latin typeface="Times New Roman" pitchFamily="18" charset="0"/>
                <a:cs typeface="Times New Roman" pitchFamily="18" charset="0"/>
              </a:rPr>
              <a:t> (Platonun insan hakkındaki fikirleri) fikirlerinin ifadesindeki görsel başarıları sebebiyle takdir görmektedir.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ve Leonardo da Vinci ile birlikte, bu dönemin geleneksel üçlüsü olarak büyük üstatlarını oluşturmaktadır.</a:t>
            </a:r>
            <a:r>
              <a:rPr lang="tr-TR" sz="2800" baseline="300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Rafael</a:t>
            </a:r>
            <a:r>
              <a:rPr lang="tr-TR" sz="2800" dirty="0" smtClean="0">
                <a:latin typeface="Times New Roman" pitchFamily="18" charset="0"/>
                <a:cs typeface="Times New Roman" pitchFamily="18" charset="0"/>
              </a:rPr>
              <a:t> muazzam derecede üretkendi, genellikle büyük bir atölyede çalışırdı ve 37’sinde ölmesine rağmen çalışmalarının büyük bir vücudunu ardında bıraktı. Çalışmalarının büyük bir çoğunluğu, merkezde bulunan ve kariyerindeki en büyük eseri olan fresk edilmiş </a:t>
            </a:r>
            <a:r>
              <a:rPr lang="tr-TR" sz="2800" dirty="0" err="1" smtClean="0">
                <a:latin typeface="Times New Roman" pitchFamily="18" charset="0"/>
                <a:cs typeface="Times New Roman" pitchFamily="18" charset="0"/>
              </a:rPr>
              <a:t>Rafael</a:t>
            </a:r>
            <a:r>
              <a:rPr lang="tr-TR" sz="2800" dirty="0" smtClean="0">
                <a:latin typeface="Times New Roman" pitchFamily="18" charset="0"/>
                <a:cs typeface="Times New Roman" pitchFamily="18" charset="0"/>
              </a:rPr>
              <a:t> odası, Vatikan </a:t>
            </a:r>
            <a:r>
              <a:rPr lang="tr-TR" sz="2800" dirty="0" err="1" smtClean="0">
                <a:latin typeface="Times New Roman" pitchFamily="18" charset="0"/>
                <a:cs typeface="Times New Roman" pitchFamily="18" charset="0"/>
              </a:rPr>
              <a:t>Palace’da</a:t>
            </a:r>
            <a:r>
              <a:rPr lang="tr-TR" sz="2800" dirty="0" smtClean="0">
                <a:latin typeface="Times New Roman" pitchFamily="18" charset="0"/>
                <a:cs typeface="Times New Roman" pitchFamily="18" charset="0"/>
              </a:rPr>
              <a:t> bulunmaktadır.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En iyi bilinen eseri olan Vatikan </a:t>
            </a:r>
            <a:r>
              <a:rPr lang="tr-TR" sz="2800" dirty="0" err="1" smtClean="0">
                <a:latin typeface="Times New Roman" pitchFamily="18" charset="0"/>
                <a:cs typeface="Times New Roman" pitchFamily="18" charset="0"/>
              </a:rPr>
              <a:t>Stanza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della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Sefnatura’da</a:t>
            </a:r>
            <a:r>
              <a:rPr lang="tr-TR" sz="2800" dirty="0" smtClean="0">
                <a:latin typeface="Times New Roman" pitchFamily="18" charset="0"/>
                <a:cs typeface="Times New Roman" pitchFamily="18" charset="0"/>
              </a:rPr>
              <a:t> bulunan </a:t>
            </a:r>
            <a:r>
              <a:rPr lang="tr-TR" sz="2800" b="1" dirty="0" smtClean="0">
                <a:latin typeface="Times New Roman" pitchFamily="18" charset="0"/>
                <a:cs typeface="Times New Roman" pitchFamily="18" charset="0"/>
              </a:rPr>
              <a:t>Atina Okulu’dur</a:t>
            </a:r>
            <a:r>
              <a:rPr lang="tr-TR" sz="2800" dirty="0" smtClean="0">
                <a:latin typeface="Times New Roman" pitchFamily="18" charset="0"/>
                <a:cs typeface="Times New Roman" pitchFamily="18" charset="0"/>
              </a:rPr>
              <a:t>. İlk yıllarından sonra Roma'daki çalışmalarının büyük kısmı, atölyesindeki çizimlerinden büyük miktarda kayıp yaşanmıştır. Hayatı boyunca her ne kadar Roma dışındaki eserleri daha çok ortaklaşa gravür olarak bilinse de aşırı derecede nüfuzludur. Ölümünden sonra, </a:t>
            </a:r>
            <a:r>
              <a:rPr lang="tr-TR" sz="2800" dirty="0" err="1" smtClean="0">
                <a:latin typeface="Times New Roman" pitchFamily="18" charset="0"/>
                <a:cs typeface="Times New Roman" pitchFamily="18" charset="0"/>
              </a:rPr>
              <a:t>Rafael’in</a:t>
            </a:r>
            <a:r>
              <a:rPr lang="tr-TR" sz="2800" dirty="0" smtClean="0">
                <a:latin typeface="Times New Roman" pitchFamily="18" charset="0"/>
                <a:cs typeface="Times New Roman" pitchFamily="18" charset="0"/>
              </a:rPr>
              <a:t> daha asude ve ahenkli vasfı yüce bir model olarak hürmet edilirken, en büyük rakibi olan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18 ve 19. Yüzyıllara kadar </a:t>
            </a:r>
            <a:r>
              <a:rPr lang="tr-TR" sz="2800" dirty="0" err="1" smtClean="0">
                <a:latin typeface="Times New Roman" pitchFamily="18" charset="0"/>
                <a:cs typeface="Times New Roman" pitchFamily="18" charset="0"/>
              </a:rPr>
              <a:t>Rafael’e</a:t>
            </a:r>
            <a:r>
              <a:rPr lang="tr-TR" sz="2800" dirty="0" smtClean="0">
                <a:latin typeface="Times New Roman" pitchFamily="18" charset="0"/>
                <a:cs typeface="Times New Roman" pitchFamily="18" charset="0"/>
              </a:rPr>
              <a:t> karşı daha çok bilinmiştir. Mesleki başarısı, doğal olarak üç faza ve üç tarza indi. İlki </a:t>
            </a:r>
            <a:r>
              <a:rPr lang="tr-TR" sz="2800" dirty="0" err="1" smtClean="0">
                <a:latin typeface="Times New Roman" pitchFamily="18" charset="0"/>
                <a:cs typeface="Times New Roman" pitchFamily="18" charset="0"/>
              </a:rPr>
              <a:t>Georgio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Vasari</a:t>
            </a:r>
            <a:r>
              <a:rPr lang="tr-TR" sz="2800" dirty="0" smtClean="0">
                <a:latin typeface="Times New Roman" pitchFamily="18" charset="0"/>
                <a:cs typeface="Times New Roman" pitchFamily="18" charset="0"/>
              </a:rPr>
              <a:t> tarafından tanımlanan: </a:t>
            </a:r>
            <a:r>
              <a:rPr lang="tr-TR" sz="2800" dirty="0" err="1" smtClean="0">
                <a:latin typeface="Times New Roman" pitchFamily="18" charset="0"/>
                <a:cs typeface="Times New Roman" pitchFamily="18" charset="0"/>
              </a:rPr>
              <a:t>Umbria’daki</a:t>
            </a:r>
            <a:r>
              <a:rPr lang="tr-TR" sz="2800" dirty="0" smtClean="0">
                <a:latin typeface="Times New Roman" pitchFamily="18" charset="0"/>
                <a:cs typeface="Times New Roman" pitchFamily="18" charset="0"/>
              </a:rPr>
              <a:t> ilk yıllarında, daha sonra Floransa’daki sanatsal gelenekleri emen yaklaşık dört yıllık dönem (1504- 1508), bunu iki Papa ve onların yakın kişilere çalışarak geçirdiği Roma’daki hummalı ve muzaffer on iki yılı.</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4.jpg"/>
          <p:cNvPicPr>
            <a:picLocks noGrp="1" noChangeAspect="1"/>
          </p:cNvPicPr>
          <p:nvPr>
            <p:ph idx="1"/>
          </p:nvPr>
        </p:nvPicPr>
        <p:blipFill>
          <a:blip r:embed="rId2" cstate="print"/>
          <a:stretch>
            <a:fillRect/>
          </a:stretch>
        </p:blipFill>
        <p:spPr>
          <a:xfrm>
            <a:off x="2384941" y="188913"/>
            <a:ext cx="4374118" cy="6480175"/>
          </a:xfr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İtalya'nın </a:t>
            </a:r>
            <a:r>
              <a:rPr lang="tr-TR" sz="2800" dirty="0" err="1" smtClean="0">
                <a:latin typeface="Times New Roman" pitchFamily="18" charset="0"/>
                <a:cs typeface="Times New Roman" pitchFamily="18" charset="0"/>
              </a:rPr>
              <a:t>Urbino</a:t>
            </a:r>
            <a:r>
              <a:rPr lang="tr-TR" sz="2800" dirty="0" smtClean="0">
                <a:latin typeface="Times New Roman" pitchFamily="18" charset="0"/>
                <a:cs typeface="Times New Roman" pitchFamily="18" charset="0"/>
              </a:rPr>
              <a:t> kentinde 6 Nisan 1483'te doğdu. </a:t>
            </a:r>
            <a:r>
              <a:rPr lang="tr-TR" sz="2800" dirty="0" err="1" smtClean="0">
                <a:latin typeface="Times New Roman" pitchFamily="18" charset="0"/>
                <a:cs typeface="Times New Roman" pitchFamily="18" charset="0"/>
              </a:rPr>
              <a:t>Raffaello</a:t>
            </a:r>
            <a:r>
              <a:rPr lang="tr-TR" sz="2800" dirty="0" smtClean="0">
                <a:latin typeface="Times New Roman" pitchFamily="18" charset="0"/>
                <a:cs typeface="Times New Roman" pitchFamily="18" charset="0"/>
              </a:rPr>
              <a:t>, Rönesans hareketlerini, erken gelişmiş becerikli bir genç olarak görmüş, işe on altı yaşında yaptığı Havva’nın yaratılışı ve </a:t>
            </a:r>
            <a:r>
              <a:rPr lang="tr-TR" sz="2800" dirty="0" err="1" smtClean="0">
                <a:latin typeface="Times New Roman" pitchFamily="18" charset="0"/>
                <a:cs typeface="Times New Roman" pitchFamily="18" charset="0"/>
              </a:rPr>
              <a:t>Trinite</a:t>
            </a:r>
            <a:r>
              <a:rPr lang="tr-TR" sz="2800" dirty="0" smtClean="0">
                <a:latin typeface="Times New Roman" pitchFamily="18" charset="0"/>
                <a:cs typeface="Times New Roman" pitchFamily="18" charset="0"/>
              </a:rPr>
              <a:t> tabloları ile başlamıştır. </a:t>
            </a:r>
            <a:r>
              <a:rPr lang="tr-TR" sz="2800" dirty="0" err="1" smtClean="0">
                <a:latin typeface="Times New Roman" pitchFamily="18" charset="0"/>
                <a:cs typeface="Times New Roman" pitchFamily="18" charset="0"/>
              </a:rPr>
              <a:t>Raffaello’in</a:t>
            </a:r>
            <a:r>
              <a:rPr lang="tr-TR" sz="2800" dirty="0" smtClean="0">
                <a:latin typeface="Times New Roman" pitchFamily="18" charset="0"/>
                <a:cs typeface="Times New Roman" pitchFamily="18" charset="0"/>
              </a:rPr>
              <a:t> babası olan </a:t>
            </a:r>
            <a:r>
              <a:rPr lang="tr-TR" sz="2800" dirty="0" err="1" smtClean="0">
                <a:latin typeface="Times New Roman" pitchFamily="18" charset="0"/>
                <a:cs typeface="Times New Roman" pitchFamily="18" charset="0"/>
              </a:rPr>
              <a:t>Giovanni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Santi</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Urbino</a:t>
            </a:r>
            <a:r>
              <a:rPr lang="tr-TR" sz="2800" dirty="0" smtClean="0">
                <a:latin typeface="Times New Roman" pitchFamily="18" charset="0"/>
                <a:cs typeface="Times New Roman" pitchFamily="18" charset="0"/>
              </a:rPr>
              <a:t> da ressamlık yapıyordu. Babası 1494 senesinde ölünce </a:t>
            </a:r>
            <a:r>
              <a:rPr lang="tr-TR" sz="2800" dirty="0" err="1" smtClean="0">
                <a:latin typeface="Times New Roman" pitchFamily="18" charset="0"/>
                <a:cs typeface="Times New Roman" pitchFamily="18" charset="0"/>
              </a:rPr>
              <a:t>Raffaello</a:t>
            </a:r>
            <a:r>
              <a:rPr lang="tr-TR" sz="2800" dirty="0" smtClean="0">
                <a:latin typeface="Times New Roman" pitchFamily="18" charset="0"/>
                <a:cs typeface="Times New Roman" pitchFamily="18" charset="0"/>
              </a:rPr>
              <a:t>, kendi evinde dış etkilerden uzak bir şekilde çalışmalarını sürdürdü. </a:t>
            </a:r>
            <a:r>
              <a:rPr lang="tr-TR" sz="2800" dirty="0" err="1" smtClean="0">
                <a:latin typeface="Times New Roman" pitchFamily="18" charset="0"/>
                <a:cs typeface="Times New Roman" pitchFamily="18" charset="0"/>
              </a:rPr>
              <a:t>Raffaello’in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Urbino’daki</a:t>
            </a:r>
            <a:r>
              <a:rPr lang="tr-TR" sz="2800" dirty="0" smtClean="0">
                <a:latin typeface="Times New Roman" pitchFamily="18" charset="0"/>
                <a:cs typeface="Times New Roman" pitchFamily="18" charset="0"/>
              </a:rPr>
              <a:t> çalışmalarında </a:t>
            </a:r>
            <a:r>
              <a:rPr lang="tr-TR" sz="2800" dirty="0" err="1" smtClean="0">
                <a:latin typeface="Times New Roman" pitchFamily="18" charset="0"/>
                <a:cs typeface="Times New Roman" pitchFamily="18" charset="0"/>
              </a:rPr>
              <a:t>Melozzo</a:t>
            </a:r>
            <a:r>
              <a:rPr lang="tr-TR" sz="2800" dirty="0" smtClean="0">
                <a:latin typeface="Times New Roman" pitchFamily="18" charset="0"/>
                <a:cs typeface="Times New Roman" pitchFamily="18" charset="0"/>
              </a:rPr>
              <a:t> da </a:t>
            </a:r>
            <a:r>
              <a:rPr lang="tr-TR" sz="2800" dirty="0" err="1" smtClean="0">
                <a:latin typeface="Times New Roman" pitchFamily="18" charset="0"/>
                <a:cs typeface="Times New Roman" pitchFamily="18" charset="0"/>
              </a:rPr>
              <a:t>Forlì</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Piero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della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Francesca</a:t>
            </a:r>
            <a:r>
              <a:rPr lang="tr-TR" sz="2800" dirty="0" smtClean="0">
                <a:latin typeface="Times New Roman" pitchFamily="18" charset="0"/>
                <a:cs typeface="Times New Roman" pitchFamily="18" charset="0"/>
              </a:rPr>
              <a:t> ve en çok </a:t>
            </a:r>
            <a:r>
              <a:rPr lang="tr-TR" sz="2800" dirty="0" err="1" smtClean="0">
                <a:latin typeface="Times New Roman" pitchFamily="18" charset="0"/>
                <a:cs typeface="Times New Roman" pitchFamily="18" charset="0"/>
              </a:rPr>
              <a:t>Pietro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Perugino’nun</a:t>
            </a:r>
            <a:r>
              <a:rPr lang="tr-TR" sz="2800" dirty="0" smtClean="0">
                <a:latin typeface="Times New Roman" pitchFamily="18" charset="0"/>
                <a:cs typeface="Times New Roman" pitchFamily="18" charset="0"/>
              </a:rPr>
              <a:t> üslûbu görülür. Özellikle, 1503 senesinde tamamladığı </a:t>
            </a:r>
            <a:r>
              <a:rPr lang="tr-TR" sz="2800" dirty="0" err="1" smtClean="0">
                <a:latin typeface="Times New Roman" pitchFamily="18" charset="0"/>
                <a:cs typeface="Times New Roman" pitchFamily="18" charset="0"/>
              </a:rPr>
              <a:t>Coronation</a:t>
            </a:r>
            <a:r>
              <a:rPr lang="tr-TR" sz="2800" dirty="0" smtClean="0">
                <a:latin typeface="Times New Roman" pitchFamily="18" charset="0"/>
                <a:cs typeface="Times New Roman" pitchFamily="18" charset="0"/>
              </a:rPr>
              <a:t> of </a:t>
            </a:r>
            <a:r>
              <a:rPr lang="tr-TR" sz="2800" dirty="0" err="1" smtClean="0">
                <a:latin typeface="Times New Roman" pitchFamily="18" charset="0"/>
                <a:cs typeface="Times New Roman" pitchFamily="18" charset="0"/>
              </a:rPr>
              <a:t>Virgin</a:t>
            </a:r>
            <a:r>
              <a:rPr lang="tr-TR" sz="2800" dirty="0" smtClean="0">
                <a:latin typeface="Times New Roman" pitchFamily="18" charset="0"/>
                <a:cs typeface="Times New Roman" pitchFamily="18" charset="0"/>
              </a:rPr>
              <a:t> - Taç Giyme tablosunda </a:t>
            </a:r>
            <a:r>
              <a:rPr lang="tr-TR" sz="2800" dirty="0" err="1" smtClean="0">
                <a:latin typeface="Times New Roman" pitchFamily="18" charset="0"/>
                <a:cs typeface="Times New Roman" pitchFamily="18" charset="0"/>
              </a:rPr>
              <a:t>Perugino’nun</a:t>
            </a:r>
            <a:r>
              <a:rPr lang="tr-TR" sz="2800" dirty="0" smtClean="0">
                <a:latin typeface="Times New Roman" pitchFamily="18" charset="0"/>
                <a:cs typeface="Times New Roman" pitchFamily="18" charset="0"/>
              </a:rPr>
              <a:t> etkisi görülür. Bunun en büyük nedeni Floransa'ya gitmeden önce, </a:t>
            </a:r>
            <a:r>
              <a:rPr lang="tr-TR" sz="2800" dirty="0" err="1" smtClean="0">
                <a:latin typeface="Times New Roman" pitchFamily="18" charset="0"/>
                <a:cs typeface="Times New Roman" pitchFamily="18" charset="0"/>
              </a:rPr>
              <a:t>Perugia'da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Pietro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Perugino'dan</a:t>
            </a:r>
            <a:r>
              <a:rPr lang="tr-TR" sz="2800" dirty="0" smtClean="0">
                <a:latin typeface="Times New Roman" pitchFamily="18" charset="0"/>
                <a:cs typeface="Times New Roman" pitchFamily="18" charset="0"/>
              </a:rPr>
              <a:t> öğrenim görmüş olmasıdır.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Perugino'nun</a:t>
            </a:r>
            <a:r>
              <a:rPr lang="tr-TR" sz="2800" dirty="0" smtClean="0">
                <a:latin typeface="Times New Roman" pitchFamily="18" charset="0"/>
                <a:cs typeface="Times New Roman" pitchFamily="18" charset="0"/>
              </a:rPr>
              <a:t> bu etkisi altında, 1504 senesinde, çizdiği en son tablo </a:t>
            </a:r>
            <a:r>
              <a:rPr lang="tr-TR" sz="2800" dirty="0" err="1" smtClean="0">
                <a:latin typeface="Times New Roman" pitchFamily="18" charset="0"/>
                <a:cs typeface="Times New Roman" pitchFamily="18" charset="0"/>
              </a:rPr>
              <a:t>Marriage</a:t>
            </a:r>
            <a:r>
              <a:rPr lang="tr-TR" sz="2800" dirty="0" smtClean="0">
                <a:latin typeface="Times New Roman" pitchFamily="18" charset="0"/>
                <a:cs typeface="Times New Roman" pitchFamily="18" charset="0"/>
              </a:rPr>
              <a:t> of </a:t>
            </a:r>
            <a:r>
              <a:rPr lang="tr-TR" sz="2800" dirty="0" err="1" smtClean="0">
                <a:latin typeface="Times New Roman" pitchFamily="18" charset="0"/>
                <a:cs typeface="Times New Roman" pitchFamily="18" charset="0"/>
              </a:rPr>
              <a:t>the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Virgin</a:t>
            </a:r>
            <a:r>
              <a:rPr lang="tr-TR" sz="2800" dirty="0" smtClean="0">
                <a:latin typeface="Times New Roman" pitchFamily="18" charset="0"/>
                <a:cs typeface="Times New Roman" pitchFamily="18" charset="0"/>
              </a:rPr>
              <a:t> - Kutsal </a:t>
            </a:r>
            <a:r>
              <a:rPr lang="tr-TR" sz="2800" dirty="0" err="1" smtClean="0">
                <a:latin typeface="Times New Roman" pitchFamily="18" charset="0"/>
                <a:cs typeface="Times New Roman" pitchFamily="18" charset="0"/>
              </a:rPr>
              <a:t>Bâkirenin</a:t>
            </a:r>
            <a:r>
              <a:rPr lang="tr-TR" sz="2800" dirty="0" smtClean="0">
                <a:latin typeface="Times New Roman" pitchFamily="18" charset="0"/>
                <a:cs typeface="Times New Roman" pitchFamily="18" charset="0"/>
              </a:rPr>
              <a:t> Evlenmesi'dir. Bu resmi ile </a:t>
            </a:r>
            <a:r>
              <a:rPr lang="tr-TR" sz="2800" dirty="0" err="1" smtClean="0">
                <a:latin typeface="Times New Roman" pitchFamily="18" charset="0"/>
                <a:cs typeface="Times New Roman" pitchFamily="18" charset="0"/>
              </a:rPr>
              <a:t>Perugino’dan</a:t>
            </a:r>
            <a:r>
              <a:rPr lang="tr-TR" sz="2800" dirty="0" smtClean="0">
                <a:latin typeface="Times New Roman" pitchFamily="18" charset="0"/>
                <a:cs typeface="Times New Roman" pitchFamily="18" charset="0"/>
              </a:rPr>
              <a:t> üslûp olarak ayrılmaya başlamıştır. </a:t>
            </a:r>
            <a:r>
              <a:rPr lang="tr-TR" sz="2800" dirty="0" err="1" smtClean="0">
                <a:latin typeface="Times New Roman" pitchFamily="18" charset="0"/>
                <a:cs typeface="Times New Roman" pitchFamily="18" charset="0"/>
              </a:rPr>
              <a:t>Raffaello</a:t>
            </a:r>
            <a:r>
              <a:rPr lang="tr-TR" sz="2800" dirty="0" smtClean="0">
                <a:latin typeface="Times New Roman" pitchFamily="18" charset="0"/>
                <a:cs typeface="Times New Roman" pitchFamily="18" charset="0"/>
              </a:rPr>
              <a:t>, Floransa’ya gidince kendisini Rönesans’ın içinde buldu. Leonardo da Vinci ve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etkisinde kalarak sanatına yenilikler kattı. Floransa’da 1508 senesine kadar yaptığı tabloları </a:t>
            </a:r>
            <a:r>
              <a:rPr lang="tr-TR" sz="2800" dirty="0" err="1" smtClean="0">
                <a:latin typeface="Times New Roman" pitchFamily="18" charset="0"/>
                <a:cs typeface="Times New Roman" pitchFamily="18" charset="0"/>
              </a:rPr>
              <a:t>Sistine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Madonne</a:t>
            </a:r>
            <a:r>
              <a:rPr lang="tr-TR" sz="2800" dirty="0" smtClean="0">
                <a:latin typeface="Times New Roman" pitchFamily="18" charset="0"/>
                <a:cs typeface="Times New Roman" pitchFamily="18" charset="0"/>
              </a:rPr>
              <a:t>, La Belle </a:t>
            </a:r>
            <a:r>
              <a:rPr lang="tr-TR" sz="2800" dirty="0" err="1" smtClean="0">
                <a:latin typeface="Times New Roman" pitchFamily="18" charset="0"/>
                <a:cs typeface="Times New Roman" pitchFamily="18" charset="0"/>
              </a:rPr>
              <a:t>Jandinière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Madonna</a:t>
            </a:r>
            <a:r>
              <a:rPr lang="tr-TR" sz="2800" dirty="0" smtClean="0">
                <a:latin typeface="Times New Roman" pitchFamily="18" charset="0"/>
                <a:cs typeface="Times New Roman" pitchFamily="18" charset="0"/>
              </a:rPr>
              <a:t> of </a:t>
            </a:r>
            <a:r>
              <a:rPr lang="tr-TR" sz="2800" dirty="0" err="1" smtClean="0">
                <a:latin typeface="Times New Roman" pitchFamily="18" charset="0"/>
                <a:cs typeface="Times New Roman" pitchFamily="18" charset="0"/>
              </a:rPr>
              <a:t>the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Chair</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Entombmeut'tur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Raffaello</a:t>
            </a:r>
            <a:r>
              <a:rPr lang="tr-TR" sz="2800" dirty="0" smtClean="0">
                <a:latin typeface="Times New Roman" pitchFamily="18" charset="0"/>
                <a:cs typeface="Times New Roman" pitchFamily="18" charset="0"/>
              </a:rPr>
              <a:t>, Roma’da Papa II. Julius için çalıştı. Roma’ya geldiği zaman,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Julius’un yaptırdığı </a:t>
            </a:r>
            <a:r>
              <a:rPr lang="tr-TR" sz="2800" dirty="0" err="1" smtClean="0">
                <a:latin typeface="Times New Roman" pitchFamily="18" charset="0"/>
                <a:cs typeface="Times New Roman" pitchFamily="18" charset="0"/>
              </a:rPr>
              <a:t>Sistine</a:t>
            </a:r>
            <a:r>
              <a:rPr lang="tr-TR" sz="2800" dirty="0" smtClean="0">
                <a:latin typeface="Times New Roman" pitchFamily="18" charset="0"/>
                <a:cs typeface="Times New Roman" pitchFamily="18" charset="0"/>
              </a:rPr>
              <a:t> Kilisesi'nin süslemesini çiziyordu. </a:t>
            </a:r>
            <a:r>
              <a:rPr lang="tr-TR" sz="2800" dirty="0" err="1" smtClean="0">
                <a:latin typeface="Times New Roman" pitchFamily="18" charset="0"/>
                <a:cs typeface="Times New Roman" pitchFamily="18" charset="0"/>
              </a:rPr>
              <a:t>Raffaello</a:t>
            </a:r>
            <a:r>
              <a:rPr lang="tr-TR" sz="2800" dirty="0" smtClean="0">
                <a:latin typeface="Times New Roman" pitchFamily="18" charset="0"/>
                <a:cs typeface="Times New Roman" pitchFamily="18" charset="0"/>
              </a:rPr>
              <a:t>, burada ilk olarak Papanın kütüphanesini dekore etti. Çizdiği teolojik, felsefi, lirik tablolarında sükunet; renklerde </a:t>
            </a:r>
            <a:r>
              <a:rPr lang="tr-TR" sz="2800" dirty="0" err="1" smtClean="0">
                <a:latin typeface="Times New Roman" pitchFamily="18" charset="0"/>
                <a:cs typeface="Times New Roman" pitchFamily="18" charset="0"/>
              </a:rPr>
              <a:t>âhenk</a:t>
            </a:r>
            <a:r>
              <a:rPr lang="tr-TR" sz="2800" dirty="0" smtClean="0">
                <a:latin typeface="Times New Roman" pitchFamily="18" charset="0"/>
                <a:cs typeface="Times New Roman" pitchFamily="18" charset="0"/>
              </a:rPr>
              <a:t>; konularda berraklık ve bir bütün </a:t>
            </a:r>
            <a:r>
              <a:rPr lang="tr-TR" sz="2800" dirty="0" err="1" smtClean="0">
                <a:latin typeface="Times New Roman" pitchFamily="18" charset="0"/>
                <a:cs typeface="Times New Roman" pitchFamily="18" charset="0"/>
              </a:rPr>
              <a:t>ifâde</a:t>
            </a:r>
            <a:r>
              <a:rPr lang="tr-TR" sz="2800" dirty="0" smtClean="0">
                <a:latin typeface="Times New Roman" pitchFamily="18" charset="0"/>
                <a:cs typeface="Times New Roman" pitchFamily="18" charset="0"/>
              </a:rPr>
              <a:t> hâkimdir.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err="1" smtClean="0">
                <a:latin typeface="Times New Roman" pitchFamily="18" charset="0"/>
                <a:cs typeface="Times New Roman" pitchFamily="18" charset="0"/>
              </a:rPr>
              <a:t>Raffaello’in</a:t>
            </a:r>
            <a:r>
              <a:rPr lang="tr-TR" sz="2800" dirty="0" smtClean="0">
                <a:latin typeface="Times New Roman" pitchFamily="18" charset="0"/>
                <a:cs typeface="Times New Roman" pitchFamily="18" charset="0"/>
              </a:rPr>
              <a:t> yaptığı işlerden biri de kumaş üzerine koyduğu süslemelerle, duvar örtüleri hazırlamasıdır. 1513-1521 seneleri arasında hazırladığı on adet büyük duvar süsleme örtüleri, </a:t>
            </a:r>
            <a:r>
              <a:rPr lang="tr-TR" sz="2800" dirty="0" err="1" smtClean="0">
                <a:latin typeface="Times New Roman" pitchFamily="18" charset="0"/>
                <a:cs typeface="Times New Roman" pitchFamily="18" charset="0"/>
              </a:rPr>
              <a:t>Sistine</a:t>
            </a:r>
            <a:r>
              <a:rPr lang="tr-TR" sz="2800" dirty="0" smtClean="0">
                <a:latin typeface="Times New Roman" pitchFamily="18" charset="0"/>
                <a:cs typeface="Times New Roman" pitchFamily="18" charset="0"/>
              </a:rPr>
              <a:t> Kilisesi'nde kullanılmıştır. 1514 yılında, Papa </a:t>
            </a:r>
            <a:r>
              <a:rPr lang="tr-TR" sz="2800" dirty="0" err="1" smtClean="0">
                <a:latin typeface="Times New Roman" pitchFamily="18" charset="0"/>
                <a:cs typeface="Times New Roman" pitchFamily="18" charset="0"/>
              </a:rPr>
              <a:t>Leo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X'in</a:t>
            </a:r>
            <a:r>
              <a:rPr lang="tr-TR" sz="2800" dirty="0" smtClean="0">
                <a:latin typeface="Times New Roman" pitchFamily="18" charset="0"/>
                <a:cs typeface="Times New Roman" pitchFamily="18" charset="0"/>
              </a:rPr>
              <a:t> emri altında da Saint Peter Bazilikası'nın baş mimarı olarak görev yaptı.</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a:bodyPr>
          <a:lstStyle/>
          <a:p>
            <a:r>
              <a:rPr lang="tr-TR" sz="2800" b="1" dirty="0" smtClean="0">
                <a:latin typeface="Times New Roman" pitchFamily="18" charset="0"/>
                <a:cs typeface="Times New Roman" pitchFamily="18" charset="0"/>
              </a:rPr>
              <a:t>ATİNA OKULU</a:t>
            </a:r>
            <a:endParaRPr lang="tr-TR" sz="2800" b="1" dirty="0">
              <a:latin typeface="Times New Roman" pitchFamily="18" charset="0"/>
              <a:cs typeface="Times New Roman" pitchFamily="18" charset="0"/>
            </a:endParaRPr>
          </a:p>
        </p:txBody>
      </p:sp>
      <p:pic>
        <p:nvPicPr>
          <p:cNvPr id="4" name="3 İçerik Yer Tutucusu" descr="raffaello-athens-school-atina-okulu.jpg"/>
          <p:cNvPicPr>
            <a:picLocks noGrp="1" noChangeAspect="1"/>
          </p:cNvPicPr>
          <p:nvPr>
            <p:ph idx="1"/>
          </p:nvPr>
        </p:nvPicPr>
        <p:blipFill>
          <a:blip r:embed="rId2" cstate="print"/>
          <a:stretch>
            <a:fillRect/>
          </a:stretch>
        </p:blipFill>
        <p:spPr>
          <a:xfrm>
            <a:off x="469918" y="980729"/>
            <a:ext cx="8204164" cy="5688360"/>
          </a:xfr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a:bodyPr>
          <a:lstStyle/>
          <a:p>
            <a:r>
              <a:rPr lang="tr-TR" sz="2800" b="1" dirty="0" smtClean="0">
                <a:latin typeface="Times New Roman" pitchFamily="18" charset="0"/>
                <a:cs typeface="Times New Roman" pitchFamily="18" charset="0"/>
              </a:rPr>
              <a:t>SİSTİN MERYEMİ PORTRESİ</a:t>
            </a:r>
            <a:endParaRPr lang="tr-TR" sz="2800" dirty="0">
              <a:latin typeface="Times New Roman" pitchFamily="18" charset="0"/>
              <a:cs typeface="Times New Roman" pitchFamily="18" charset="0"/>
            </a:endParaRPr>
          </a:p>
        </p:txBody>
      </p:sp>
      <p:pic>
        <p:nvPicPr>
          <p:cNvPr id="4" name="3 İçerik Yer Tutucusu" descr="ss.jpg"/>
          <p:cNvPicPr>
            <a:picLocks noGrp="1" noChangeAspect="1"/>
          </p:cNvPicPr>
          <p:nvPr>
            <p:ph idx="1"/>
          </p:nvPr>
        </p:nvPicPr>
        <p:blipFill>
          <a:blip r:embed="rId2" cstate="print"/>
          <a:stretch>
            <a:fillRect/>
          </a:stretch>
        </p:blipFill>
        <p:spPr>
          <a:xfrm>
            <a:off x="2339752" y="1033411"/>
            <a:ext cx="4338577" cy="5635678"/>
          </a:xfr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Autofit/>
          </a:bodyPr>
          <a:lstStyle/>
          <a:p>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MERYEM'İN EVLİLİĞİ</a:t>
            </a:r>
            <a:br>
              <a:rPr lang="tr-TR" sz="2800" b="1" dirty="0" smtClean="0">
                <a:latin typeface="Times New Roman" pitchFamily="18" charset="0"/>
                <a:cs typeface="Times New Roman" pitchFamily="18" charset="0"/>
              </a:rPr>
            </a:br>
            <a:endParaRPr lang="tr-TR" sz="2800" b="1" dirty="0">
              <a:latin typeface="Times New Roman" pitchFamily="18" charset="0"/>
              <a:cs typeface="Times New Roman" pitchFamily="18" charset="0"/>
            </a:endParaRPr>
          </a:p>
        </p:txBody>
      </p:sp>
      <p:pic>
        <p:nvPicPr>
          <p:cNvPr id="4" name="3 İçerik Yer Tutucusu" descr="öööö.jpg"/>
          <p:cNvPicPr>
            <a:picLocks noGrp="1" noChangeAspect="1"/>
          </p:cNvPicPr>
          <p:nvPr>
            <p:ph idx="1"/>
          </p:nvPr>
        </p:nvPicPr>
        <p:blipFill>
          <a:blip r:embed="rId2" cstate="print"/>
          <a:stretch>
            <a:fillRect/>
          </a:stretch>
        </p:blipFill>
        <p:spPr>
          <a:xfrm>
            <a:off x="2555637" y="908050"/>
            <a:ext cx="4032727" cy="5761038"/>
          </a:xfr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576064"/>
          </a:xfrm>
        </p:spPr>
        <p:txBody>
          <a:bodyPr>
            <a:normAutofit/>
          </a:bodyPr>
          <a:lstStyle/>
          <a:p>
            <a:r>
              <a:rPr lang="tr-TR" sz="2800" b="1" dirty="0" smtClean="0">
                <a:latin typeface="Times New Roman" pitchFamily="18" charset="0"/>
                <a:cs typeface="Times New Roman" pitchFamily="18" charset="0"/>
              </a:rPr>
              <a:t>MİKELANJELO(1475-1564)</a:t>
            </a:r>
            <a:endParaRPr lang="tr-TR" sz="2800" dirty="0">
              <a:latin typeface="Times New Roman" pitchFamily="18" charset="0"/>
              <a:cs typeface="Times New Roman" pitchFamily="18" charset="0"/>
            </a:endParaRPr>
          </a:p>
        </p:txBody>
      </p:sp>
      <p:pic>
        <p:nvPicPr>
          <p:cNvPr id="4" name="3 İçerik Yer Tutucusu" descr="mıko.jpg"/>
          <p:cNvPicPr>
            <a:picLocks noGrp="1" noChangeAspect="1"/>
          </p:cNvPicPr>
          <p:nvPr>
            <p:ph idx="1"/>
          </p:nvPr>
        </p:nvPicPr>
        <p:blipFill>
          <a:blip r:embed="rId2" cstate="print"/>
          <a:stretch>
            <a:fillRect/>
          </a:stretch>
        </p:blipFill>
        <p:spPr>
          <a:xfrm>
            <a:off x="1979712" y="928333"/>
            <a:ext cx="4953043" cy="5741028"/>
          </a:xfrm>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b="1" dirty="0" err="1" smtClean="0">
                <a:latin typeface="Times New Roman" pitchFamily="18" charset="0"/>
                <a:cs typeface="Times New Roman" pitchFamily="18" charset="0"/>
              </a:rPr>
              <a:t>Michelangelo</a:t>
            </a: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İtalyan </a:t>
            </a:r>
            <a:r>
              <a:rPr lang="tr-TR" sz="2800" dirty="0" err="1"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dönemi ressam, heykeltıraş, mimar ve şairidir.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6 Mart 1475'te </a:t>
            </a:r>
            <a:r>
              <a:rPr lang="tr-TR" sz="2800" dirty="0" err="1" smtClean="0">
                <a:latin typeface="Times New Roman" pitchFamily="18" charset="0"/>
                <a:cs typeface="Times New Roman" pitchFamily="18" charset="0"/>
              </a:rPr>
              <a:t>Arezzo</a:t>
            </a:r>
            <a:r>
              <a:rPr lang="tr-TR" sz="2800" dirty="0" smtClean="0">
                <a:latin typeface="Times New Roman" pitchFamily="18" charset="0"/>
                <a:cs typeface="Times New Roman" pitchFamily="18" charset="0"/>
              </a:rPr>
              <a:t> yakınlarında </a:t>
            </a:r>
            <a:r>
              <a:rPr lang="tr-TR" sz="2800" dirty="0" err="1" smtClean="0">
                <a:latin typeface="Times New Roman" pitchFamily="18" charset="0"/>
                <a:cs typeface="Times New Roman" pitchFamily="18" charset="0"/>
              </a:rPr>
              <a:t>Caprese’de</a:t>
            </a:r>
            <a:r>
              <a:rPr lang="tr-TR" sz="2800" dirty="0" smtClean="0">
                <a:latin typeface="Times New Roman" pitchFamily="18" charset="0"/>
                <a:cs typeface="Times New Roman" pitchFamily="18" charset="0"/>
              </a:rPr>
              <a:t> doğar. Ailesi, o daha bir aylıkken Floransa’ya taşınır. Annesi, kendisi altı yaşındayken ölen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13 yaşına geldiğinde Floransa’da </a:t>
            </a:r>
            <a:r>
              <a:rPr lang="tr-TR" sz="2800" dirty="0" err="1" smtClean="0">
                <a:latin typeface="Times New Roman" pitchFamily="18" charset="0"/>
                <a:cs typeface="Times New Roman" pitchFamily="18" charset="0"/>
              </a:rPr>
              <a:t>Domenico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Ghirlandaio’nun</a:t>
            </a:r>
            <a:r>
              <a:rPr lang="tr-TR" sz="2800" dirty="0" smtClean="0">
                <a:latin typeface="Times New Roman" pitchFamily="18" charset="0"/>
                <a:cs typeface="Times New Roman" pitchFamily="18" charset="0"/>
              </a:rPr>
              <a:t> yanına öğrenci olarak verilir. </a:t>
            </a:r>
            <a:r>
              <a:rPr lang="tr-TR" sz="2800" dirty="0" err="1" smtClean="0">
                <a:latin typeface="Times New Roman" pitchFamily="18" charset="0"/>
                <a:cs typeface="Times New Roman" pitchFamily="18" charset="0"/>
              </a:rPr>
              <a:t>Bertoldo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Giovanni’nin</a:t>
            </a:r>
            <a:r>
              <a:rPr lang="tr-TR" sz="2800" dirty="0" smtClean="0">
                <a:latin typeface="Times New Roman" pitchFamily="18" charset="0"/>
                <a:cs typeface="Times New Roman" pitchFamily="18" charset="0"/>
              </a:rPr>
              <a:t> zamanında, </a:t>
            </a:r>
            <a:r>
              <a:rPr lang="tr-TR" sz="2800" dirty="0" err="1" smtClean="0">
                <a:latin typeface="Times New Roman" pitchFamily="18" charset="0"/>
                <a:cs typeface="Times New Roman" pitchFamily="18" charset="0"/>
              </a:rPr>
              <a:t>Medici</a:t>
            </a:r>
            <a:r>
              <a:rPr lang="tr-TR" sz="2800" dirty="0" smtClean="0">
                <a:latin typeface="Times New Roman" pitchFamily="18" charset="0"/>
                <a:cs typeface="Times New Roman" pitchFamily="18" charset="0"/>
              </a:rPr>
              <a:t> ailesine ait olan San </a:t>
            </a:r>
            <a:r>
              <a:rPr lang="tr-TR" sz="2800" dirty="0" err="1" smtClean="0">
                <a:latin typeface="Times New Roman" pitchFamily="18" charset="0"/>
                <a:cs typeface="Times New Roman" pitchFamily="18" charset="0"/>
              </a:rPr>
              <a:t>Marko</a:t>
            </a:r>
            <a:r>
              <a:rPr lang="tr-TR" sz="2800" dirty="0" smtClean="0">
                <a:latin typeface="Times New Roman" pitchFamily="18" charset="0"/>
                <a:cs typeface="Times New Roman" pitchFamily="18" charset="0"/>
              </a:rPr>
              <a:t> bahçesinde çalışan genç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bu arada </a:t>
            </a:r>
            <a:r>
              <a:rPr lang="tr-TR" sz="2800" dirty="0" err="1" smtClean="0">
                <a:latin typeface="Times New Roman" pitchFamily="18" charset="0"/>
                <a:cs typeface="Times New Roman" pitchFamily="18" charset="0"/>
              </a:rPr>
              <a:t>Lorenzo</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Medici</a:t>
            </a:r>
            <a:r>
              <a:rPr lang="tr-TR" sz="2800" dirty="0" smtClean="0">
                <a:latin typeface="Times New Roman" pitchFamily="18" charset="0"/>
                <a:cs typeface="Times New Roman" pitchFamily="18" charset="0"/>
              </a:rPr>
              <a:t> ile tanışır.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heykeldeki rüştünü kanıtladığı ilk ve en ünlü eseri olan çocuk kral </a:t>
            </a:r>
            <a:r>
              <a:rPr lang="tr-TR" sz="2800" dirty="0" err="1" smtClean="0">
                <a:latin typeface="Times New Roman" pitchFamily="18" charset="0"/>
                <a:cs typeface="Times New Roman" pitchFamily="18" charset="0"/>
              </a:rPr>
              <a:t>Davud’un</a:t>
            </a:r>
            <a:r>
              <a:rPr lang="tr-TR" sz="2800" dirty="0" smtClean="0">
                <a:latin typeface="Times New Roman" pitchFamily="18" charset="0"/>
                <a:cs typeface="Times New Roman" pitchFamily="18" charset="0"/>
              </a:rPr>
              <a:t> heykelini yaptığında henüz 26 yaşındadır. Beş buçuk metrelik bir mermer kütleden çıkaracağı eser için genç dâhi, mermer bloğun yanına bir</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baraka inşa ederek, yardımcısız bir şekilde, çoğu zaman geceli gündüzlü çalışarak Rönesans sanatının harikalarından biri olarak kabul edilen </a:t>
            </a:r>
            <a:r>
              <a:rPr lang="tr-TR" sz="2800" dirty="0" err="1" smtClean="0">
                <a:latin typeface="Times New Roman" pitchFamily="18" charset="0"/>
                <a:cs typeface="Times New Roman" pitchFamily="18" charset="0"/>
              </a:rPr>
              <a:t>David’i</a:t>
            </a:r>
            <a:r>
              <a:rPr lang="tr-TR" sz="2800" dirty="0" smtClean="0">
                <a:latin typeface="Times New Roman" pitchFamily="18" charset="0"/>
                <a:cs typeface="Times New Roman" pitchFamily="18" charset="0"/>
              </a:rPr>
              <a:t> yaratır. 1505 yılında Papa II. Julius tarafından kendisine, en önemli başarılarından biri olacak Vatikan’ın yanındaki </a:t>
            </a:r>
            <a:r>
              <a:rPr lang="tr-TR" sz="2800" dirty="0" err="1" smtClean="0">
                <a:latin typeface="Times New Roman" pitchFamily="18" charset="0"/>
                <a:cs typeface="Times New Roman" pitchFamily="18" charset="0"/>
              </a:rPr>
              <a:t>Sistine</a:t>
            </a:r>
            <a:r>
              <a:rPr lang="tr-TR" sz="2800" dirty="0" smtClean="0">
                <a:latin typeface="Times New Roman" pitchFamily="18" charset="0"/>
                <a:cs typeface="Times New Roman" pitchFamily="18" charset="0"/>
              </a:rPr>
              <a:t> Şapeli’nin tavan resimlerinin yapılması işi verilir. 3 yıl sonra başlayacağı bu görevi sanatçı, 520 metrekarelik bir alanda yaklaşık dört yıllık bir çalışmanın ürünü olarak bitirir. Ortasında , her biri Âdem, Havva ve Nuh Tufanıyla ilgili İncil’in Eski Ahit’inden alınma öykülerden esinlenerek yapılan resimlerin bulunduğu dokuz pano bulunan freskin yan unsurları da mitolojik figürlerle bezelidir. Özellikle </a:t>
            </a:r>
            <a:r>
              <a:rPr lang="tr-TR" sz="2800" b="1" dirty="0" smtClean="0">
                <a:latin typeface="Times New Roman" pitchFamily="18" charset="0"/>
                <a:cs typeface="Times New Roman" pitchFamily="18" charset="0"/>
              </a:rPr>
              <a:t>“Adem'in Yaratılışı” </a:t>
            </a:r>
            <a:r>
              <a:rPr lang="tr-TR" sz="2800" dirty="0" smtClean="0">
                <a:latin typeface="Times New Roman" pitchFamily="18" charset="0"/>
                <a:cs typeface="Times New Roman" pitchFamily="18" charset="0"/>
              </a:rPr>
              <a:t>ismindeki sahne batı resim sanatının en canlı tasvirlerinden biri kabul edilir.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1519 yılında </a:t>
            </a:r>
            <a:r>
              <a:rPr lang="tr-TR" sz="2800" dirty="0" err="1" smtClean="0">
                <a:latin typeface="Times New Roman" pitchFamily="18" charset="0"/>
                <a:cs typeface="Times New Roman" pitchFamily="18" charset="0"/>
              </a:rPr>
              <a:t>Cosimo</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Medici’nin</a:t>
            </a:r>
            <a:r>
              <a:rPr lang="tr-TR" sz="2800" dirty="0" smtClean="0">
                <a:latin typeface="Times New Roman" pitchFamily="18" charset="0"/>
                <a:cs typeface="Times New Roman" pitchFamily="18" charset="0"/>
              </a:rPr>
              <a:t> soyunun son temsilcisi </a:t>
            </a:r>
            <a:r>
              <a:rPr lang="tr-TR" sz="2800" dirty="0" err="1" smtClean="0">
                <a:latin typeface="Times New Roman" pitchFamily="18" charset="0"/>
                <a:cs typeface="Times New Roman" pitchFamily="18" charset="0"/>
              </a:rPr>
              <a:t>Lorenzo</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Medici’nin</a:t>
            </a:r>
            <a:r>
              <a:rPr lang="tr-TR" sz="2800" dirty="0" smtClean="0">
                <a:latin typeface="Times New Roman" pitchFamily="18" charset="0"/>
                <a:cs typeface="Times New Roman" pitchFamily="18" charset="0"/>
              </a:rPr>
              <a:t> ölmesiyle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onla birlikte genç yaşta ölen </a:t>
            </a:r>
            <a:r>
              <a:rPr lang="tr-TR" sz="2800" dirty="0" err="1" smtClean="0">
                <a:latin typeface="Times New Roman" pitchFamily="18" charset="0"/>
                <a:cs typeface="Times New Roman" pitchFamily="18" charset="0"/>
              </a:rPr>
              <a:t>Nemours</a:t>
            </a:r>
            <a:r>
              <a:rPr lang="tr-TR" sz="2800" dirty="0" smtClean="0">
                <a:latin typeface="Times New Roman" pitchFamily="18" charset="0"/>
                <a:cs typeface="Times New Roman" pitchFamily="18" charset="0"/>
              </a:rPr>
              <a:t> Dükü </a:t>
            </a:r>
            <a:r>
              <a:rPr lang="tr-TR" sz="2800" dirty="0" err="1" smtClean="0">
                <a:latin typeface="Times New Roman" pitchFamily="18" charset="0"/>
                <a:cs typeface="Times New Roman" pitchFamily="18" charset="0"/>
              </a:rPr>
              <a:t>Giuliano’nun</a:t>
            </a:r>
            <a:r>
              <a:rPr lang="tr-TR" sz="2800" dirty="0" smtClean="0">
                <a:latin typeface="Times New Roman" pitchFamily="18" charset="0"/>
                <a:cs typeface="Times New Roman" pitchFamily="18" charset="0"/>
              </a:rPr>
              <a:t> mezarlarının konulduğu kiliseye iki ünlünün heykelini yapar. 1534’te Papa III. </a:t>
            </a:r>
            <a:r>
              <a:rPr lang="tr-TR" sz="2800" dirty="0" err="1" smtClean="0">
                <a:latin typeface="Times New Roman" pitchFamily="18" charset="0"/>
                <a:cs typeface="Times New Roman" pitchFamily="18" charset="0"/>
              </a:rPr>
              <a:t>Paulus’un</a:t>
            </a:r>
            <a:r>
              <a:rPr lang="tr-TR" sz="2800" dirty="0" smtClean="0">
                <a:latin typeface="Times New Roman" pitchFamily="18" charset="0"/>
                <a:cs typeface="Times New Roman" pitchFamily="18" charset="0"/>
              </a:rPr>
              <a:t> heykeltıraşı ve mimarı yapılan </a:t>
            </a:r>
            <a:r>
              <a:rPr lang="tr-TR" sz="2800" dirty="0" err="1" smtClean="0">
                <a:latin typeface="Times New Roman" pitchFamily="18" charset="0"/>
                <a:cs typeface="Times New Roman" pitchFamily="18" charset="0"/>
              </a:rPr>
              <a:t>Michelangelo’ya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Sistine</a:t>
            </a:r>
            <a:r>
              <a:rPr lang="tr-TR" sz="2800" dirty="0" smtClean="0">
                <a:latin typeface="Times New Roman" pitchFamily="18" charset="0"/>
                <a:cs typeface="Times New Roman" pitchFamily="18" charset="0"/>
              </a:rPr>
              <a:t> Kilisesi’nin sunak duvarına bir ‘</a:t>
            </a:r>
            <a:r>
              <a:rPr lang="tr-TR" sz="2800" b="1" dirty="0" smtClean="0">
                <a:latin typeface="Times New Roman" pitchFamily="18" charset="0"/>
                <a:cs typeface="Times New Roman" pitchFamily="18" charset="0"/>
              </a:rPr>
              <a:t>Kıyamet Günü’</a:t>
            </a:r>
            <a:r>
              <a:rPr lang="tr-TR" sz="2800" dirty="0" smtClean="0">
                <a:latin typeface="Times New Roman" pitchFamily="18" charset="0"/>
                <a:cs typeface="Times New Roman" pitchFamily="18" charset="0"/>
              </a:rPr>
              <a:t> tasviri yapmasını ister. Meryem’in Göğe Yükselişi, İsa’nın Vaftizi ve Musa’nın Hükmü’nün anlatıldığı freskler süsler bu duvarı. Kıyamet Günü tablosuna başından beri muhalefet eden yeni Papa IV. </a:t>
            </a:r>
            <a:r>
              <a:rPr lang="tr-TR" sz="2800" dirty="0" err="1" smtClean="0">
                <a:latin typeface="Times New Roman" pitchFamily="18" charset="0"/>
                <a:cs typeface="Times New Roman" pitchFamily="18" charset="0"/>
              </a:rPr>
              <a:t>Paulus</a:t>
            </a:r>
            <a:r>
              <a:rPr lang="tr-TR" sz="2800" dirty="0" smtClean="0">
                <a:latin typeface="Times New Roman" pitchFamily="18" charset="0"/>
                <a:cs typeface="Times New Roman" pitchFamily="18" charset="0"/>
              </a:rPr>
              <a:t> ise, tablodaki imgelerin fazlaca müstehcen göründüğünü belirterek </a:t>
            </a:r>
            <a:r>
              <a:rPr lang="tr-TR" sz="2800" dirty="0" err="1" smtClean="0">
                <a:latin typeface="Times New Roman" pitchFamily="18" charset="0"/>
                <a:cs typeface="Times New Roman" pitchFamily="18" charset="0"/>
              </a:rPr>
              <a:t>Michelangelo’dan</a:t>
            </a:r>
            <a:r>
              <a:rPr lang="tr-TR" sz="2800" dirty="0" smtClean="0">
                <a:latin typeface="Times New Roman" pitchFamily="18" charset="0"/>
                <a:cs typeface="Times New Roman" pitchFamily="18" charset="0"/>
              </a:rPr>
              <a:t> tabloyu biraz daha ‘düzgün’ hale getirmesini isteyince, ustanın cevabı şu olur: “Papa’ya söyleyin, bu küçük bir mesele ve kolaylıkla uygun hale getirilebilir.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r5.jpg"/>
          <p:cNvPicPr>
            <a:picLocks noGrp="1" noChangeAspect="1"/>
          </p:cNvPicPr>
          <p:nvPr>
            <p:ph idx="1"/>
          </p:nvPr>
        </p:nvPicPr>
        <p:blipFill>
          <a:blip r:embed="rId2" cstate="print"/>
          <a:stretch>
            <a:fillRect/>
          </a:stretch>
        </p:blipFill>
        <p:spPr>
          <a:xfrm>
            <a:off x="2190750" y="252413"/>
            <a:ext cx="4762500" cy="6353175"/>
          </a:xfr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Önce kendisi yaşadığımız bu dünyayı uygun ve yaşanılır bir hale getirsin, sonra da bu tablo da aynı uygunluğa girecektir.” </a:t>
            </a:r>
            <a:r>
              <a:rPr lang="tr-TR" sz="2800" dirty="0" err="1" smtClean="0">
                <a:latin typeface="Times New Roman" pitchFamily="18" charset="0"/>
                <a:cs typeface="Times New Roman" pitchFamily="18" charset="0"/>
              </a:rPr>
              <a:t>Michelangelo’nun</a:t>
            </a:r>
            <a:r>
              <a:rPr lang="tr-TR" sz="2800" dirty="0" smtClean="0">
                <a:latin typeface="Times New Roman" pitchFamily="18" charset="0"/>
                <a:cs typeface="Times New Roman" pitchFamily="18" charset="0"/>
              </a:rPr>
              <a:t> yaşadığı çağ, kendisiyle boy ölçüşebilecek derecede yetkin ressam ve heykeltıraşçılara da tanıktır aynı zamanda. Bunların başında </a:t>
            </a:r>
            <a:r>
              <a:rPr lang="tr-TR" sz="2800" dirty="0" err="1" smtClean="0">
                <a:latin typeface="Times New Roman" pitchFamily="18" charset="0"/>
                <a:cs typeface="Times New Roman" pitchFamily="18" charset="0"/>
              </a:rPr>
              <a:t>Rafael</a:t>
            </a:r>
            <a:r>
              <a:rPr lang="tr-TR" sz="2800" dirty="0" smtClean="0">
                <a:latin typeface="Times New Roman" pitchFamily="18" charset="0"/>
                <a:cs typeface="Times New Roman" pitchFamily="18" charset="0"/>
              </a:rPr>
              <a:t> ve Leonardo Da Vinci gelir. Bu sanatçılar arasında keskin ancak hoşça bir rekabet vardır. Anlatılan bir öyküye göre, sanatçının rakiplerinden </a:t>
            </a:r>
            <a:r>
              <a:rPr lang="tr-TR" sz="2800" dirty="0" err="1" smtClean="0">
                <a:latin typeface="Times New Roman" pitchFamily="18" charset="0"/>
                <a:cs typeface="Times New Roman" pitchFamily="18" charset="0"/>
              </a:rPr>
              <a:t>Rafael</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Bramante</a:t>
            </a:r>
            <a:r>
              <a:rPr lang="tr-TR" sz="2800" dirty="0" smtClean="0">
                <a:latin typeface="Times New Roman" pitchFamily="18" charset="0"/>
                <a:cs typeface="Times New Roman" pitchFamily="18" charset="0"/>
              </a:rPr>
              <a:t>, iş birliği yaparak </a:t>
            </a:r>
            <a:r>
              <a:rPr lang="tr-TR" sz="2800" dirty="0" err="1" smtClean="0">
                <a:latin typeface="Times New Roman" pitchFamily="18" charset="0"/>
                <a:cs typeface="Times New Roman" pitchFamily="18" charset="0"/>
              </a:rPr>
              <a:t>Michelangelo’ya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Sistine</a:t>
            </a:r>
            <a:r>
              <a:rPr lang="tr-TR" sz="2800" dirty="0" smtClean="0">
                <a:latin typeface="Times New Roman" pitchFamily="18" charset="0"/>
                <a:cs typeface="Times New Roman" pitchFamily="18" charset="0"/>
              </a:rPr>
              <a:t> Kilisesinin işini verdirmeye çalışırlar. Böylelikle, kendini ressamdan çok bir heykeltıraş olarak kabul eden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bu işi kabul etmeyerek Papanın gözünden düşecektir. Hayatının son dönemini Roma’daki Aziz Peter Kilisesi’nin mimarı olarak geçiren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18 Şubat 1564'te 89 yaşında ölür.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Rönesans sanatına benzersiz bir etkide bulunan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klasik sanat tekniklerini öğrenmesinin yanı sıra asıl olarak, insan formunu her açıdan tasvir edebilmek için kadavralar üzerinde çalışıp, Yunan ve Roma sanatından devraldığı idealleştirilmiş insan tasarımlarını ulaştığı gerçekçilik boyutunu yakalamaya çalışır. Batı resminin babası olarak bilinen </a:t>
            </a:r>
            <a:r>
              <a:rPr lang="tr-TR" sz="2800" dirty="0" err="1" smtClean="0">
                <a:latin typeface="Times New Roman" pitchFamily="18" charset="0"/>
                <a:cs typeface="Times New Roman" pitchFamily="18" charset="0"/>
              </a:rPr>
              <a:t>Giotto’nun</a:t>
            </a:r>
            <a:r>
              <a:rPr lang="tr-TR" sz="2800" dirty="0" smtClean="0">
                <a:latin typeface="Times New Roman" pitchFamily="18" charset="0"/>
                <a:cs typeface="Times New Roman" pitchFamily="18" charset="0"/>
              </a:rPr>
              <a:t> resmindeki doğallık ve gerçekçilik ile 15. </a:t>
            </a:r>
            <a:r>
              <a:rPr lang="tr-TR" sz="2800" dirty="0" err="1" smtClean="0">
                <a:latin typeface="Times New Roman" pitchFamily="18" charset="0"/>
                <a:cs typeface="Times New Roman" pitchFamily="18" charset="0"/>
              </a:rPr>
              <a:t>yüzyılbaşında</a:t>
            </a:r>
            <a:r>
              <a:rPr lang="tr-TR" sz="2800" dirty="0" smtClean="0">
                <a:latin typeface="Times New Roman" pitchFamily="18" charset="0"/>
                <a:cs typeface="Times New Roman" pitchFamily="18" charset="0"/>
              </a:rPr>
              <a:t> tam olarak anlaşılabilen derinlikte perspektif olgusunu geliştirip kendi tarzına temel yapan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onlarca heykel, freske imza atıp Roma’nın yeniden inşa ve düzenlenmesinde de önemli görevler almıştır.Onu idolü olarak seçen birçok kişi vardır.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a:bodyPr>
          <a:lstStyle/>
          <a:p>
            <a:r>
              <a:rPr lang="tr-TR" sz="2800" b="1" dirty="0" smtClean="0">
                <a:latin typeface="Times New Roman" pitchFamily="18" charset="0"/>
                <a:cs typeface="Times New Roman" pitchFamily="18" charset="0"/>
              </a:rPr>
              <a:t>MUSA’NIN HÜKMÜ HEYKELİ</a:t>
            </a:r>
            <a:endParaRPr lang="tr-TR" sz="2800" dirty="0">
              <a:latin typeface="Times New Roman" pitchFamily="18" charset="0"/>
              <a:cs typeface="Times New Roman" pitchFamily="18" charset="0"/>
            </a:endParaRPr>
          </a:p>
        </p:txBody>
      </p:sp>
      <p:pic>
        <p:nvPicPr>
          <p:cNvPr id="4" name="3 İçerik Yer Tutucusu" descr="musa.jpg"/>
          <p:cNvPicPr>
            <a:picLocks noGrp="1" noChangeAspect="1"/>
          </p:cNvPicPr>
          <p:nvPr>
            <p:ph idx="1"/>
          </p:nvPr>
        </p:nvPicPr>
        <p:blipFill>
          <a:blip r:embed="rId2" cstate="print"/>
          <a:stretch>
            <a:fillRect/>
          </a:stretch>
        </p:blipFill>
        <p:spPr>
          <a:xfrm>
            <a:off x="1715279" y="1052736"/>
            <a:ext cx="5787565" cy="5616624"/>
          </a:xfrm>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m.jpg"/>
          <p:cNvPicPr>
            <a:picLocks noGrp="1" noChangeAspect="1"/>
          </p:cNvPicPr>
          <p:nvPr>
            <p:ph idx="1"/>
          </p:nvPr>
        </p:nvPicPr>
        <p:blipFill>
          <a:blip r:embed="rId2" cstate="print"/>
          <a:stretch>
            <a:fillRect/>
          </a:stretch>
        </p:blipFill>
        <p:spPr>
          <a:xfrm>
            <a:off x="2051720" y="92149"/>
            <a:ext cx="4901530" cy="6489626"/>
          </a:xfr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a:bodyPr>
          <a:lstStyle/>
          <a:p>
            <a:r>
              <a:rPr lang="tr-TR" sz="2800" b="1" dirty="0" smtClean="0">
                <a:latin typeface="Times New Roman" pitchFamily="18" charset="0"/>
                <a:cs typeface="Times New Roman" pitchFamily="18" charset="0"/>
              </a:rPr>
              <a:t>DAVUD HEYKELİ</a:t>
            </a:r>
            <a:endParaRPr lang="tr-TR" sz="2800" b="1" dirty="0">
              <a:latin typeface="Times New Roman" pitchFamily="18" charset="0"/>
              <a:cs typeface="Times New Roman" pitchFamily="18" charset="0"/>
            </a:endParaRPr>
          </a:p>
        </p:txBody>
      </p:sp>
      <p:pic>
        <p:nvPicPr>
          <p:cNvPr id="4" name="3 İçerik Yer Tutucusu" descr="543021_detay.jpg"/>
          <p:cNvPicPr>
            <a:picLocks noGrp="1" noChangeAspect="1"/>
          </p:cNvPicPr>
          <p:nvPr>
            <p:ph idx="1"/>
          </p:nvPr>
        </p:nvPicPr>
        <p:blipFill>
          <a:blip r:embed="rId2" cstate="print"/>
          <a:stretch>
            <a:fillRect/>
          </a:stretch>
        </p:blipFill>
        <p:spPr>
          <a:xfrm>
            <a:off x="1763688" y="1047248"/>
            <a:ext cx="5471183" cy="5622112"/>
          </a:xfrm>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1.jpg"/>
          <p:cNvPicPr>
            <a:picLocks noGrp="1" noChangeAspect="1"/>
          </p:cNvPicPr>
          <p:nvPr>
            <p:ph idx="1"/>
          </p:nvPr>
        </p:nvPicPr>
        <p:blipFill>
          <a:blip r:embed="rId2" cstate="print"/>
          <a:stretch>
            <a:fillRect/>
          </a:stretch>
        </p:blipFill>
        <p:spPr>
          <a:xfrm>
            <a:off x="2483768" y="157618"/>
            <a:ext cx="4176464" cy="6542764"/>
          </a:xfr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2.jpg"/>
          <p:cNvPicPr>
            <a:picLocks noGrp="1" noChangeAspect="1"/>
          </p:cNvPicPr>
          <p:nvPr>
            <p:ph idx="1"/>
          </p:nvPr>
        </p:nvPicPr>
        <p:blipFill>
          <a:blip r:embed="rId2" cstate="print"/>
          <a:stretch>
            <a:fillRect/>
          </a:stretch>
        </p:blipFill>
        <p:spPr>
          <a:xfrm>
            <a:off x="2495021" y="188913"/>
            <a:ext cx="4153958" cy="6480175"/>
          </a:xfrm>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3.jpg"/>
          <p:cNvPicPr>
            <a:picLocks noGrp="1" noChangeAspect="1"/>
          </p:cNvPicPr>
          <p:nvPr>
            <p:ph idx="1"/>
          </p:nvPr>
        </p:nvPicPr>
        <p:blipFill>
          <a:blip r:embed="rId2" cstate="print"/>
          <a:stretch>
            <a:fillRect/>
          </a:stretch>
        </p:blipFill>
        <p:spPr>
          <a:xfrm>
            <a:off x="2339752" y="192239"/>
            <a:ext cx="4536504" cy="6577931"/>
          </a:xfrm>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4.jpg"/>
          <p:cNvPicPr>
            <a:picLocks noGrp="1" noChangeAspect="1"/>
          </p:cNvPicPr>
          <p:nvPr>
            <p:ph idx="1"/>
          </p:nvPr>
        </p:nvPicPr>
        <p:blipFill>
          <a:blip r:embed="rId2" cstate="print"/>
          <a:stretch>
            <a:fillRect/>
          </a:stretch>
        </p:blipFill>
        <p:spPr>
          <a:xfrm>
            <a:off x="1925929" y="188913"/>
            <a:ext cx="5292143" cy="6480175"/>
          </a:xfrm>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5.jpg"/>
          <p:cNvPicPr>
            <a:picLocks noGrp="1" noChangeAspect="1"/>
          </p:cNvPicPr>
          <p:nvPr>
            <p:ph idx="1"/>
          </p:nvPr>
        </p:nvPicPr>
        <p:blipFill>
          <a:blip r:embed="rId2" cstate="print"/>
          <a:stretch>
            <a:fillRect/>
          </a:stretch>
        </p:blipFill>
        <p:spPr>
          <a:xfrm>
            <a:off x="2334182" y="188640"/>
            <a:ext cx="4475636" cy="648072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6.jpg"/>
          <p:cNvPicPr>
            <a:picLocks noGrp="1" noChangeAspect="1"/>
          </p:cNvPicPr>
          <p:nvPr>
            <p:ph idx="1"/>
          </p:nvPr>
        </p:nvPicPr>
        <p:blipFill>
          <a:blip r:embed="rId2" cstate="print"/>
          <a:stretch>
            <a:fillRect/>
          </a:stretch>
        </p:blipFill>
        <p:spPr>
          <a:xfrm>
            <a:off x="2267744" y="64787"/>
            <a:ext cx="4523680" cy="6604573"/>
          </a:xfrm>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a:bodyPr>
          <a:lstStyle/>
          <a:p>
            <a:r>
              <a:rPr lang="tr-TR" sz="2800" b="1" dirty="0" smtClean="0">
                <a:latin typeface="Times New Roman" pitchFamily="18" charset="0"/>
                <a:cs typeface="Times New Roman" pitchFamily="18" charset="0"/>
              </a:rPr>
              <a:t>THOMAS MORE(1478-1535)</a:t>
            </a:r>
            <a:endParaRPr lang="tr-TR" sz="2800" dirty="0">
              <a:latin typeface="Times New Roman" pitchFamily="18" charset="0"/>
              <a:cs typeface="Times New Roman" pitchFamily="18" charset="0"/>
            </a:endParaRPr>
          </a:p>
        </p:txBody>
      </p:sp>
      <p:pic>
        <p:nvPicPr>
          <p:cNvPr id="4" name="3 İçerik Yer Tutucusu" descr="mor.jpg"/>
          <p:cNvPicPr>
            <a:picLocks noGrp="1" noChangeAspect="1"/>
          </p:cNvPicPr>
          <p:nvPr>
            <p:ph idx="1"/>
          </p:nvPr>
        </p:nvPicPr>
        <p:blipFill>
          <a:blip r:embed="rId2" cstate="print"/>
          <a:stretch>
            <a:fillRect/>
          </a:stretch>
        </p:blipFill>
        <p:spPr>
          <a:xfrm>
            <a:off x="2195737" y="974584"/>
            <a:ext cx="4574118" cy="5694776"/>
          </a:xfrm>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b="1" dirty="0" smtClean="0">
                <a:latin typeface="Times New Roman" pitchFamily="18" charset="0"/>
                <a:cs typeface="Times New Roman" pitchFamily="18" charset="0"/>
              </a:rPr>
              <a:t>    Thomas </a:t>
            </a:r>
            <a:r>
              <a:rPr lang="tr-TR" sz="2800" b="1"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İngiliz yazar, devlet adamı ve hukukçu. Yaşamında önde gelen bir hümanist bilgin </a:t>
            </a:r>
            <a:r>
              <a:rPr lang="tr-TR" sz="2800" dirty="0" err="1" smtClean="0">
                <a:latin typeface="Times New Roman" pitchFamily="18" charset="0"/>
                <a:cs typeface="Times New Roman" pitchFamily="18" charset="0"/>
              </a:rPr>
              <a:t>ünvanına</a:t>
            </a:r>
            <a:r>
              <a:rPr lang="tr-TR" sz="2800" dirty="0" smtClean="0">
                <a:latin typeface="Times New Roman" pitchFamily="18" charset="0"/>
                <a:cs typeface="Times New Roman" pitchFamily="18" charset="0"/>
              </a:rPr>
              <a:t> kavuşup birçok kamu görevi üstlendi. 1516'da yazdığı Ütopya adlı eserinde ideal hayalî bir ada ülkenin siyasi sistemini tarif etti. Bu eseri ile edebiyatta yeni bir nesil yarattı. </a:t>
            </a:r>
            <a:r>
              <a:rPr lang="tr-TR" sz="2800" dirty="0" err="1" smtClean="0">
                <a:latin typeface="Times New Roman" pitchFamily="18" charset="0"/>
                <a:cs typeface="Times New Roman" pitchFamily="18" charset="0"/>
              </a:rPr>
              <a:t>More’un</a:t>
            </a:r>
            <a:r>
              <a:rPr lang="tr-TR" sz="2800" dirty="0" smtClean="0">
                <a:latin typeface="Times New Roman" pitchFamily="18" charset="0"/>
                <a:cs typeface="Times New Roman" pitchFamily="18" charset="0"/>
              </a:rPr>
              <a:t> Kral Henry </a:t>
            </a:r>
            <a:r>
              <a:rPr lang="tr-TR" sz="2800" dirty="0" err="1" smtClean="0">
                <a:latin typeface="Times New Roman" pitchFamily="18" charset="0"/>
                <a:cs typeface="Times New Roman" pitchFamily="18" charset="0"/>
              </a:rPr>
              <a:t>VIII’in</a:t>
            </a:r>
            <a:r>
              <a:rPr lang="tr-TR" sz="2800" dirty="0" smtClean="0">
                <a:latin typeface="Times New Roman" pitchFamily="18" charset="0"/>
                <a:cs typeface="Times New Roman" pitchFamily="18" charset="0"/>
              </a:rPr>
              <a:t> İngiliz kilisesinin başına geçme niyetine ilke olarak karşı çıkması, kendi siyasi kariyerinin sonunu hazırlayıp hain olarak idam edilmesine sebep oldu. Ölümünden 400 yıl sonra, 1935’de Papa XI. </a:t>
            </a:r>
            <a:r>
              <a:rPr lang="tr-TR" sz="2800" dirty="0" err="1" smtClean="0">
                <a:latin typeface="Times New Roman" pitchFamily="18" charset="0"/>
                <a:cs typeface="Times New Roman" pitchFamily="18" charset="0"/>
              </a:rPr>
              <a:t>Pius</a:t>
            </a:r>
            <a:r>
              <a:rPr lang="tr-TR" sz="2800" dirty="0" smtClean="0">
                <a:latin typeface="Times New Roman" pitchFamily="18" charset="0"/>
                <a:cs typeface="Times New Roman" pitchFamily="18" charset="0"/>
              </a:rPr>
              <a:t> tarafından aziz ilan edildi. 7 Şubat 1478'de, Londra'da doğmuştur. Babası dönemin önemli bir yargıcı olan </a:t>
            </a:r>
            <a:r>
              <a:rPr lang="tr-TR" sz="2800" dirty="0" err="1" smtClean="0">
                <a:latin typeface="Times New Roman" pitchFamily="18" charset="0"/>
                <a:cs typeface="Times New Roman" pitchFamily="18" charset="0"/>
              </a:rPr>
              <a:t>Sir</a:t>
            </a:r>
            <a:r>
              <a:rPr lang="tr-TR" sz="2800" dirty="0" smtClean="0">
                <a:latin typeface="Times New Roman" pitchFamily="18" charset="0"/>
                <a:cs typeface="Times New Roman" pitchFamily="18" charset="0"/>
              </a:rPr>
              <a:t> John </a:t>
            </a:r>
            <a:r>
              <a:rPr lang="tr-TR" sz="2800" dirty="0" err="1" smtClean="0">
                <a:latin typeface="Times New Roman" pitchFamily="18" charset="0"/>
                <a:cs typeface="Times New Roman" pitchFamily="18" charset="0"/>
              </a:rPr>
              <a:t>More'dur</a:t>
            </a:r>
            <a:r>
              <a:rPr lang="tr-TR" sz="2800" dirty="0" smtClean="0">
                <a:latin typeface="Times New Roman" pitchFamily="18" charset="0"/>
                <a:cs typeface="Times New Roman" pitchFamily="18" charset="0"/>
              </a:rPr>
              <a:t>. Ailesi sonradan aristokratlık kazanan, burjuva kökenli bir aileydi.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1490-1492 yılları arasında </a:t>
            </a:r>
            <a:r>
              <a:rPr lang="tr-TR" sz="2800" dirty="0" err="1" smtClean="0">
                <a:latin typeface="Times New Roman" pitchFamily="18" charset="0"/>
                <a:cs typeface="Times New Roman" pitchFamily="18" charset="0"/>
              </a:rPr>
              <a:t>Canterbury</a:t>
            </a:r>
            <a:r>
              <a:rPr lang="tr-TR" sz="2800" dirty="0" smtClean="0">
                <a:latin typeface="Times New Roman" pitchFamily="18" charset="0"/>
                <a:cs typeface="Times New Roman" pitchFamily="18" charset="0"/>
              </a:rPr>
              <a:t> Başpiskoposu John </a:t>
            </a:r>
            <a:r>
              <a:rPr lang="tr-TR" sz="2800" dirty="0" err="1" smtClean="0">
                <a:latin typeface="Times New Roman" pitchFamily="18" charset="0"/>
                <a:cs typeface="Times New Roman" pitchFamily="18" charset="0"/>
              </a:rPr>
              <a:t>Morton'nun</a:t>
            </a:r>
            <a:r>
              <a:rPr lang="tr-TR" sz="2800" dirty="0" smtClean="0">
                <a:latin typeface="Times New Roman" pitchFamily="18" charset="0"/>
                <a:cs typeface="Times New Roman" pitchFamily="18" charset="0"/>
              </a:rPr>
              <a:t> hizmetine girdi ve burada eğitimine başladı. Bu dönemde Rönesans'tan da etkilenmeye başladı. Eğitimini tamamladıktan sonra Başpiskopos </a:t>
            </a:r>
            <a:r>
              <a:rPr lang="tr-TR" sz="2800" dirty="0" err="1" smtClean="0">
                <a:latin typeface="Times New Roman" pitchFamily="18" charset="0"/>
                <a:cs typeface="Times New Roman" pitchFamily="18" charset="0"/>
              </a:rPr>
              <a:t>Morton'un</a:t>
            </a:r>
            <a:r>
              <a:rPr lang="tr-TR" sz="2800" dirty="0" smtClean="0">
                <a:latin typeface="Times New Roman" pitchFamily="18" charset="0"/>
                <a:cs typeface="Times New Roman" pitchFamily="18" charset="0"/>
              </a:rPr>
              <a:t> sayesinde Oxford Üniversitesi'ne girmeye hak kazanan Thomas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burada geçirdiği 2 yılda yazılar yazmaya başladı. Antik Yunan ve Latin edebiyatına ilgisi de bu dönemde başladı. Ancak bu 2 yılın ardından babasının ısrarıyla Oxford'u bırakıp Londra'ya geri döndü ve 1496 yılında hukuk öğrenimi görmeye başladı. 21 yaşında geldiğinde bir avukat olarak Londra Barosu'na kaydoldu.</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POLİTİKA HAYATI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lnSpcReduction="10000"/>
          </a:bodyPr>
          <a:lstStyle/>
          <a:p>
            <a:pPr algn="just"/>
            <a:r>
              <a:rPr lang="tr-TR" sz="2800" dirty="0" smtClean="0">
                <a:latin typeface="Times New Roman" pitchFamily="18" charset="0"/>
                <a:cs typeface="Times New Roman" pitchFamily="18" charset="0"/>
              </a:rPr>
              <a:t>Hukuk öğrenimi gördüğü yıllarda manastır yaşamı yaşamaktaydı ve bir rahip olmak isteğiyle yanıp tutuşmaktaydı. 1501-1504 yılları arasında keşiş olmak amacıyla bir manastıra çekilen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1504'te Avam Kamarası seçimlerine katılmaya karar verdi. Parlamentoya seçilince manastır hayatına son veren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ertesi sene </a:t>
            </a:r>
            <a:r>
              <a:rPr lang="tr-TR" sz="2800" dirty="0" err="1" smtClean="0">
                <a:latin typeface="Times New Roman" pitchFamily="18" charset="0"/>
                <a:cs typeface="Times New Roman" pitchFamily="18" charset="0"/>
              </a:rPr>
              <a:t>Jane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Colt</a:t>
            </a:r>
            <a:r>
              <a:rPr lang="tr-TR" sz="2800" dirty="0" smtClean="0">
                <a:latin typeface="Times New Roman" pitchFamily="18" charset="0"/>
                <a:cs typeface="Times New Roman" pitchFamily="18" charset="0"/>
              </a:rPr>
              <a:t> ile evlendi. 1499'da Hollandalı yazar </a:t>
            </a:r>
            <a:r>
              <a:rPr lang="tr-TR" sz="2800" dirty="0" err="1" smtClean="0">
                <a:latin typeface="Times New Roman" pitchFamily="18" charset="0"/>
                <a:cs typeface="Times New Roman" pitchFamily="18" charset="0"/>
              </a:rPr>
              <a:t>Erasmus</a:t>
            </a:r>
            <a:r>
              <a:rPr lang="tr-TR" sz="2800" dirty="0" smtClean="0">
                <a:latin typeface="Times New Roman" pitchFamily="18" charset="0"/>
                <a:cs typeface="Times New Roman" pitchFamily="18" charset="0"/>
              </a:rPr>
              <a:t> ile tanıştı aralarında sıkı bir dostluk başladı. Öyle ki </a:t>
            </a:r>
            <a:r>
              <a:rPr lang="tr-TR" sz="2800" dirty="0" err="1" smtClean="0">
                <a:latin typeface="Times New Roman" pitchFamily="18" charset="0"/>
                <a:cs typeface="Times New Roman" pitchFamily="18" charset="0"/>
              </a:rPr>
              <a:t>Erasmus</a:t>
            </a:r>
            <a:r>
              <a:rPr lang="tr-TR" sz="2800" dirty="0" smtClean="0">
                <a:latin typeface="Times New Roman" pitchFamily="18" charset="0"/>
                <a:cs typeface="Times New Roman" pitchFamily="18" charset="0"/>
              </a:rPr>
              <a:t>, 1509'da basılan Deliliğe Övgü adlı eserini Thomas </a:t>
            </a:r>
            <a:r>
              <a:rPr lang="tr-TR" sz="2800" dirty="0" err="1" smtClean="0">
                <a:latin typeface="Times New Roman" pitchFamily="18" charset="0"/>
                <a:cs typeface="Times New Roman" pitchFamily="18" charset="0"/>
              </a:rPr>
              <a:t>More'a</a:t>
            </a:r>
            <a:r>
              <a:rPr lang="tr-TR" sz="2800" dirty="0" smtClean="0">
                <a:latin typeface="Times New Roman" pitchFamily="18" charset="0"/>
                <a:cs typeface="Times New Roman" pitchFamily="18" charset="0"/>
              </a:rPr>
              <a:t> adadı. Hem avukatlık yapan hem de Parlamentoda yasama faaliyetlerine katılan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kralların mutlak iktidarına şiddetle karşı çıkıyor ve bu düşüncesini etrafıyla paylaşıyordu.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Bu yüzden zamanla Kral VII. </a:t>
            </a:r>
            <a:r>
              <a:rPr lang="tr-TR" sz="2800" dirty="0" err="1" smtClean="0">
                <a:latin typeface="Times New Roman" pitchFamily="18" charset="0"/>
                <a:cs typeface="Times New Roman" pitchFamily="18" charset="0"/>
              </a:rPr>
              <a:t>Henry'nin</a:t>
            </a:r>
            <a:r>
              <a:rPr lang="tr-TR" sz="2800" dirty="0" smtClean="0">
                <a:latin typeface="Times New Roman" pitchFamily="18" charset="0"/>
                <a:cs typeface="Times New Roman" pitchFamily="18" charset="0"/>
              </a:rPr>
              <a:t> öfkesini üzerine çekti. Kralın öfkesinden kurtulmak için seyahate çıkmak zorunda kalan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VII. </a:t>
            </a:r>
            <a:r>
              <a:rPr lang="tr-TR" sz="2800" dirty="0" err="1" smtClean="0">
                <a:latin typeface="Times New Roman" pitchFamily="18" charset="0"/>
                <a:cs typeface="Times New Roman" pitchFamily="18" charset="0"/>
              </a:rPr>
              <a:t>Henry'nin</a:t>
            </a:r>
            <a:r>
              <a:rPr lang="tr-TR" sz="2800" dirty="0" smtClean="0">
                <a:latin typeface="Times New Roman" pitchFamily="18" charset="0"/>
                <a:cs typeface="Times New Roman" pitchFamily="18" charset="0"/>
              </a:rPr>
              <a:t> 1509'da ölmesi üzerine ülkesine geri döndü. Ertesi yıl yargıçlığa atanan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hümanist tutumuyla halkın sevgisini kazanmaya başladı. Örneğin </a:t>
            </a:r>
            <a:r>
              <a:rPr lang="tr-TR" sz="2800" dirty="0" err="1" smtClean="0">
                <a:latin typeface="Times New Roman" pitchFamily="18" charset="0"/>
                <a:cs typeface="Times New Roman" pitchFamily="18" charset="0"/>
              </a:rPr>
              <a:t>Chelsea'de</a:t>
            </a:r>
            <a:r>
              <a:rPr lang="tr-TR" sz="2800" dirty="0" smtClean="0">
                <a:latin typeface="Times New Roman" pitchFamily="18" charset="0"/>
                <a:cs typeface="Times New Roman" pitchFamily="18" charset="0"/>
              </a:rPr>
              <a:t> bir huzurevi kuran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1517'ye ayaklanan yoksul halkı yatıştırarak isyanı önleyecek, isyanın elebaşlarını da idamdan kurtaracaktır.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üst düzey devlet görevlerine karşı isteksizdi ancak Kral VIII. Henry, 1517'de </a:t>
            </a:r>
            <a:r>
              <a:rPr lang="tr-TR" sz="2800" dirty="0" err="1" smtClean="0">
                <a:latin typeface="Times New Roman" pitchFamily="18" charset="0"/>
                <a:cs typeface="Times New Roman" pitchFamily="18" charset="0"/>
              </a:rPr>
              <a:t>More'u</a:t>
            </a:r>
            <a:r>
              <a:rPr lang="tr-TR" sz="2800" dirty="0" smtClean="0">
                <a:latin typeface="Times New Roman" pitchFamily="18" charset="0"/>
                <a:cs typeface="Times New Roman" pitchFamily="18" charset="0"/>
              </a:rPr>
              <a:t> hizmetine alır ve özel danışmanı yaptı. Bu dönemde Kral tarafından Kutsal Roma-Cermen İmparatoru </a:t>
            </a:r>
            <a:r>
              <a:rPr lang="tr-TR" sz="2800" dirty="0" err="1" smtClean="0">
                <a:latin typeface="Times New Roman" pitchFamily="18" charset="0"/>
                <a:cs typeface="Times New Roman" pitchFamily="18" charset="0"/>
              </a:rPr>
              <a:t>Şarlken'e</a:t>
            </a:r>
            <a:r>
              <a:rPr lang="tr-TR" sz="2800" dirty="0" smtClean="0">
                <a:latin typeface="Times New Roman" pitchFamily="18" charset="0"/>
                <a:cs typeface="Times New Roman" pitchFamily="18" charset="0"/>
              </a:rPr>
              <a:t> elçi olarak gönderilen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bu başarılı diplomatik görevinin ardından 1521'de şövalye unvanını elde etti.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diplomatik görevinin ardından Hazine Bakanlığı'nda yardımcı veznedar olarak görev yapmaya başladı. Kariyeri gittikçe parlayan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kısa süre sonra Kralın sekreteri olarak da görev yapmaya başladı. Zamanla yetki ve görevleri arttı; resmî belgeleri yazmaya, yabancı elçileri karşılamaya, Kral VIII. Henry ile </a:t>
            </a:r>
            <a:r>
              <a:rPr lang="tr-TR" sz="2800" dirty="0" err="1" smtClean="0">
                <a:latin typeface="Times New Roman" pitchFamily="18" charset="0"/>
                <a:cs typeface="Times New Roman" pitchFamily="18" charset="0"/>
              </a:rPr>
              <a:t>Lordlar</a:t>
            </a:r>
            <a:r>
              <a:rPr lang="tr-TR" sz="2800" dirty="0" smtClean="0">
                <a:latin typeface="Times New Roman" pitchFamily="18" charset="0"/>
                <a:cs typeface="Times New Roman" pitchFamily="18" charset="0"/>
              </a:rPr>
              <a:t> Kamarası başkanı Kardinal Thomas </a:t>
            </a:r>
            <a:r>
              <a:rPr lang="tr-TR" sz="2800" dirty="0" err="1" smtClean="0">
                <a:latin typeface="Times New Roman" pitchFamily="18" charset="0"/>
                <a:cs typeface="Times New Roman" pitchFamily="18" charset="0"/>
              </a:rPr>
              <a:t>Wolsey</a:t>
            </a:r>
            <a:r>
              <a:rPr lang="tr-TR" sz="2800" dirty="0" smtClean="0">
                <a:latin typeface="Times New Roman" pitchFamily="18" charset="0"/>
                <a:cs typeface="Times New Roman" pitchFamily="18" charset="0"/>
              </a:rPr>
              <a:t> arasında iletişimi sağlayan </a:t>
            </a:r>
            <a:r>
              <a:rPr lang="tr-TR" sz="2800" dirty="0" err="1" smtClean="0">
                <a:latin typeface="Times New Roman" pitchFamily="18" charset="0"/>
                <a:cs typeface="Times New Roman" pitchFamily="18" charset="0"/>
              </a:rPr>
              <a:t>birilcil</a:t>
            </a:r>
            <a:r>
              <a:rPr lang="tr-TR" sz="2800" dirty="0" smtClean="0">
                <a:latin typeface="Times New Roman" pitchFamily="18" charset="0"/>
                <a:cs typeface="Times New Roman" pitchFamily="18" charset="0"/>
              </a:rPr>
              <a:t> kişi hâline gelmeye başladı.</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LORDLAR KAMARASI BAŞKANLIĞI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a:bodyPr>
          <a:lstStyle/>
          <a:p>
            <a:pPr algn="just"/>
            <a:r>
              <a:rPr lang="tr-TR" sz="2800" dirty="0" smtClean="0">
                <a:latin typeface="Times New Roman" pitchFamily="18" charset="0"/>
                <a:cs typeface="Times New Roman" pitchFamily="18" charset="0"/>
              </a:rPr>
              <a:t>Thomas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1523 yılındaki seçimlerde şövalye </a:t>
            </a:r>
            <a:r>
              <a:rPr lang="tr-TR" sz="2800" dirty="0" err="1" smtClean="0">
                <a:latin typeface="Times New Roman" pitchFamily="18" charset="0"/>
                <a:cs typeface="Times New Roman" pitchFamily="18" charset="0"/>
              </a:rPr>
              <a:t>ünvanıyla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Middlesex</a:t>
            </a:r>
            <a:r>
              <a:rPr lang="tr-TR" sz="2800" dirty="0" smtClean="0">
                <a:latin typeface="Times New Roman" pitchFamily="18" charset="0"/>
                <a:cs typeface="Times New Roman" pitchFamily="18" charset="0"/>
              </a:rPr>
              <a:t> kentinden </a:t>
            </a:r>
            <a:r>
              <a:rPr lang="tr-TR" sz="2800" dirty="0" err="1" smtClean="0">
                <a:latin typeface="Times New Roman" pitchFamily="18" charset="0"/>
                <a:cs typeface="Times New Roman" pitchFamily="18" charset="0"/>
              </a:rPr>
              <a:t>Lordlar</a:t>
            </a:r>
            <a:r>
              <a:rPr lang="tr-TR" sz="2800" dirty="0" smtClean="0">
                <a:latin typeface="Times New Roman" pitchFamily="18" charset="0"/>
                <a:cs typeface="Times New Roman" pitchFamily="18" charset="0"/>
              </a:rPr>
              <a:t> Kamarası'na seçildi. 2 yıl sonra mevcut Meclis Başkanı Thomas </a:t>
            </a:r>
            <a:r>
              <a:rPr lang="tr-TR" sz="2800" dirty="0" err="1" smtClean="0">
                <a:latin typeface="Times New Roman" pitchFamily="18" charset="0"/>
                <a:cs typeface="Times New Roman" pitchFamily="18" charset="0"/>
              </a:rPr>
              <a:t>Wolsey'in</a:t>
            </a:r>
            <a:r>
              <a:rPr lang="tr-TR" sz="2800" dirty="0" smtClean="0">
                <a:latin typeface="Times New Roman" pitchFamily="18" charset="0"/>
                <a:cs typeface="Times New Roman" pitchFamily="18" charset="0"/>
              </a:rPr>
              <a:t> istifası üzerine Avam Kamarası Başkanı seçildi. Aynı yıl </a:t>
            </a:r>
            <a:r>
              <a:rPr lang="tr-TR" sz="2800" dirty="0" err="1" smtClean="0">
                <a:latin typeface="Times New Roman" pitchFamily="18" charset="0"/>
                <a:cs typeface="Times New Roman" pitchFamily="18" charset="0"/>
              </a:rPr>
              <a:t>Lancaster</a:t>
            </a:r>
            <a:r>
              <a:rPr lang="tr-TR" sz="2800" dirty="0" smtClean="0">
                <a:latin typeface="Times New Roman" pitchFamily="18" charset="0"/>
                <a:cs typeface="Times New Roman" pitchFamily="18" charset="0"/>
              </a:rPr>
              <a:t> Düklüğü'nün şansölyesi oldu ve Britanya'nın kuzey topraklarında geniş yetkiler elde etti. O dönemde Kral VIII. Henry, mevcut eşi </a:t>
            </a:r>
            <a:r>
              <a:rPr lang="tr-TR" sz="2800" dirty="0" err="1" smtClean="0">
                <a:latin typeface="Times New Roman" pitchFamily="18" charset="0"/>
                <a:cs typeface="Times New Roman" pitchFamily="18" charset="0"/>
              </a:rPr>
              <a:t>Catherine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d’Aragon'dan</a:t>
            </a:r>
            <a:r>
              <a:rPr lang="tr-TR" sz="2800" dirty="0" smtClean="0">
                <a:latin typeface="Times New Roman" pitchFamily="18" charset="0"/>
                <a:cs typeface="Times New Roman" pitchFamily="18" charset="0"/>
              </a:rPr>
              <a:t> boşanıp Anne </a:t>
            </a:r>
            <a:r>
              <a:rPr lang="tr-TR" sz="2800" dirty="0" err="1" smtClean="0">
                <a:latin typeface="Times New Roman" pitchFamily="18" charset="0"/>
                <a:cs typeface="Times New Roman" pitchFamily="18" charset="0"/>
              </a:rPr>
              <a:t>Boleyn</a:t>
            </a:r>
            <a:r>
              <a:rPr lang="tr-TR" sz="2800" dirty="0" smtClean="0">
                <a:latin typeface="Times New Roman" pitchFamily="18" charset="0"/>
                <a:cs typeface="Times New Roman" pitchFamily="18" charset="0"/>
              </a:rPr>
              <a:t> ile evlenmek istedi. Bu evlilikle ilgili kendisine yeterince yardım edemeyen mevcut başkan Thomas </a:t>
            </a:r>
            <a:r>
              <a:rPr lang="tr-TR" sz="2800" dirty="0" err="1" smtClean="0">
                <a:latin typeface="Times New Roman" pitchFamily="18" charset="0"/>
                <a:cs typeface="Times New Roman" pitchFamily="18" charset="0"/>
              </a:rPr>
              <a:t>Wolsey'i</a:t>
            </a:r>
            <a:r>
              <a:rPr lang="tr-TR" sz="2800" dirty="0" smtClean="0">
                <a:latin typeface="Times New Roman" pitchFamily="18" charset="0"/>
                <a:cs typeface="Times New Roman" pitchFamily="18" charset="0"/>
              </a:rPr>
              <a:t> istifaya zorladıktan sonra yerine Thomas </a:t>
            </a:r>
            <a:r>
              <a:rPr lang="tr-TR" sz="2800" dirty="0" err="1" smtClean="0">
                <a:latin typeface="Times New Roman" pitchFamily="18" charset="0"/>
                <a:cs typeface="Times New Roman" pitchFamily="18" charset="0"/>
              </a:rPr>
              <a:t>More'u</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Lordlar</a:t>
            </a:r>
            <a:r>
              <a:rPr lang="tr-TR" sz="2800" dirty="0" smtClean="0">
                <a:latin typeface="Times New Roman" pitchFamily="18" charset="0"/>
                <a:cs typeface="Times New Roman" pitchFamily="18" charset="0"/>
              </a:rPr>
              <a:t> Kamarası Başkanı ilân etti.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Başlarda Kralın düşüncelerini paylaşan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zamanla Kralın </a:t>
            </a:r>
            <a:r>
              <a:rPr lang="tr-TR" sz="2800" dirty="0" err="1" smtClean="0">
                <a:latin typeface="Times New Roman" pitchFamily="18" charset="0"/>
                <a:cs typeface="Times New Roman" pitchFamily="18" charset="0"/>
              </a:rPr>
              <a:t>protestanlığa</a:t>
            </a:r>
            <a:r>
              <a:rPr lang="tr-TR" sz="2800" dirty="0" smtClean="0">
                <a:latin typeface="Times New Roman" pitchFamily="18" charset="0"/>
                <a:cs typeface="Times New Roman" pitchFamily="18" charset="0"/>
              </a:rPr>
              <a:t> olan artan ilgisi ve kiliseye olan negatif düşüncelerinden rahatsız oldu. </a:t>
            </a:r>
            <a:r>
              <a:rPr lang="tr-TR" sz="2800" dirty="0" err="1" smtClean="0">
                <a:latin typeface="Times New Roman" pitchFamily="18" charset="0"/>
                <a:cs typeface="Times New Roman" pitchFamily="18" charset="0"/>
              </a:rPr>
              <a:t>Catherine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d’Aragon'dan</a:t>
            </a:r>
            <a:r>
              <a:rPr lang="tr-TR" sz="2800" dirty="0" smtClean="0">
                <a:latin typeface="Times New Roman" pitchFamily="18" charset="0"/>
                <a:cs typeface="Times New Roman" pitchFamily="18" charset="0"/>
              </a:rPr>
              <a:t> boşanmak isteyen Kral'a özellikle Papalık karşı çıkıyordu. </a:t>
            </a:r>
            <a:r>
              <a:rPr lang="tr-TR" sz="2800" dirty="0" err="1" smtClean="0">
                <a:latin typeface="Times New Roman" pitchFamily="18" charset="0"/>
                <a:cs typeface="Times New Roman" pitchFamily="18" charset="0"/>
              </a:rPr>
              <a:t>Papalık'a</a:t>
            </a:r>
            <a:r>
              <a:rPr lang="tr-TR" sz="2800" dirty="0" smtClean="0">
                <a:latin typeface="Times New Roman" pitchFamily="18" charset="0"/>
                <a:cs typeface="Times New Roman" pitchFamily="18" charset="0"/>
              </a:rPr>
              <a:t> karşı Thomas </a:t>
            </a:r>
            <a:r>
              <a:rPr lang="tr-TR" sz="2800" dirty="0" err="1" smtClean="0">
                <a:latin typeface="Times New Roman" pitchFamily="18" charset="0"/>
                <a:cs typeface="Times New Roman" pitchFamily="18" charset="0"/>
              </a:rPr>
              <a:t>More'u</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Lordlar</a:t>
            </a:r>
            <a:r>
              <a:rPr lang="tr-TR" sz="2800" dirty="0" smtClean="0">
                <a:latin typeface="Times New Roman" pitchFamily="18" charset="0"/>
                <a:cs typeface="Times New Roman" pitchFamily="18" charset="0"/>
              </a:rPr>
              <a:t> Kamarası'nı kendi safına çekmek isteyen Kral, 1532'de </a:t>
            </a:r>
            <a:r>
              <a:rPr lang="tr-TR" sz="2800" dirty="0" err="1" smtClean="0">
                <a:latin typeface="Times New Roman" pitchFamily="18" charset="0"/>
                <a:cs typeface="Times New Roman" pitchFamily="18" charset="0"/>
              </a:rPr>
              <a:t>Act</a:t>
            </a:r>
            <a:r>
              <a:rPr lang="tr-TR" sz="2800" dirty="0" smtClean="0">
                <a:latin typeface="Times New Roman" pitchFamily="18" charset="0"/>
                <a:cs typeface="Times New Roman" pitchFamily="18" charset="0"/>
              </a:rPr>
              <a:t> of </a:t>
            </a:r>
            <a:r>
              <a:rPr lang="tr-TR" sz="2800" dirty="0" err="1" smtClean="0">
                <a:latin typeface="Times New Roman" pitchFamily="18" charset="0"/>
                <a:cs typeface="Times New Roman" pitchFamily="18" charset="0"/>
              </a:rPr>
              <a:t>Supremacy</a:t>
            </a:r>
            <a:r>
              <a:rPr lang="tr-TR" sz="2800" dirty="0" smtClean="0">
                <a:latin typeface="Times New Roman" pitchFamily="18" charset="0"/>
                <a:cs typeface="Times New Roman" pitchFamily="18" charset="0"/>
              </a:rPr>
              <a:t> adlı yasayı çıkarttı. Bu yasaya göre Kral, kendisini İngiltere Kilisesi'nin başı ilân ediyordu ve ülkesini Katolik dünyadan kopartarak Anglikan mezhebini kuruyordu. Thomas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ise kişisel olarak Protestanlığı doğru bulmuyor; Katolikliği benimsiyordu. Bu dönemde </a:t>
            </a:r>
            <a:r>
              <a:rPr lang="tr-TR" sz="2800" dirty="0" err="1" smtClean="0">
                <a:latin typeface="Times New Roman" pitchFamily="18" charset="0"/>
                <a:cs typeface="Times New Roman" pitchFamily="18" charset="0"/>
              </a:rPr>
              <a:t>protestanlığı</a:t>
            </a:r>
            <a:r>
              <a:rPr lang="tr-TR" sz="2800" dirty="0" smtClean="0">
                <a:latin typeface="Times New Roman" pitchFamily="18" charset="0"/>
                <a:cs typeface="Times New Roman" pitchFamily="18" charset="0"/>
              </a:rPr>
              <a:t> eleştiren kitaplarıyla Kral ile olan ilişkisini gerdi. Böylece 1531'de Kral'a bağlılık yemini etmeyi reddetti.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Ancak kısa süre sonra hem </a:t>
            </a:r>
            <a:r>
              <a:rPr lang="tr-TR" sz="2800" dirty="0" err="1" smtClean="0">
                <a:latin typeface="Times New Roman" pitchFamily="18" charset="0"/>
                <a:cs typeface="Times New Roman" pitchFamily="18" charset="0"/>
              </a:rPr>
              <a:t>katolikliğe</a:t>
            </a:r>
            <a:r>
              <a:rPr lang="tr-TR" sz="2800" dirty="0" smtClean="0">
                <a:latin typeface="Times New Roman" pitchFamily="18" charset="0"/>
                <a:cs typeface="Times New Roman" pitchFamily="18" charset="0"/>
              </a:rPr>
              <a:t> bağlı olduğu için, hem de Kral'la çatışmak istemediği için sağlık problemlerini bahane eden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1532'de istifa etti. İstifasına rağmen Kral, </a:t>
            </a:r>
            <a:r>
              <a:rPr lang="tr-TR" sz="2800" dirty="0" err="1" smtClean="0">
                <a:latin typeface="Times New Roman" pitchFamily="18" charset="0"/>
                <a:cs typeface="Times New Roman" pitchFamily="18" charset="0"/>
              </a:rPr>
              <a:t>More'un</a:t>
            </a:r>
            <a:r>
              <a:rPr lang="tr-TR" sz="2800" dirty="0" smtClean="0">
                <a:latin typeface="Times New Roman" pitchFamily="18" charset="0"/>
                <a:cs typeface="Times New Roman" pitchFamily="18" charset="0"/>
              </a:rPr>
              <a:t> peşini bırakmadı. Önceli mallarına en konulan, ardından göstermelik nedenlerle sorgulanan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1533'te Anne </a:t>
            </a:r>
            <a:r>
              <a:rPr lang="tr-TR" sz="2800" dirty="0" err="1" smtClean="0">
                <a:latin typeface="Times New Roman" pitchFamily="18" charset="0"/>
                <a:cs typeface="Times New Roman" pitchFamily="18" charset="0"/>
              </a:rPr>
              <a:t>Boleyn'in</a:t>
            </a:r>
            <a:r>
              <a:rPr lang="tr-TR" sz="2800" dirty="0" smtClean="0">
                <a:latin typeface="Times New Roman" pitchFamily="18" charset="0"/>
                <a:cs typeface="Times New Roman" pitchFamily="18" charset="0"/>
              </a:rPr>
              <a:t> İngiltere Kraliçesi olarak ilan edildiği taç giydirme törenine katılmayı reddedince şimşekleri üzerine çekti. Yalan davalar ve dedikodular başladı. Parlamentonun Anne </a:t>
            </a:r>
            <a:r>
              <a:rPr lang="tr-TR" sz="2800" dirty="0" err="1" smtClean="0">
                <a:latin typeface="Times New Roman" pitchFamily="18" charset="0"/>
                <a:cs typeface="Times New Roman" pitchFamily="18" charset="0"/>
              </a:rPr>
              <a:t>Boleyn'i</a:t>
            </a:r>
            <a:r>
              <a:rPr lang="tr-TR" sz="2800" dirty="0" smtClean="0">
                <a:latin typeface="Times New Roman" pitchFamily="18" charset="0"/>
                <a:cs typeface="Times New Roman" pitchFamily="18" charset="0"/>
              </a:rPr>
              <a:t> İngiltere'nin kraliçesi olarak ilân edebileceğini kabul etmesine rağmen, bağlılık yemini etmeyi reddetti. Zira bu durum Papa'ya karşı bir davranış olacaktı. Kralı kilisenin başı olarak görmemeyi sürdüren Thomas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Mart 1534'te </a:t>
            </a:r>
            <a:r>
              <a:rPr lang="tr-TR" sz="2800" i="1" dirty="0" err="1" smtClean="0">
                <a:latin typeface="Times New Roman" pitchFamily="18" charset="0"/>
                <a:cs typeface="Times New Roman" pitchFamily="18" charset="0"/>
              </a:rPr>
              <a:t>Act</a:t>
            </a:r>
            <a:r>
              <a:rPr lang="tr-TR" sz="2800" i="1" dirty="0" smtClean="0">
                <a:latin typeface="Times New Roman" pitchFamily="18" charset="0"/>
                <a:cs typeface="Times New Roman" pitchFamily="18" charset="0"/>
              </a:rPr>
              <a:t> of </a:t>
            </a:r>
            <a:r>
              <a:rPr lang="tr-TR" sz="2800" i="1" dirty="0" err="1" smtClean="0">
                <a:latin typeface="Times New Roman" pitchFamily="18" charset="0"/>
                <a:cs typeface="Times New Roman" pitchFamily="18" charset="0"/>
              </a:rPr>
              <a:t>Supremacy'</a:t>
            </a:r>
            <a:r>
              <a:rPr lang="tr-TR" sz="2800" dirty="0" err="1" smtClean="0">
                <a:latin typeface="Times New Roman" pitchFamily="18" charset="0"/>
                <a:cs typeface="Times New Roman" pitchFamily="18" charset="0"/>
              </a:rPr>
              <a:t>yi</a:t>
            </a:r>
            <a:r>
              <a:rPr lang="tr-TR" sz="2800" dirty="0" smtClean="0">
                <a:latin typeface="Times New Roman" pitchFamily="18" charset="0"/>
                <a:cs typeface="Times New Roman" pitchFamily="18" charset="0"/>
              </a:rPr>
              <a:t> kabul ettiğine dair yemin etmeye zorlandı.</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RÖNESANS’IN SEBEPLERİ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pPr marL="514350" indent="-514350">
              <a:buAutoNum type="arabicPeriod"/>
            </a:pPr>
            <a:r>
              <a:rPr lang="tr-TR" sz="2800" dirty="0" smtClean="0">
                <a:latin typeface="Times New Roman" pitchFamily="18" charset="0"/>
                <a:cs typeface="Times New Roman" pitchFamily="18" charset="0"/>
              </a:rPr>
              <a:t>Arap eserleri ve </a:t>
            </a:r>
            <a:r>
              <a:rPr lang="tr-TR" sz="2800" dirty="0" err="1" smtClean="0">
                <a:latin typeface="Times New Roman" pitchFamily="18" charset="0"/>
                <a:cs typeface="Times New Roman" pitchFamily="18" charset="0"/>
              </a:rPr>
              <a:t>Arapça'ya</a:t>
            </a:r>
            <a:r>
              <a:rPr lang="tr-TR" sz="2800" dirty="0" smtClean="0">
                <a:latin typeface="Times New Roman" pitchFamily="18" charset="0"/>
                <a:cs typeface="Times New Roman" pitchFamily="18" charset="0"/>
              </a:rPr>
              <a:t> çevrilmiş Antik Mısır ve Roma (Yunan)eserlerinin tercüme edilmesi ve yayımlanmasıdır.</a:t>
            </a:r>
          </a:p>
          <a:p>
            <a:pPr marL="514350" indent="-514350">
              <a:buAutoNum type="arabicPeriod"/>
            </a:pPr>
            <a:r>
              <a:rPr lang="tr-TR" sz="2800" dirty="0" smtClean="0">
                <a:latin typeface="Times New Roman" pitchFamily="18" charset="0"/>
                <a:cs typeface="Times New Roman" pitchFamily="18" charset="0"/>
              </a:rPr>
              <a:t>Matbaanın geliştirilmesi çok önemlidir, bu sayede bilim ve düşünce yayılmıştır.</a:t>
            </a:r>
          </a:p>
          <a:p>
            <a:pPr marL="514350" indent="-514350">
              <a:buAutoNum type="arabicPeriod"/>
            </a:pPr>
            <a:r>
              <a:rPr lang="tr-TR" sz="2800" dirty="0" smtClean="0">
                <a:latin typeface="Times New Roman" pitchFamily="18" charset="0"/>
                <a:cs typeface="Times New Roman" pitchFamily="18" charset="0"/>
              </a:rPr>
              <a:t>Pusulanın geliştirilmesiyle birlikte, coğrafi keşifler sonucunda zenginleşen ve güzel sanatlar gibi alanlara destek veren, bu alanları koruyan bir sınıfın oluşması (coğrafi keşifleri yapan Burjuva sınıfının oluşturduğu </a:t>
            </a:r>
            <a:r>
              <a:rPr lang="tr-TR" sz="2800" b="1" dirty="0" smtClean="0">
                <a:latin typeface="Times New Roman" pitchFamily="18" charset="0"/>
                <a:cs typeface="Times New Roman" pitchFamily="18" charset="0"/>
              </a:rPr>
              <a:t>''mesen'' </a:t>
            </a:r>
            <a:r>
              <a:rPr lang="tr-TR" sz="2800" dirty="0" smtClean="0">
                <a:latin typeface="Times New Roman" pitchFamily="18" charset="0"/>
                <a:cs typeface="Times New Roman" pitchFamily="18" charset="0"/>
              </a:rPr>
              <a:t>adlı sınıftır.).</a:t>
            </a:r>
          </a:p>
          <a:p>
            <a:r>
              <a:rPr lang="tr-TR" sz="2800" dirty="0" smtClean="0"/>
              <a:t/>
            </a:r>
            <a:br>
              <a:rPr lang="tr-TR" sz="2800" dirty="0" smtClean="0"/>
            </a:b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Bu yasaya direnmesi üzerine tutuklandı ve Londra Kalesi'ne hapsedildi. Aynı yıl yargılanmaya başlanan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başlarda sessiz kalmak istedi. Ancak hakkında vatan hainliğine varan asılsız iddialar öne sürülmesi üzerine konuşmaya başladı. Konuştuğunda </a:t>
            </a:r>
            <a:r>
              <a:rPr lang="tr-TR" sz="2800" b="1" dirty="0" err="1" smtClean="0">
                <a:latin typeface="Times New Roman" pitchFamily="18" charset="0"/>
                <a:cs typeface="Times New Roman" pitchFamily="18" charset="0"/>
              </a:rPr>
              <a:t>Act</a:t>
            </a:r>
            <a:r>
              <a:rPr lang="tr-TR" sz="2800" b="1" dirty="0" smtClean="0">
                <a:latin typeface="Times New Roman" pitchFamily="18" charset="0"/>
                <a:cs typeface="Times New Roman" pitchFamily="18" charset="0"/>
              </a:rPr>
              <a:t> of </a:t>
            </a:r>
            <a:r>
              <a:rPr lang="tr-TR" sz="2800" b="1" dirty="0" err="1" smtClean="0">
                <a:latin typeface="Times New Roman" pitchFamily="18" charset="0"/>
                <a:cs typeface="Times New Roman" pitchFamily="18" charset="0"/>
              </a:rPr>
              <a:t>Supremacy'nin</a:t>
            </a:r>
            <a:r>
              <a:rPr lang="tr-TR" sz="2800" dirty="0" smtClean="0">
                <a:latin typeface="Times New Roman" pitchFamily="18" charset="0"/>
                <a:cs typeface="Times New Roman" pitchFamily="18" charset="0"/>
              </a:rPr>
              <a:t> Tanrı'nın yasalarına aykırı olduğu ve parlamentonun kimseyi Kilise'nin başı olarak ilân edemeyeceğini söyledi. Bu sözleri üzerine ölüm cezasına çarptırılan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6 Temmuz 1535'te idam edildi.</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3100" b="1" dirty="0" smtClean="0">
                <a:latin typeface="Times New Roman" pitchFamily="18" charset="0"/>
                <a:cs typeface="Times New Roman" pitchFamily="18" charset="0"/>
              </a:rPr>
              <a:t>THOMAS MORE</a:t>
            </a:r>
            <a:r>
              <a:rPr lang="tr-TR" sz="3100" dirty="0" smtClean="0">
                <a:latin typeface="Times New Roman" pitchFamily="18" charset="0"/>
                <a:cs typeface="Times New Roman" pitchFamily="18" charset="0"/>
              </a:rPr>
              <a:t>:</a:t>
            </a:r>
            <a:r>
              <a:rPr lang="tr-TR" sz="3100" b="1" dirty="0" smtClean="0">
                <a:latin typeface="Times New Roman" pitchFamily="18" charset="0"/>
                <a:cs typeface="Times New Roman" pitchFamily="18" charset="0"/>
              </a:rPr>
              <a:t> ÜTOPYA (ROMAN)</a:t>
            </a:r>
            <a:br>
              <a:rPr lang="tr-TR" sz="3100" b="1" dirty="0" smtClean="0">
                <a:latin typeface="Times New Roman" pitchFamily="18" charset="0"/>
                <a:cs typeface="Times New Roman" pitchFamily="18" charset="0"/>
              </a:rPr>
            </a:br>
            <a:endParaRPr lang="tr-TR" sz="31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lnSpcReduction="10000"/>
          </a:bodyPr>
          <a:lstStyle/>
          <a:p>
            <a:pPr algn="just">
              <a:buNone/>
            </a:pPr>
            <a:r>
              <a:rPr lang="tr-TR" sz="2800" b="1" dirty="0" smtClean="0"/>
              <a:t>   </a:t>
            </a:r>
            <a:r>
              <a:rPr lang="tr-TR" sz="2800" b="1" dirty="0" smtClean="0">
                <a:latin typeface="Times New Roman" pitchFamily="18" charset="0"/>
                <a:cs typeface="Times New Roman" pitchFamily="18" charset="0"/>
              </a:rPr>
              <a:t>Ütopya</a:t>
            </a:r>
            <a:r>
              <a:rPr lang="tr-TR" sz="2800" dirty="0" smtClean="0">
                <a:latin typeface="Times New Roman" pitchFamily="18" charset="0"/>
                <a:cs typeface="Times New Roman" pitchFamily="18" charset="0"/>
              </a:rPr>
              <a:t>, Thomas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tarafından yazılan, Yunanca “olmayan yer” sözcüğünden "yaratılmış" kelime ile aynı ismi taşıyan kitap.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Yunanca yer anlamına gelen sözcüğün önüne iyi anlamına gelen "</a:t>
            </a:r>
            <a:r>
              <a:rPr lang="tr-TR" sz="2800" dirty="0" err="1" smtClean="0">
                <a:latin typeface="Times New Roman" pitchFamily="18" charset="0"/>
                <a:cs typeface="Times New Roman" pitchFamily="18" charset="0"/>
              </a:rPr>
              <a:t>eu</a:t>
            </a:r>
            <a:r>
              <a:rPr lang="tr-TR" sz="2800" dirty="0" smtClean="0">
                <a:latin typeface="Times New Roman" pitchFamily="18" charset="0"/>
                <a:cs typeface="Times New Roman" pitchFamily="18" charset="0"/>
              </a:rPr>
              <a:t>" ve yok anlamına gelen "</a:t>
            </a:r>
            <a:r>
              <a:rPr lang="tr-TR" sz="2800" dirty="0" err="1" smtClean="0">
                <a:latin typeface="Times New Roman" pitchFamily="18" charset="0"/>
                <a:cs typeface="Times New Roman" pitchFamily="18" charset="0"/>
              </a:rPr>
              <a:t>ou</a:t>
            </a:r>
            <a:r>
              <a:rPr lang="tr-TR" sz="2800" dirty="0" smtClean="0">
                <a:latin typeface="Times New Roman" pitchFamily="18" charset="0"/>
                <a:cs typeface="Times New Roman" pitchFamily="18" charset="0"/>
              </a:rPr>
              <a:t>" takılarını birlikte çağrıştıran bir hece getirmiş, böylece aynı anda </a:t>
            </a:r>
            <a:r>
              <a:rPr lang="tr-TR" sz="2800" b="1" dirty="0" smtClean="0">
                <a:latin typeface="Times New Roman" pitchFamily="18" charset="0"/>
                <a:cs typeface="Times New Roman" pitchFamily="18" charset="0"/>
              </a:rPr>
              <a:t>"iyi yer" </a:t>
            </a:r>
            <a:r>
              <a:rPr lang="tr-TR" sz="2800" dirty="0" smtClean="0">
                <a:latin typeface="Times New Roman" pitchFamily="18" charset="0"/>
                <a:cs typeface="Times New Roman" pitchFamily="18" charset="0"/>
              </a:rPr>
              <a:t>ve </a:t>
            </a:r>
            <a:r>
              <a:rPr lang="tr-TR" sz="2800" b="1" dirty="0" smtClean="0">
                <a:latin typeface="Times New Roman" pitchFamily="18" charset="0"/>
                <a:cs typeface="Times New Roman" pitchFamily="18" charset="0"/>
              </a:rPr>
              <a:t>"yok yer", </a:t>
            </a:r>
            <a:r>
              <a:rPr lang="tr-TR" sz="2800" dirty="0" smtClean="0">
                <a:latin typeface="Times New Roman" pitchFamily="18" charset="0"/>
                <a:cs typeface="Times New Roman" pitchFamily="18" charset="0"/>
              </a:rPr>
              <a:t>yani "olmayan yer" anlamını taşıyan bir tür cinas yapmıştır. </a:t>
            </a:r>
            <a:r>
              <a:rPr lang="tr-TR" sz="2800" dirty="0" err="1" smtClean="0">
                <a:latin typeface="Times New Roman" pitchFamily="18" charset="0"/>
                <a:cs typeface="Times New Roman" pitchFamily="18" charset="0"/>
              </a:rPr>
              <a:t>More'un</a:t>
            </a:r>
            <a:r>
              <a:rPr lang="tr-TR" sz="2800" dirty="0" smtClean="0">
                <a:latin typeface="Times New Roman" pitchFamily="18" charset="0"/>
                <a:cs typeface="Times New Roman" pitchFamily="18" charset="0"/>
              </a:rPr>
              <a:t> 1516'da yazdığı aynı isimdeki kitap, var olmayan bir kurgusal adada geçmektedir. </a:t>
            </a:r>
            <a:r>
              <a:rPr lang="tr-TR" sz="2800" dirty="0" err="1" smtClean="0">
                <a:latin typeface="Times New Roman" pitchFamily="18" charset="0"/>
                <a:cs typeface="Times New Roman" pitchFamily="18" charset="0"/>
              </a:rPr>
              <a:t>More</a:t>
            </a:r>
            <a:r>
              <a:rPr lang="tr-TR" sz="2800" dirty="0" smtClean="0">
                <a:latin typeface="Times New Roman" pitchFamily="18" charset="0"/>
                <a:cs typeface="Times New Roman" pitchFamily="18" charset="0"/>
              </a:rPr>
              <a:t> kitabında ütopyalıları ve onların yaşam biçimlerini anlatarak, döneminin </a:t>
            </a:r>
            <a:r>
              <a:rPr lang="tr-TR" sz="2800" dirty="0" err="1" smtClean="0">
                <a:latin typeface="Times New Roman" pitchFamily="18" charset="0"/>
                <a:cs typeface="Times New Roman" pitchFamily="18" charset="0"/>
              </a:rPr>
              <a:t>İngilteresi'ne</a:t>
            </a:r>
            <a:r>
              <a:rPr lang="tr-TR" sz="2800" dirty="0" smtClean="0">
                <a:latin typeface="Times New Roman" pitchFamily="18" charset="0"/>
                <a:cs typeface="Times New Roman" pitchFamily="18" charset="0"/>
              </a:rPr>
              <a:t> bir eleştiri getirir. Thomas </a:t>
            </a:r>
            <a:r>
              <a:rPr lang="tr-TR" sz="2800" dirty="0" err="1" smtClean="0">
                <a:latin typeface="Times New Roman" pitchFamily="18" charset="0"/>
                <a:cs typeface="Times New Roman" pitchFamily="18" charset="0"/>
              </a:rPr>
              <a:t>More'un</a:t>
            </a:r>
            <a:r>
              <a:rPr lang="tr-TR" sz="2800" dirty="0" smtClean="0">
                <a:latin typeface="Times New Roman" pitchFamily="18" charset="0"/>
                <a:cs typeface="Times New Roman" pitchFamily="18" charset="0"/>
              </a:rPr>
              <a:t> Latince kaleme aldığı eser ilk olarak </a:t>
            </a:r>
            <a:r>
              <a:rPr lang="tr-TR" sz="2800" dirty="0" err="1" smtClean="0">
                <a:latin typeface="Times New Roman" pitchFamily="18" charset="0"/>
                <a:cs typeface="Times New Roman" pitchFamily="18" charset="0"/>
              </a:rPr>
              <a:t>Almanca'ya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çevirildi</a:t>
            </a:r>
            <a:r>
              <a:rPr lang="tr-TR" sz="2800" dirty="0" smtClean="0">
                <a:latin typeface="Times New Roman" pitchFamily="18" charset="0"/>
                <a:cs typeface="Times New Roman" pitchFamily="18" charset="0"/>
              </a:rPr>
              <a:t>. İlk İngilizce çevirisi ise 1551 yılında </a:t>
            </a:r>
            <a:r>
              <a:rPr lang="tr-TR" sz="2800" dirty="0" err="1" smtClean="0">
                <a:latin typeface="Times New Roman" pitchFamily="18" charset="0"/>
                <a:cs typeface="Times New Roman" pitchFamily="18" charset="0"/>
              </a:rPr>
              <a:t>Ralph</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Robinson</a:t>
            </a:r>
            <a:r>
              <a:rPr lang="tr-TR" sz="2800" dirty="0" smtClean="0">
                <a:latin typeface="Times New Roman" pitchFamily="18" charset="0"/>
                <a:cs typeface="Times New Roman" pitchFamily="18" charset="0"/>
              </a:rPr>
              <a:t> tarafından yapıldı.</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t1.jpg"/>
          <p:cNvPicPr>
            <a:picLocks noGrp="1" noChangeAspect="1"/>
          </p:cNvPicPr>
          <p:nvPr>
            <p:ph idx="1"/>
          </p:nvPr>
        </p:nvPicPr>
        <p:blipFill>
          <a:blip r:embed="rId2" cstate="print"/>
          <a:stretch>
            <a:fillRect/>
          </a:stretch>
        </p:blipFill>
        <p:spPr>
          <a:xfrm>
            <a:off x="2328674" y="188640"/>
            <a:ext cx="4475574" cy="6464718"/>
          </a:xfrm>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u2.jpg"/>
          <p:cNvPicPr>
            <a:picLocks noGrp="1" noChangeAspect="1"/>
          </p:cNvPicPr>
          <p:nvPr>
            <p:ph idx="1"/>
          </p:nvPr>
        </p:nvPicPr>
        <p:blipFill>
          <a:blip r:embed="rId2" cstate="print"/>
          <a:stretch>
            <a:fillRect/>
          </a:stretch>
        </p:blipFill>
        <p:spPr>
          <a:xfrm>
            <a:off x="2487544" y="188913"/>
            <a:ext cx="4168913" cy="6480175"/>
          </a:xfrm>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u4.jpg"/>
          <p:cNvPicPr>
            <a:picLocks noGrp="1" noChangeAspect="1"/>
          </p:cNvPicPr>
          <p:nvPr>
            <p:ph idx="1"/>
          </p:nvPr>
        </p:nvPicPr>
        <p:blipFill>
          <a:blip r:embed="rId2" cstate="print"/>
          <a:stretch>
            <a:fillRect/>
          </a:stretch>
        </p:blipFill>
        <p:spPr>
          <a:xfrm>
            <a:off x="2267744" y="95030"/>
            <a:ext cx="4536503" cy="6563754"/>
          </a:xfrm>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u5.jpg"/>
          <p:cNvPicPr>
            <a:picLocks noGrp="1" noChangeAspect="1"/>
          </p:cNvPicPr>
          <p:nvPr>
            <p:ph idx="1"/>
          </p:nvPr>
        </p:nvPicPr>
        <p:blipFill>
          <a:blip r:embed="rId2" cstate="print"/>
          <a:stretch>
            <a:fillRect/>
          </a:stretch>
        </p:blipFill>
        <p:spPr>
          <a:xfrm>
            <a:off x="2411760" y="183853"/>
            <a:ext cx="4248471" cy="6452365"/>
          </a:xfrm>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u6.jpg"/>
          <p:cNvPicPr>
            <a:picLocks noGrp="1" noChangeAspect="1"/>
          </p:cNvPicPr>
          <p:nvPr>
            <p:ph idx="1"/>
          </p:nvPr>
        </p:nvPicPr>
        <p:blipFill>
          <a:blip r:embed="rId2" cstate="print"/>
          <a:stretch>
            <a:fillRect/>
          </a:stretch>
        </p:blipFill>
        <p:spPr>
          <a:xfrm>
            <a:off x="2622548" y="188913"/>
            <a:ext cx="3898905" cy="6480175"/>
          </a:xfrm>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RÖNESANSIN SONUÇLARI</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a:bodyPr>
          <a:lstStyle/>
          <a:p>
            <a:pPr marL="514350" indent="-514350" fontAlgn="base">
              <a:buAutoNum type="arabicPeriod"/>
            </a:pPr>
            <a:r>
              <a:rPr lang="tr-TR" sz="2800" dirty="0" smtClean="0">
                <a:latin typeface="Times New Roman" pitchFamily="18" charset="0"/>
                <a:cs typeface="Times New Roman" pitchFamily="18" charset="0"/>
              </a:rPr>
              <a:t>Avrupa’da bilim ve sanat alanında yeni bir anlayış egemen oldu;</a:t>
            </a:r>
          </a:p>
          <a:p>
            <a:pPr marL="514350" indent="-514350" fontAlgn="base">
              <a:buAutoNum type="arabicPeriod"/>
            </a:pPr>
            <a:r>
              <a:rPr lang="tr-TR" sz="2800" dirty="0" smtClean="0">
                <a:latin typeface="Times New Roman" pitchFamily="18" charset="0"/>
                <a:cs typeface="Times New Roman" pitchFamily="18" charset="0"/>
              </a:rPr>
              <a:t> Skolastik düşünce yıkıldı. Gözlem ve deneye dayalı bilgiler yerleşti;</a:t>
            </a:r>
          </a:p>
          <a:p>
            <a:pPr marL="514350" indent="-514350" fontAlgn="base">
              <a:buAutoNum type="arabicPeriod"/>
            </a:pPr>
            <a:r>
              <a:rPr lang="tr-TR" sz="2800" dirty="0" smtClean="0">
                <a:latin typeface="Times New Roman" pitchFamily="18" charset="0"/>
                <a:cs typeface="Times New Roman" pitchFamily="18" charset="0"/>
              </a:rPr>
              <a:t> Bilim ve sanat alanında birçok eser verildi;</a:t>
            </a:r>
          </a:p>
          <a:p>
            <a:pPr marL="514350" indent="-514350" fontAlgn="base">
              <a:buAutoNum type="arabicPeriod"/>
            </a:pPr>
            <a:r>
              <a:rPr lang="tr-TR" sz="2800" dirty="0" smtClean="0">
                <a:latin typeface="Times New Roman" pitchFamily="18" charset="0"/>
                <a:cs typeface="Times New Roman" pitchFamily="18" charset="0"/>
              </a:rPr>
              <a:t> Milli diller gelişti, milli edebiyatlar ortaya çıktı;</a:t>
            </a:r>
          </a:p>
          <a:p>
            <a:pPr marL="514350" indent="-514350" fontAlgn="base">
              <a:buAutoNum type="arabicPeriod"/>
            </a:pPr>
            <a:r>
              <a:rPr lang="tr-TR" sz="2800" dirty="0" smtClean="0">
                <a:latin typeface="Times New Roman" pitchFamily="18" charset="0"/>
                <a:cs typeface="Times New Roman" pitchFamily="18" charset="0"/>
              </a:rPr>
              <a:t>İncil yeniden incelendi. Kutsal kitaplar ve din adamları eleştirildi. Kilisenin otoritesi sarsıldı ve Reform hareketleri başladı;</a:t>
            </a:r>
          </a:p>
          <a:p>
            <a:pPr marL="514350" indent="-514350" fontAlgn="base">
              <a:buAutoNum type="arabicPeriod"/>
            </a:pPr>
            <a:r>
              <a:rPr lang="tr-TR" sz="2800" dirty="0" smtClean="0">
                <a:latin typeface="Times New Roman" pitchFamily="18" charset="0"/>
                <a:cs typeface="Times New Roman" pitchFamily="18" charset="0"/>
              </a:rPr>
              <a:t>Avrupalılar her alanda ilerleme sağlayarak dünyada üstün duruma geldiler;</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marL="514350" indent="-514350">
              <a:buAutoNum type="arabicPeriod"/>
            </a:pPr>
            <a:r>
              <a:rPr lang="tr-TR" sz="2800" dirty="0" smtClean="0">
                <a:latin typeface="Times New Roman" pitchFamily="18" charset="0"/>
                <a:cs typeface="Times New Roman" pitchFamily="18" charset="0"/>
              </a:rPr>
              <a:t>Orta Doğu'ya düzenlenen Haçlı Seferleri (Skolastik düşünce ürünü dogmaların çökmesi, yeni üretim ve yeni tekniklerin öğrenilmesi)</a:t>
            </a:r>
          </a:p>
          <a:p>
            <a:pPr marL="514350" indent="-514350">
              <a:buAutoNum type="arabicPeriod"/>
            </a:pPr>
            <a:r>
              <a:rPr lang="tr-TR" sz="2800" dirty="0" smtClean="0">
                <a:latin typeface="Times New Roman" pitchFamily="18" charset="0"/>
                <a:cs typeface="Times New Roman" pitchFamily="18" charset="0"/>
              </a:rPr>
              <a:t>Endülüs </a:t>
            </a:r>
            <a:r>
              <a:rPr lang="tr-TR" sz="2800" dirty="0" err="1" smtClean="0">
                <a:latin typeface="Times New Roman" pitchFamily="18" charset="0"/>
                <a:cs typeface="Times New Roman" pitchFamily="18" charset="0"/>
              </a:rPr>
              <a:t>Emevileri'nin</a:t>
            </a:r>
            <a:r>
              <a:rPr lang="tr-TR" sz="2800" dirty="0" smtClean="0">
                <a:latin typeface="Times New Roman" pitchFamily="18" charset="0"/>
                <a:cs typeface="Times New Roman" pitchFamily="18" charset="0"/>
              </a:rPr>
              <a:t> kıta </a:t>
            </a:r>
            <a:r>
              <a:rPr lang="tr-TR" sz="2800" dirty="0" err="1" smtClean="0">
                <a:latin typeface="Times New Roman" pitchFamily="18" charset="0"/>
                <a:cs typeface="Times New Roman" pitchFamily="18" charset="0"/>
              </a:rPr>
              <a:t>Avrupası'na</a:t>
            </a:r>
            <a:r>
              <a:rPr lang="tr-TR" sz="2800" dirty="0" smtClean="0">
                <a:latin typeface="Times New Roman" pitchFamily="18" charset="0"/>
                <a:cs typeface="Times New Roman" pitchFamily="18" charset="0"/>
              </a:rPr>
              <a:t> taşıdıkları kültür (Astronomi, devlet-vatandaş ilişkisi, hukuki ve sosyal haklar, mimari, sanat, bilimsel bilgi ve yöntemler gibi konuların bütün Avrupa Kıtası'na taşınması)</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RÖNESANS FELSEFESİ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lnSpcReduction="10000"/>
          </a:bodyPr>
          <a:lstStyle/>
          <a:p>
            <a:pPr algn="just"/>
            <a:r>
              <a:rPr lang="tr-TR" sz="2800" b="1" dirty="0" smtClean="0">
                <a:latin typeface="Times New Roman" pitchFamily="18" charset="0"/>
                <a:cs typeface="Times New Roman" pitchFamily="18" charset="0"/>
              </a:rPr>
              <a:t>Rönesans felsefesi</a:t>
            </a:r>
            <a:r>
              <a:rPr lang="tr-TR" sz="2800" dirty="0" smtClean="0">
                <a:latin typeface="Times New Roman" pitchFamily="18" charset="0"/>
                <a:cs typeface="Times New Roman" pitchFamily="18" charset="0"/>
              </a:rPr>
              <a:t>, 14. yüzyıl sonlarından başlayıp 16. yüzyıl ortalarına kadar geçen dönemde, özellikle de 15. yüzyılda ortaya çıkan çok yönlü felsefi gelişmeleri adlandırır. Rönesans felsefesi, genel olarak felsefe tarihinde bir </a:t>
            </a:r>
            <a:r>
              <a:rPr lang="tr-TR" sz="2800" b="1" dirty="0" smtClean="0">
                <a:latin typeface="Times New Roman" pitchFamily="18" charset="0"/>
                <a:cs typeface="Times New Roman" pitchFamily="18" charset="0"/>
              </a:rPr>
              <a:t>geçiş dönemi felsefesi</a:t>
            </a:r>
            <a:r>
              <a:rPr lang="tr-TR" sz="2800" dirty="0" smtClean="0">
                <a:latin typeface="Times New Roman" pitchFamily="18" charset="0"/>
                <a:cs typeface="Times New Roman" pitchFamily="18" charset="0"/>
              </a:rPr>
              <a:t> olarak kabul edilir. Bilimde ve düşünce alanında yeni gelişmeler meydana gelmeye başlamış, ortaya çıkan yeni perspektifler ve bilgiler </a:t>
            </a:r>
            <a:r>
              <a:rPr lang="tr-TR" sz="2800" dirty="0" err="1"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felsefesini, ortaçağ düşüncesiyle yeni çağ düşüncesi arasında köprü rolünü oynamaya yöneltmiştir. Rönesans anlam olarak </a:t>
            </a:r>
            <a:r>
              <a:rPr lang="tr-TR" sz="2800" b="1" dirty="0" smtClean="0">
                <a:latin typeface="Times New Roman" pitchFamily="18" charset="0"/>
                <a:cs typeface="Times New Roman" pitchFamily="18" charset="0"/>
              </a:rPr>
              <a:t>yeniden doğuş</a:t>
            </a:r>
            <a:r>
              <a:rPr lang="tr-TR" sz="2800" dirty="0" smtClean="0">
                <a:latin typeface="Times New Roman" pitchFamily="18" charset="0"/>
                <a:cs typeface="Times New Roman" pitchFamily="18" charset="0"/>
              </a:rPr>
              <a:t> anlamına gelmektedir. Avrupa'da gerçekleşmiş olan bir olaydır, ancak özellikle Batı Roma'nın sürdürücüsü olan Latin bölümünün, bu gelişmeleri sağladığı</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RÖNESANS (YENİDEN DOĞUŞ)</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lnSpcReduction="10000"/>
          </a:bodyPr>
          <a:lstStyle/>
          <a:p>
            <a:pPr algn="just">
              <a:buNone/>
            </a:pPr>
            <a:r>
              <a:rPr lang="az-Latn-AZ" sz="2800" b="1" dirty="0" smtClean="0"/>
              <a:t>    </a:t>
            </a:r>
            <a:r>
              <a:rPr lang="tr-TR" sz="2800" b="1" dirty="0"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Orta Çağ ve </a:t>
            </a:r>
            <a:r>
              <a:rPr lang="tr-TR" sz="2800" dirty="0" err="1" smtClean="0">
                <a:latin typeface="Times New Roman" pitchFamily="18" charset="0"/>
                <a:cs typeface="Times New Roman" pitchFamily="18" charset="0"/>
              </a:rPr>
              <a:t>Reformasyon</a:t>
            </a:r>
            <a:r>
              <a:rPr lang="tr-TR" sz="2800" dirty="0" smtClean="0">
                <a:latin typeface="Times New Roman" pitchFamily="18" charset="0"/>
                <a:cs typeface="Times New Roman" pitchFamily="18" charset="0"/>
              </a:rPr>
              <a:t> arasındaki tarihi dönem olarak bilinir. 15 - 16. yüzyıl İtalya’sında batı ile klasik antikite (Eski Roma ve Yunan Eserlerinin incelenmesi) arasında sanat, bilim, felsefe ve mimarlıkta bağın tekrar kurulmasını sağlayan, Antik Yunan filozof ve bilim insanlarının çalışmalarının çeviri yoluyla alındığı, deneysel düşüncenin canlandığı, insan yaşamı (hümanizm) üzerine </a:t>
            </a:r>
            <a:r>
              <a:rPr lang="tr-TR" sz="2800" dirty="0" err="1" smtClean="0">
                <a:latin typeface="Times New Roman" pitchFamily="18" charset="0"/>
                <a:cs typeface="Times New Roman" pitchFamily="18" charset="0"/>
              </a:rPr>
              <a:t>yoğunlaşıldığı</a:t>
            </a:r>
            <a:r>
              <a:rPr lang="tr-TR" sz="2800" dirty="0" smtClean="0">
                <a:latin typeface="Times New Roman" pitchFamily="18" charset="0"/>
                <a:cs typeface="Times New Roman" pitchFamily="18" charset="0"/>
              </a:rPr>
              <a:t>, matbaanın bulunmasıyla bilginin geniş kitlelerle paylaşımının arttığı ve radikal değişimlerin yaşandığı dönemdir. Bu çağ uzun zamandır geriye düşmüş olan Avrupa'nın ticaret ve Coğrafi </a:t>
            </a:r>
            <a:r>
              <a:rPr lang="tr-TR" sz="2800" dirty="0" err="1" smtClean="0">
                <a:latin typeface="Times New Roman" pitchFamily="18" charset="0"/>
                <a:cs typeface="Times New Roman" pitchFamily="18" charset="0"/>
              </a:rPr>
              <a:t>Keşifler'le</a:t>
            </a:r>
            <a:r>
              <a:rPr lang="tr-TR" sz="2800" dirty="0" smtClean="0">
                <a:latin typeface="Times New Roman" pitchFamily="18" charset="0"/>
                <a:cs typeface="Times New Roman" pitchFamily="18" charset="0"/>
              </a:rPr>
              <a:t> yükselişinin öncüsü olmuştur. İtalyan </a:t>
            </a:r>
            <a:r>
              <a:rPr lang="tr-TR" sz="2800" dirty="0" err="1" smtClean="0">
                <a:latin typeface="Times New Roman" pitchFamily="18" charset="0"/>
                <a:cs typeface="Times New Roman" pitchFamily="18" charset="0"/>
              </a:rPr>
              <a:t>rönesansı</a:t>
            </a:r>
            <a:r>
              <a:rPr lang="tr-TR" sz="2800" dirty="0" smtClean="0">
                <a:latin typeface="Times New Roman" pitchFamily="18" charset="0"/>
                <a:cs typeface="Times New Roman" pitchFamily="18" charset="0"/>
              </a:rPr>
              <a:t> bu dönemin başlangıcı sanatsal ve bilimsel gelişmeyi ifade eder</a:t>
            </a:r>
            <a:r>
              <a:rPr lang="az-Latn-AZ" sz="2800" dirty="0" smtClean="0">
                <a:latin typeface="Times New Roman" pitchFamily="18" charset="0"/>
                <a:cs typeface="Times New Roman" pitchFamily="18" charset="0"/>
              </a:rPr>
              <a:t>.</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dirty="0" smtClean="0">
                <a:latin typeface="Times New Roman" pitchFamily="18" charset="0"/>
                <a:cs typeface="Times New Roman" pitchFamily="18" charset="0"/>
              </a:rPr>
              <a:t>Tarihsel olarak </a:t>
            </a:r>
            <a:r>
              <a:rPr lang="tr-TR" sz="2800" dirty="0" err="1" smtClean="0">
                <a:latin typeface="Times New Roman" pitchFamily="18" charset="0"/>
                <a:cs typeface="Times New Roman" pitchFamily="18" charset="0"/>
              </a:rPr>
              <a:t>rönesansın</a:t>
            </a:r>
            <a:r>
              <a:rPr lang="tr-TR" sz="2800" dirty="0" smtClean="0">
                <a:latin typeface="Times New Roman" pitchFamily="18" charset="0"/>
                <a:cs typeface="Times New Roman" pitchFamily="18" charset="0"/>
              </a:rPr>
              <a:t> başlangıcını kesin bir şekilde belirlemek güçtür; bu noktada birçok saptamalar vardır. Genel olarak bunun için 1517'deki </a:t>
            </a:r>
            <a:r>
              <a:rPr lang="tr-TR" sz="2800" dirty="0" err="1" smtClean="0">
                <a:latin typeface="Times New Roman" pitchFamily="18" charset="0"/>
                <a:cs typeface="Times New Roman" pitchFamily="18" charset="0"/>
              </a:rPr>
              <a:t>reformasyon'nun</a:t>
            </a:r>
            <a:r>
              <a:rPr lang="tr-TR" sz="2800" dirty="0" smtClean="0">
                <a:latin typeface="Times New Roman" pitchFamily="18" charset="0"/>
                <a:cs typeface="Times New Roman" pitchFamily="18" charset="0"/>
              </a:rPr>
              <a:t> başlamasına işaret edilmektedir. </a:t>
            </a:r>
            <a:r>
              <a:rPr lang="tr-TR" sz="2800" dirty="0" err="1" smtClean="0">
                <a:latin typeface="Times New Roman" pitchFamily="18" charset="0"/>
                <a:cs typeface="Times New Roman" pitchFamily="18" charset="0"/>
              </a:rPr>
              <a:t>Rönesansa</a:t>
            </a:r>
            <a:r>
              <a:rPr lang="tr-TR" sz="2800" dirty="0" smtClean="0">
                <a:latin typeface="Times New Roman" pitchFamily="18" charset="0"/>
                <a:cs typeface="Times New Roman" pitchFamily="18" charset="0"/>
              </a:rPr>
              <a:t> etki eden gelişmelerin 14. yüzyılın sonlarından itibaren görmek mümkündür. Bu dönem kilisenin gücünü hem ekonomik hem de düşünsel anlamda kaybetmeye başladığı bir dönemdir. Ekonomik, sosyal ve kültürel gelişmeler belirli bir şekilde felsefi gelişmeleri etkilemiş ve bu dönemde yeni sıçramalar göstermiştir. Dinsel otoritenin zayıflamasına paralel olarak </a:t>
            </a:r>
            <a:r>
              <a:rPr lang="tr-TR" sz="2800" dirty="0" err="1" smtClean="0">
                <a:latin typeface="Times New Roman" pitchFamily="18" charset="0"/>
                <a:cs typeface="Times New Roman" pitchFamily="18" charset="0"/>
              </a:rPr>
              <a:t>rönesansta</a:t>
            </a:r>
            <a:r>
              <a:rPr lang="tr-TR" sz="2800" dirty="0" smtClean="0">
                <a:latin typeface="Times New Roman" pitchFamily="18" charset="0"/>
                <a:cs typeface="Times New Roman" pitchFamily="18" charset="0"/>
              </a:rPr>
              <a:t> felsefe, kendini bağımsızlaştırmaya başlamıştır; bunu da deneyi ve aklı öne çıkararak yapmaya çalışmıştır. Böylece ortaçağdaki kapalı düşünce biçimi açılmaya ve parçalı bir görünümle çoğullaşmaya başlamıştır.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Felsefe din adamlarının etkisinden çıkıp farklı konumlara sahip yazarlar ve düşünürlerin ilgi alanında yer almaya başlamıştır. Kurulan üniversiteler bu bakımdan önemli bir rol oynamıştır. Rönesans felsefesi buna bağlı olarak farklı düşüncelerin, felsefe sorularını farklı yollardan değerlendiren felsefe eğilimlerinin </a:t>
            </a:r>
            <a:r>
              <a:rPr lang="tr-TR" sz="2800" dirty="0" err="1" smtClean="0">
                <a:latin typeface="Times New Roman" pitchFamily="18" charset="0"/>
                <a:cs typeface="Times New Roman" pitchFamily="18" charset="0"/>
              </a:rPr>
              <a:t>varolmasını</a:t>
            </a:r>
            <a:r>
              <a:rPr lang="tr-TR" sz="2800" dirty="0" smtClean="0">
                <a:latin typeface="Times New Roman" pitchFamily="18" charset="0"/>
                <a:cs typeface="Times New Roman" pitchFamily="18" charset="0"/>
              </a:rPr>
              <a:t> sağlamıştır. Bu yönelimlerin ortak bir paydası varsa, o da skolastik felsefeye karşı koymak olarak belirtilebilinir. Skolastik felsefe inanç ile bilgi ya da din ile felsefe arasındaki ilişkinin belirlenmesi konularında açık olmayan bir yol izlemiş, ve bunları birbirlerine indirgemeye yönelmiştir. Orta Çağın sonlarına doğru bu yaklaşım iyice çözülmeye başlamış ve din-felsefe ilişkisi birbirinden uzaklaşmaya yönelmiştir. Felsefe giderek bağımsızlaşacak ve </a:t>
            </a:r>
            <a:r>
              <a:rPr lang="tr-TR" sz="2800" dirty="0" err="1" smtClean="0">
                <a:latin typeface="Times New Roman" pitchFamily="18" charset="0"/>
                <a:cs typeface="Times New Roman" pitchFamily="18" charset="0"/>
              </a:rPr>
              <a:t>rönesansta</a:t>
            </a:r>
            <a:r>
              <a:rPr lang="tr-TR" sz="2800" dirty="0" smtClean="0">
                <a:latin typeface="Times New Roman" pitchFamily="18" charset="0"/>
                <a:cs typeface="Times New Roman" pitchFamily="18" charset="0"/>
              </a:rPr>
              <a:t> kendi başına bir güç kazanacaktır.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Özellikle bu kopuşta nominalizmin etkisini belirtmek gerekir. Doğrunun çift nitelikliliği, bilgi bakımından doğru olmayan bir şeyin inanç bakımından doğru olabileceği düşüncesi bu dönemde temellendirilmiştir. Böylece inanç ile bilginin sınırları kesin olarak birbirinden ayrıştırılmış olunmaktadır. Skolastiğin son dönemleri bu anlamda </a:t>
            </a:r>
            <a:r>
              <a:rPr lang="tr-TR" sz="2800" dirty="0" err="1"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felsefesinin oluşmasının ipuçlarını verir. Bu özerkleşme süreçlerinin bir parçası olarak birey öne çıkmış, </a:t>
            </a:r>
            <a:r>
              <a:rPr lang="tr-TR" sz="2800" dirty="0" err="1" smtClean="0">
                <a:latin typeface="Times New Roman" pitchFamily="18" charset="0"/>
                <a:cs typeface="Times New Roman" pitchFamily="18" charset="0"/>
              </a:rPr>
              <a:t>felesefe</a:t>
            </a:r>
            <a:r>
              <a:rPr lang="tr-TR" sz="2800" dirty="0" smtClean="0">
                <a:latin typeface="Times New Roman" pitchFamily="18" charset="0"/>
                <a:cs typeface="Times New Roman" pitchFamily="18" charset="0"/>
              </a:rPr>
              <a:t> de insan düşüncesinde sorun olan her şeyin irdelendiği bir disiplin olarak yeniden ele alınmaya başlanmıştır. Parçalı, renkli, </a:t>
            </a:r>
            <a:r>
              <a:rPr lang="tr-TR" sz="2800" dirty="0" err="1" smtClean="0">
                <a:latin typeface="Times New Roman" pitchFamily="18" charset="0"/>
                <a:cs typeface="Times New Roman" pitchFamily="18" charset="0"/>
              </a:rPr>
              <a:t>monolitik</a:t>
            </a:r>
            <a:r>
              <a:rPr lang="tr-TR" sz="2800" dirty="0" smtClean="0">
                <a:latin typeface="Times New Roman" pitchFamily="18" charset="0"/>
                <a:cs typeface="Times New Roman" pitchFamily="18" charset="0"/>
              </a:rPr>
              <a:t> olmayan </a:t>
            </a:r>
            <a:r>
              <a:rPr lang="tr-TR" sz="2800" dirty="0" err="1"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düşüncesi böylece ortaya çıkmıştır.</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1.jpg"/>
          <p:cNvPicPr>
            <a:picLocks noGrp="1" noChangeAspect="1"/>
          </p:cNvPicPr>
          <p:nvPr>
            <p:ph idx="1"/>
          </p:nvPr>
        </p:nvPicPr>
        <p:blipFill>
          <a:blip r:embed="rId2" cstate="print"/>
          <a:stretch>
            <a:fillRect/>
          </a:stretch>
        </p:blipFill>
        <p:spPr>
          <a:xfrm>
            <a:off x="2306045" y="188640"/>
            <a:ext cx="4498203" cy="650342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2.jpg"/>
          <p:cNvPicPr>
            <a:picLocks noGrp="1" noChangeAspect="1"/>
          </p:cNvPicPr>
          <p:nvPr>
            <p:ph idx="1"/>
          </p:nvPr>
        </p:nvPicPr>
        <p:blipFill>
          <a:blip r:embed="rId2" cstate="print"/>
          <a:stretch>
            <a:fillRect/>
          </a:stretch>
        </p:blipFill>
        <p:spPr>
          <a:xfrm>
            <a:off x="1331640" y="188640"/>
            <a:ext cx="6408712" cy="640871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f3.jpg"/>
          <p:cNvPicPr>
            <a:picLocks noGrp="1" noChangeAspect="1"/>
          </p:cNvPicPr>
          <p:nvPr>
            <p:ph idx="1"/>
          </p:nvPr>
        </p:nvPicPr>
        <p:blipFill>
          <a:blip r:embed="rId2" cstate="print"/>
          <a:stretch>
            <a:fillRect/>
          </a:stretch>
        </p:blipFill>
        <p:spPr>
          <a:xfrm>
            <a:off x="2555776" y="177839"/>
            <a:ext cx="4320480" cy="6502321"/>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HÜMANİZİM</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lnSpcReduction="10000"/>
          </a:bodyPr>
          <a:lstStyle/>
          <a:p>
            <a:pPr algn="just">
              <a:buNone/>
            </a:pPr>
            <a:r>
              <a:rPr lang="tr-TR" sz="2800" b="1" dirty="0" smtClean="0">
                <a:latin typeface="Times New Roman" pitchFamily="18" charset="0"/>
                <a:cs typeface="Times New Roman" pitchFamily="18" charset="0"/>
              </a:rPr>
              <a:t>   Hümanizm</a:t>
            </a:r>
            <a:r>
              <a:rPr lang="tr-TR" sz="2800" dirty="0" smtClean="0">
                <a:latin typeface="Times New Roman" pitchFamily="18" charset="0"/>
                <a:cs typeface="Times New Roman" pitchFamily="18" charset="0"/>
              </a:rPr>
              <a:t>, Fransızca </a:t>
            </a:r>
            <a:r>
              <a:rPr lang="tr-TR" sz="2800" dirty="0" err="1" smtClean="0">
                <a:latin typeface="Times New Roman" pitchFamily="18" charset="0"/>
                <a:cs typeface="Times New Roman" pitchFamily="18" charset="0"/>
              </a:rPr>
              <a:t>humanisme</a:t>
            </a:r>
            <a:r>
              <a:rPr lang="tr-TR" sz="2800" dirty="0" smtClean="0">
                <a:latin typeface="Times New Roman" pitchFamily="18" charset="0"/>
                <a:cs typeface="Times New Roman" pitchFamily="18" charset="0"/>
              </a:rPr>
              <a:t>, insancılık, beşeriyetçilik, insan odaklılık, insan-merkezcillik. Hümanizm terimsel tanım açısından "sevgi" içermez. Daha felsefi ve bilimsel bir temeli ifade eder. Türkçe karşılığı "insan-</a:t>
            </a:r>
            <a:r>
              <a:rPr lang="tr-TR" sz="2800" dirty="0" err="1" smtClean="0">
                <a:latin typeface="Times New Roman" pitchFamily="18" charset="0"/>
                <a:cs typeface="Times New Roman" pitchFamily="18" charset="0"/>
              </a:rPr>
              <a:t>merkezcillik"tir</a:t>
            </a:r>
            <a:r>
              <a:rPr lang="tr-TR" sz="2800" dirty="0" smtClean="0">
                <a:latin typeface="Times New Roman" pitchFamily="18" charset="0"/>
                <a:cs typeface="Times New Roman" pitchFamily="18" charset="0"/>
              </a:rPr>
              <a:t>. Yani tanrı-merkezcillik geri plana atılır ve bir anlamda reddedilir, insan-merkezcillik esas alınır. Bu kavram psikolojik derinliği olan sübjektif bir kavram (sevgi ve benzeri duygu durumları) değil, felsefi temelli objektif bir kavramdır. Örneğin bir fiilin değerlendirmesinde "tanrının/tanrıların hoşnutluğu" değil "insana faydası/hoşnutluğu" esastır. Bu açıdan da </a:t>
            </a:r>
            <a:r>
              <a:rPr lang="tr-TR" sz="2800" b="1" dirty="0" err="1" smtClean="0">
                <a:latin typeface="Times New Roman" pitchFamily="18" charset="0"/>
                <a:cs typeface="Times New Roman" pitchFamily="18" charset="0"/>
              </a:rPr>
              <a:t>sekülarizmle</a:t>
            </a:r>
            <a:r>
              <a:rPr lang="tr-TR" sz="2800" dirty="0" smtClean="0">
                <a:latin typeface="Times New Roman" pitchFamily="18" charset="0"/>
                <a:cs typeface="Times New Roman" pitchFamily="18" charset="0"/>
              </a:rPr>
              <a:t> sıkı bir ilişkisi vardır. Yine kanunların düzenlenmesinde tanrı-merkezcilliği değil insan-merkezcilliği önermektedir.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Adının Türkçe anlamı insancılıktır (</a:t>
            </a:r>
            <a:r>
              <a:rPr lang="tr-TR" sz="2800" dirty="0" err="1" smtClean="0">
                <a:latin typeface="Times New Roman" pitchFamily="18" charset="0"/>
                <a:cs typeface="Times New Roman" pitchFamily="18" charset="0"/>
              </a:rPr>
              <a:t>human</a:t>
            </a:r>
            <a:r>
              <a:rPr lang="tr-TR" sz="2800" dirty="0" smtClean="0">
                <a:latin typeface="Times New Roman" pitchFamily="18" charset="0"/>
                <a:cs typeface="Times New Roman" pitchFamily="18" charset="0"/>
              </a:rPr>
              <a:t>). Genelde deizm, ateizm ve agnostisizm ile bütünleşebilir ama hümanist anlayış bunlar için değildir. Hümanizm, bu tür doğaüstü güçlerin varlığıyla ilgilenmeyen etik tabanlı bir görüştür. </a:t>
            </a:r>
            <a:r>
              <a:rPr lang="tr-TR" sz="2800" dirty="0" err="1" smtClean="0">
                <a:latin typeface="Times New Roman" pitchFamily="18" charset="0"/>
                <a:cs typeface="Times New Roman" pitchFamily="18" charset="0"/>
              </a:rPr>
              <a:t>Seküler</a:t>
            </a:r>
            <a:r>
              <a:rPr lang="tr-TR" sz="2800" dirty="0" smtClean="0">
                <a:latin typeface="Times New Roman" pitchFamily="18" charset="0"/>
                <a:cs typeface="Times New Roman" pitchFamily="18" charset="0"/>
              </a:rPr>
              <a:t> bir hayat duruşu ilkesi ve her otorite karşısında insanı özgürleştirme çabası hümanizmin tanımıdır. Hümanizme göre doğruyu bulmak insanın bir yetisidir. Fakat doğruyu bulma yönteminde gizemcilik, mistisizm, gelenek ve bunlar gibi genel geçer kanıtlarla ve mantıkla bütünleşmeyen yöntemler izlenemez. Gerçeğe duyulan bu arzu, gözü kapalı </a:t>
            </a:r>
            <a:r>
              <a:rPr lang="tr-TR" sz="2800" dirty="0" err="1" smtClean="0">
                <a:latin typeface="Times New Roman" pitchFamily="18" charset="0"/>
                <a:cs typeface="Times New Roman" pitchFamily="18" charset="0"/>
              </a:rPr>
              <a:t>kabullenimlerle</a:t>
            </a:r>
            <a:r>
              <a:rPr lang="tr-TR" sz="2800" dirty="0" smtClean="0">
                <a:latin typeface="Times New Roman" pitchFamily="18" charset="0"/>
                <a:cs typeface="Times New Roman" pitchFamily="18" charset="0"/>
              </a:rPr>
              <a:t> değil, bilimsel şüphecilik ve bilimsel yöntemle doyurulmalıdır.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Otoriteyi ve aşırı şüpheciliği de reddederken, kaderin olaylar üzerindeki etkisini kabul etmez. Doğrunun ve yanlışın bilgisine kişisel ve ortak bilincin en doğru biçimde algılanmasıyla ulaşılabileceğini savunur. Bunun yanı sıra, </a:t>
            </a:r>
            <a:r>
              <a:rPr lang="tr-TR" sz="2800" dirty="0" err="1" smtClean="0">
                <a:latin typeface="Times New Roman" pitchFamily="18" charset="0"/>
                <a:cs typeface="Times New Roman" pitchFamily="18" charset="0"/>
              </a:rPr>
              <a:t>humanizm</a:t>
            </a:r>
            <a:r>
              <a:rPr lang="tr-TR" sz="2800" dirty="0" smtClean="0">
                <a:latin typeface="Times New Roman" pitchFamily="18" charset="0"/>
                <a:cs typeface="Times New Roman" pitchFamily="18" charset="0"/>
              </a:rPr>
              <a:t> insanın tüm diğer canlı türlerinden daha özel olduğu düşüncesini reddeder. Hümanist filozof Peter </a:t>
            </a:r>
            <a:r>
              <a:rPr lang="tr-TR" sz="2800" dirty="0" err="1" smtClean="0">
                <a:latin typeface="Times New Roman" pitchFamily="18" charset="0"/>
                <a:cs typeface="Times New Roman" pitchFamily="18" charset="0"/>
              </a:rPr>
              <a:t>Singer</a:t>
            </a:r>
            <a:r>
              <a:rPr lang="tr-TR" sz="2800" dirty="0" smtClean="0">
                <a:latin typeface="Times New Roman" pitchFamily="18" charset="0"/>
                <a:cs typeface="Times New Roman" pitchFamily="18" charset="0"/>
              </a:rPr>
              <a:t> “Birçok istisna olmasına rağmen, hümanistlerin çoğu kendilerini en büyük dogmadan özgürleştiremiyor… önyargılı türcülük… Hümanistler diğer canlı türlerine karşı düşüncesizce istismarlara karşı durmalıdır.” diyerek hümanizmin doğalcılığını ve </a:t>
            </a:r>
            <a:r>
              <a:rPr lang="tr-TR" sz="2800" dirty="0" err="1" smtClean="0">
                <a:latin typeface="Times New Roman" pitchFamily="18" charset="0"/>
                <a:cs typeface="Times New Roman" pitchFamily="18" charset="0"/>
              </a:rPr>
              <a:t>hayvanseverliğini</a:t>
            </a:r>
            <a:r>
              <a:rPr lang="tr-TR" sz="2800" dirty="0" smtClean="0">
                <a:latin typeface="Times New Roman" pitchFamily="18" charset="0"/>
                <a:cs typeface="Times New Roman" pitchFamily="18" charset="0"/>
              </a:rPr>
              <a:t> belirtir. Bizim diğer canlıların üzerinde tanrı vergisi bir hüküm hakkımız olmadığını ekler.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Hümanizm insanın kapasitesine iyimser yaklaşır, bunun yanı sıra insan doğasının tümüyle iyi ya da tüm insanların hümanizmin savunduğu ussalcı ve manevi değerlere ulaşabileceğini savunmaz. Bu hedef birey için azim ve diğerlerinin yardımını gerektirir. İnsanın gelişimidir hümanizmin ereği, bütün insanlar için hayatı daha iyi yapmak. Hümanizm güzel şeyler yapmaya, şimdi ve burada iyi yaşamaya ve geleceğe daha iyi bir dünya bırakmaya yoğunlaşır.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az-Latn-AZ"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İlk kez İtalyan sanatçı </a:t>
            </a:r>
            <a:r>
              <a:rPr lang="tr-TR" sz="2800" dirty="0" err="1" smtClean="0">
                <a:latin typeface="Times New Roman" pitchFamily="18" charset="0"/>
                <a:cs typeface="Times New Roman" pitchFamily="18" charset="0"/>
              </a:rPr>
              <a:t>Giorgio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Vasari</a:t>
            </a:r>
            <a:r>
              <a:rPr lang="tr-TR" sz="2800" dirty="0" smtClean="0">
                <a:latin typeface="Times New Roman" pitchFamily="18" charset="0"/>
                <a:cs typeface="Times New Roman" pitchFamily="18" charset="0"/>
              </a:rPr>
              <a:t> tarafından </a:t>
            </a:r>
            <a:r>
              <a:rPr lang="tr-TR" sz="2800" dirty="0" err="1" smtClean="0">
                <a:latin typeface="Times New Roman" pitchFamily="18" charset="0"/>
                <a:cs typeface="Times New Roman" pitchFamily="18" charset="0"/>
              </a:rPr>
              <a:t>Vite'de</a:t>
            </a:r>
            <a:r>
              <a:rPr lang="tr-TR" sz="2800" dirty="0" smtClean="0">
                <a:latin typeface="Times New Roman" pitchFamily="18" charset="0"/>
                <a:cs typeface="Times New Roman" pitchFamily="18" charset="0"/>
              </a:rPr>
              <a:t> kullanılmış, 1550 yılında basılmıştır. Rönesans teriminin kökeni </a:t>
            </a:r>
            <a:r>
              <a:rPr lang="tr-TR" sz="2800" dirty="0" err="1" smtClean="0">
                <a:latin typeface="Times New Roman" pitchFamily="18" charset="0"/>
                <a:cs typeface="Times New Roman" pitchFamily="18" charset="0"/>
              </a:rPr>
              <a:t>Fransızca'dır</a:t>
            </a:r>
            <a:r>
              <a:rPr lang="tr-TR" sz="2800" dirty="0" smtClean="0">
                <a:latin typeface="Times New Roman" pitchFamily="18" charset="0"/>
                <a:cs typeface="Times New Roman" pitchFamily="18" charset="0"/>
              </a:rPr>
              <a:t>. Fransız tarihçi </a:t>
            </a:r>
            <a:r>
              <a:rPr lang="tr-TR" sz="2800" b="1" dirty="0" smtClean="0">
                <a:latin typeface="Times New Roman" pitchFamily="18" charset="0"/>
                <a:cs typeface="Times New Roman" pitchFamily="18" charset="0"/>
              </a:rPr>
              <a:t>Jules </a:t>
            </a:r>
            <a:r>
              <a:rPr lang="tr-TR" sz="2800" b="1" dirty="0" err="1" smtClean="0">
                <a:latin typeface="Times New Roman" pitchFamily="18" charset="0"/>
                <a:cs typeface="Times New Roman" pitchFamily="18" charset="0"/>
              </a:rPr>
              <a:t>Michelet</a:t>
            </a:r>
            <a:r>
              <a:rPr lang="tr-TR" sz="2800" dirty="0" smtClean="0">
                <a:latin typeface="Times New Roman" pitchFamily="18" charset="0"/>
                <a:cs typeface="Times New Roman" pitchFamily="18" charset="0"/>
              </a:rPr>
              <a:t> tarafından kullanılmış ve İsviçreli tarihçi </a:t>
            </a:r>
            <a:r>
              <a:rPr lang="tr-TR" sz="2800" b="1" dirty="0" err="1" smtClean="0">
                <a:latin typeface="Times New Roman" pitchFamily="18" charset="0"/>
                <a:cs typeface="Times New Roman" pitchFamily="18" charset="0"/>
              </a:rPr>
              <a:t>Jacob</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Burckhardt</a:t>
            </a:r>
            <a:r>
              <a:rPr lang="tr-TR" sz="2800" dirty="0" smtClean="0">
                <a:latin typeface="Times New Roman" pitchFamily="18" charset="0"/>
                <a:cs typeface="Times New Roman" pitchFamily="18" charset="0"/>
              </a:rPr>
              <a:t> tarafından geliştirilmiştir. (1860'larda). Yeniden doğuş iki anlamı içerir. İlki antik klasik metinlerin tekrar keşfi, öğrenimi, sanat ve bilimdeki uygulamalarının tespitidir. İkinci olarak bu entelektüel aktivitelerin sonuçlarının Avrupalılık kültürünü genelde güçlendirmesidir. Bu yüzden Rönesans'tan bahsederken iki farklı fakat anlamlı yoldan söz edilebilir: Klasik öğrenmenin ve bilimin antik metinlerin tekrar keşfiyle yeniden doğması ve genel anlamda bir Avrupalılık kültürünün yeniden doğuşu. </a:t>
            </a:r>
            <a:r>
              <a:rPr lang="tr-TR" sz="2800" dirty="0" err="1" smtClean="0">
                <a:latin typeface="Times New Roman" pitchFamily="18" charset="0"/>
                <a:cs typeface="Times New Roman" pitchFamily="18" charset="0"/>
              </a:rPr>
              <a:t>Raphael</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Sanzio</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Michelangelo</a:t>
            </a:r>
            <a:r>
              <a:rPr lang="tr-TR" sz="2800" dirty="0" smtClean="0">
                <a:latin typeface="Times New Roman" pitchFamily="18" charset="0"/>
                <a:cs typeface="Times New Roman" pitchFamily="18" charset="0"/>
              </a:rPr>
              <a:t> gibi birçok ressam mevcuttur.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HÜMANİZMİN TARİHİ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pPr algn="just">
              <a:buNone/>
            </a:pPr>
            <a:r>
              <a:rPr lang="tr-TR" sz="2800" dirty="0" smtClean="0">
                <a:latin typeface="Times New Roman" pitchFamily="18" charset="0"/>
                <a:cs typeface="Times New Roman" pitchFamily="18" charset="0"/>
              </a:rPr>
              <a:t>    Hümanizm Rönesans'a, </a:t>
            </a:r>
            <a:r>
              <a:rPr lang="tr-TR" sz="2800" dirty="0" err="1" smtClean="0">
                <a:latin typeface="Times New Roman" pitchFamily="18" charset="0"/>
                <a:cs typeface="Times New Roman" pitchFamily="18" charset="0"/>
              </a:rPr>
              <a:t>İslamiyetin</a:t>
            </a:r>
            <a:r>
              <a:rPr lang="tr-TR" sz="2800" dirty="0" smtClean="0">
                <a:latin typeface="Times New Roman" pitchFamily="18" charset="0"/>
                <a:cs typeface="Times New Roman" pitchFamily="18" charset="0"/>
              </a:rPr>
              <a:t> Altın Çağı’na ve Antik Yunan kalıntılarına dayandırılabilir ve hatta </a:t>
            </a:r>
            <a:r>
              <a:rPr lang="tr-TR" sz="2800" dirty="0" err="1" smtClean="0">
                <a:latin typeface="Times New Roman" pitchFamily="18" charset="0"/>
                <a:cs typeface="Times New Roman" pitchFamily="18" charset="0"/>
              </a:rPr>
              <a:t>humanist</a:t>
            </a:r>
            <a:r>
              <a:rPr lang="tr-TR" sz="2800" dirty="0" smtClean="0">
                <a:latin typeface="Times New Roman" pitchFamily="18" charset="0"/>
                <a:cs typeface="Times New Roman" pitchFamily="18" charset="0"/>
              </a:rPr>
              <a:t> düşünce </a:t>
            </a:r>
            <a:r>
              <a:rPr lang="tr-TR" sz="2800" dirty="0" err="1" smtClean="0">
                <a:latin typeface="Times New Roman" pitchFamily="18" charset="0"/>
                <a:cs typeface="Times New Roman" pitchFamily="18" charset="0"/>
              </a:rPr>
              <a:t>Buddha</a:t>
            </a:r>
            <a:r>
              <a:rPr lang="tr-TR" sz="2800" dirty="0" smtClean="0">
                <a:latin typeface="Times New Roman" pitchFamily="18" charset="0"/>
                <a:cs typeface="Times New Roman" pitchFamily="18" charset="0"/>
              </a:rPr>
              <a:t> ve Konfüçyüs’te de görülebilir. Bunun yanında hümanizm terimi daha çok batı felsefesiyle bağlaşıktır. Hümanizm terimi 19. yüzyılın başlarında, 15. yüzyıl İtalya’sında klasik edebiyatla ilgilenen kimseler için söylenen </a:t>
            </a:r>
            <a:r>
              <a:rPr lang="tr-TR" sz="2800" b="1" dirty="0" err="1" smtClean="0">
                <a:latin typeface="Times New Roman" pitchFamily="18" charset="0"/>
                <a:cs typeface="Times New Roman" pitchFamily="18" charset="0"/>
              </a:rPr>
              <a:t>umanista</a:t>
            </a:r>
            <a:r>
              <a:rPr lang="tr-TR" sz="2800" dirty="0" smtClean="0">
                <a:latin typeface="Times New Roman" pitchFamily="18" charset="0"/>
                <a:cs typeface="Times New Roman" pitchFamily="18" charset="0"/>
              </a:rPr>
              <a:t> sözcüğünden kökenlenir. Rönesans Düşüncesinin üzerinde durup antik örneklere göre işlediği ilk sorun insan sorunudur. İnsanı arayan insana özgü olan bu dünyadaki yerinin ne olduğunu araştıran çalışmalara verilen addır.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Hümanizm deyimi ilk olarak filolojik açıdan değerlendirilmiştir. Ancak sadece bu açıdan değerlendirilirse bilimsel bir akım olamazdı. Oysa hümanizm geniş anlamıyla modern insanın hayat anlayışını ve duygusunu dile getiren bir akımdır. Milattan önce 6. yüzyılda yaşamış Miletus’lu </a:t>
            </a:r>
            <a:r>
              <a:rPr lang="tr-TR" sz="2800" dirty="0" err="1" smtClean="0">
                <a:latin typeface="Times New Roman" pitchFamily="18" charset="0"/>
                <a:cs typeface="Times New Roman" pitchFamily="18" charset="0"/>
              </a:rPr>
              <a:t>Thales</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Colophon’lu</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Xenophanes</a:t>
            </a:r>
            <a:r>
              <a:rPr lang="tr-TR" sz="2800" dirty="0" smtClean="0">
                <a:latin typeface="Times New Roman" pitchFamily="18" charset="0"/>
                <a:cs typeface="Times New Roman" pitchFamily="18" charset="0"/>
              </a:rPr>
              <a:t> kendilerinden sonrakiler için </a:t>
            </a:r>
            <a:r>
              <a:rPr lang="tr-TR" sz="2800" dirty="0" err="1" smtClean="0">
                <a:latin typeface="Times New Roman" pitchFamily="18" charset="0"/>
                <a:cs typeface="Times New Roman" pitchFamily="18" charset="0"/>
              </a:rPr>
              <a:t>humanist</a:t>
            </a:r>
            <a:r>
              <a:rPr lang="tr-TR" sz="2800" dirty="0" smtClean="0">
                <a:latin typeface="Times New Roman" pitchFamily="18" charset="0"/>
                <a:cs typeface="Times New Roman" pitchFamily="18" charset="0"/>
              </a:rPr>
              <a:t> düşüncenin yolunu hazırlamıştır. </a:t>
            </a:r>
            <a:r>
              <a:rPr lang="tr-TR" sz="2800" dirty="0" err="1" smtClean="0">
                <a:latin typeface="Times New Roman" pitchFamily="18" charset="0"/>
                <a:cs typeface="Times New Roman" pitchFamily="18" charset="0"/>
              </a:rPr>
              <a:t>Thales</a:t>
            </a:r>
            <a:r>
              <a:rPr lang="tr-TR" sz="2800" dirty="0" smtClean="0">
                <a:latin typeface="Times New Roman" pitchFamily="18" charset="0"/>
                <a:cs typeface="Times New Roman" pitchFamily="18" charset="0"/>
              </a:rPr>
              <a:t> “kendini </a:t>
            </a:r>
            <a:r>
              <a:rPr lang="tr-TR" sz="2800" dirty="0" err="1" smtClean="0">
                <a:latin typeface="Times New Roman" pitchFamily="18" charset="0"/>
                <a:cs typeface="Times New Roman" pitchFamily="18" charset="0"/>
              </a:rPr>
              <a:t>bil'meyi</a:t>
            </a:r>
            <a:r>
              <a:rPr lang="tr-TR" sz="2800" dirty="0" smtClean="0">
                <a:latin typeface="Times New Roman" pitchFamily="18" charset="0"/>
                <a:cs typeface="Times New Roman" pitchFamily="18" charset="0"/>
              </a:rPr>
              <a:t> dünyasının merkezine oturturken, </a:t>
            </a:r>
            <a:r>
              <a:rPr lang="tr-TR" sz="2800" dirty="0" err="1" smtClean="0">
                <a:latin typeface="Times New Roman" pitchFamily="18" charset="0"/>
                <a:cs typeface="Times New Roman" pitchFamily="18" charset="0"/>
              </a:rPr>
              <a:t>Xenophanes</a:t>
            </a:r>
            <a:r>
              <a:rPr lang="tr-TR" sz="2800" dirty="0" smtClean="0">
                <a:latin typeface="Times New Roman" pitchFamily="18" charset="0"/>
                <a:cs typeface="Times New Roman" pitchFamily="18" charset="0"/>
              </a:rPr>
              <a:t> döneminin tanrılarına inanmayı reddetmiş ve kutluluğu evrene ve evrendeki şeylere yüklemiştir. Sonra gelen ve ilk serbest düşünür olarak görülen </a:t>
            </a:r>
            <a:r>
              <a:rPr lang="tr-TR" sz="2800" dirty="0" err="1" smtClean="0">
                <a:latin typeface="Times New Roman" pitchFamily="18" charset="0"/>
                <a:cs typeface="Times New Roman" pitchFamily="18" charset="0"/>
              </a:rPr>
              <a:t>Anaksagoras</a:t>
            </a:r>
            <a:r>
              <a:rPr lang="tr-TR" sz="2800" dirty="0" smtClean="0">
                <a:latin typeface="Times New Roman" pitchFamily="18" charset="0"/>
                <a:cs typeface="Times New Roman" pitchFamily="18" charset="0"/>
              </a:rPr>
              <a:t> bilimsel yöntemlere katkıda bulunarak evreni anlamanın başka bir yolunu göstermiş oldu.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Anaksagoras’ın</a:t>
            </a:r>
            <a:r>
              <a:rPr lang="tr-TR" sz="2800" dirty="0" smtClean="0">
                <a:latin typeface="Times New Roman" pitchFamily="18" charset="0"/>
                <a:cs typeface="Times New Roman" pitchFamily="18" charset="0"/>
              </a:rPr>
              <a:t> öğrencisi </a:t>
            </a:r>
            <a:r>
              <a:rPr lang="tr-TR" sz="2800" dirty="0" err="1" smtClean="0">
                <a:latin typeface="Times New Roman" pitchFamily="18" charset="0"/>
                <a:cs typeface="Times New Roman" pitchFamily="18" charset="0"/>
              </a:rPr>
              <a:t>Perikles</a:t>
            </a:r>
            <a:r>
              <a:rPr lang="tr-TR" sz="2800" dirty="0" smtClean="0">
                <a:latin typeface="Times New Roman" pitchFamily="18" charset="0"/>
                <a:cs typeface="Times New Roman" pitchFamily="18" charset="0"/>
              </a:rPr>
              <a:t> de demokrasinin oluşumunu, özgür düşünceyi savunmuş ve etkilemiştir. Yazılarından çok azı bugüne gelebilmişse de </a:t>
            </a:r>
            <a:r>
              <a:rPr lang="tr-TR" sz="2800" dirty="0" err="1" smtClean="0">
                <a:latin typeface="Times New Roman" pitchFamily="18" charset="0"/>
                <a:cs typeface="Times New Roman" pitchFamily="18" charset="0"/>
              </a:rPr>
              <a:t>Protagoras</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Demokritos</a:t>
            </a:r>
            <a:r>
              <a:rPr lang="tr-TR" sz="2800" dirty="0" smtClean="0">
                <a:latin typeface="Times New Roman" pitchFamily="18" charset="0"/>
                <a:cs typeface="Times New Roman" pitchFamily="18" charset="0"/>
              </a:rPr>
              <a:t> da bilinmezciliği benimsemiş ve ruhani varoluşlarının doğaüstü bir varlıktan bağımsız olduğunu savunmuştur.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RÖNESANSIN İTALYA’DA BAŞLAMASININ NEDENLERİ</a:t>
            </a:r>
            <a:r>
              <a:rPr lang="tr-TR" sz="2800" dirty="0" smtClean="0"/>
              <a:t/>
            </a:r>
            <a:br>
              <a:rPr lang="tr-TR" sz="2800" dirty="0" smtClean="0"/>
            </a:br>
            <a:endParaRPr lang="tr-TR" sz="2800" dirty="0">
              <a:latin typeface="Times New Roman" pitchFamily="18" charset="0"/>
              <a:cs typeface="Times New Roman" pitchFamily="18" charset="0"/>
            </a:endParaRPr>
          </a:p>
        </p:txBody>
      </p:sp>
      <p:pic>
        <p:nvPicPr>
          <p:cNvPr id="4" name="3 İçerik Yer Tutucusu" descr="ıııı.png"/>
          <p:cNvPicPr>
            <a:picLocks noGrp="1" noChangeAspect="1"/>
          </p:cNvPicPr>
          <p:nvPr>
            <p:ph idx="1"/>
          </p:nvPr>
        </p:nvPicPr>
        <p:blipFill>
          <a:blip r:embed="rId2" cstate="print"/>
          <a:stretch>
            <a:fillRect/>
          </a:stretch>
        </p:blipFill>
        <p:spPr>
          <a:xfrm>
            <a:off x="179512" y="1196752"/>
            <a:ext cx="8784976" cy="547978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buNone/>
            </a:pPr>
            <a:r>
              <a:rPr lang="tr-TR" sz="2800" dirty="0" smtClean="0">
                <a:latin typeface="Times New Roman" pitchFamily="18" charset="0"/>
                <a:cs typeface="Times New Roman" pitchFamily="18" charset="0"/>
              </a:rPr>
              <a:t>1.Ticaret hacminin fazlalığından dolayı Burjuva sınıfının daha etkin olması;</a:t>
            </a:r>
          </a:p>
          <a:p>
            <a:pPr>
              <a:buNone/>
            </a:pPr>
            <a:r>
              <a:rPr lang="tr-TR" sz="2800" dirty="0" smtClean="0">
                <a:latin typeface="Times New Roman" pitchFamily="18" charset="0"/>
                <a:cs typeface="Times New Roman" pitchFamily="18" charset="0"/>
              </a:rPr>
              <a:t>2.Antikçağ uygarlığıyla ilişkisinin diğer Avrupa ülkelerinden fazla olması;</a:t>
            </a:r>
          </a:p>
          <a:p>
            <a:pPr>
              <a:buNone/>
            </a:pPr>
            <a:r>
              <a:rPr lang="tr-TR" sz="2800" dirty="0" smtClean="0">
                <a:latin typeface="Times New Roman" pitchFamily="18" charset="0"/>
                <a:cs typeface="Times New Roman" pitchFamily="18" charset="0"/>
              </a:rPr>
              <a:t>3.Doğu ülkeleriyle etkileşim içinde olması;</a:t>
            </a:r>
          </a:p>
          <a:p>
            <a:pPr>
              <a:buNone/>
            </a:pPr>
            <a:r>
              <a:rPr lang="tr-TR" sz="2800" dirty="0" smtClean="0">
                <a:latin typeface="Times New Roman" pitchFamily="18" charset="0"/>
                <a:cs typeface="Times New Roman" pitchFamily="18" charset="0"/>
              </a:rPr>
              <a:t>4.İtalya'nın özgür insan ve düşüncenin ortaya</a:t>
            </a:r>
          </a:p>
          <a:p>
            <a:pPr>
              <a:buNone/>
            </a:pPr>
            <a:r>
              <a:rPr lang="tr-TR" sz="2800" dirty="0" smtClean="0">
                <a:latin typeface="Times New Roman" pitchFamily="18" charset="0"/>
                <a:cs typeface="Times New Roman" pitchFamily="18" charset="0"/>
              </a:rPr>
              <a:t>çıkmasına daha uygun yönetim biçimlerine sahip olması;</a:t>
            </a:r>
          </a:p>
          <a:p>
            <a:pPr>
              <a:buNone/>
            </a:pPr>
            <a:r>
              <a:rPr lang="tr-TR" sz="2800" dirty="0" smtClean="0">
                <a:latin typeface="Times New Roman" pitchFamily="18" charset="0"/>
                <a:cs typeface="Times New Roman" pitchFamily="18" charset="0"/>
              </a:rPr>
              <a:t>5.Papalığın ve İtalya üniversitelerinin etkisi;</a:t>
            </a:r>
          </a:p>
          <a:p>
            <a:pPr>
              <a:buNone/>
            </a:pPr>
            <a:r>
              <a:rPr lang="tr-TR" sz="2800" dirty="0" smtClean="0">
                <a:latin typeface="Times New Roman" pitchFamily="18" charset="0"/>
                <a:cs typeface="Times New Roman" pitchFamily="18" charset="0"/>
              </a:rPr>
              <a:t>6.İstanbul'un alınması üzerine Bizanslı bilgin ve sanatçıların bu ülkeye yerleşmeleri;</a:t>
            </a:r>
          </a:p>
          <a:p>
            <a:pPr>
              <a:buNone/>
            </a:pPr>
            <a:r>
              <a:rPr lang="tr-TR" sz="2800" b="1" dirty="0" smtClean="0">
                <a:latin typeface="Times New Roman" pitchFamily="18" charset="0"/>
                <a:cs typeface="Times New Roman" pitchFamily="18" charset="0"/>
              </a:rPr>
              <a:t>NOT:</a:t>
            </a:r>
            <a:r>
              <a:rPr lang="tr-TR" sz="2800" dirty="0" smtClean="0">
                <a:latin typeface="Times New Roman" pitchFamily="18" charset="0"/>
                <a:cs typeface="Times New Roman" pitchFamily="18" charset="0"/>
              </a:rPr>
              <a:t>Rönesans hareketleri İtalya savaşları, ticari ilişkiler, üniversiteler ve Papayı ziyarete gelenler aracılığı ile diğer Avrupa ülkelerine yayılmıştır.</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a:bodyPr>
          <a:lstStyle/>
          <a:p>
            <a:r>
              <a:rPr lang="tr-TR" sz="2800" b="1" dirty="0" smtClean="0">
                <a:latin typeface="Times New Roman" pitchFamily="18" charset="0"/>
                <a:cs typeface="Times New Roman" pitchFamily="18" charset="0"/>
              </a:rPr>
              <a:t>İTALYA’DA RÖNESANS</a:t>
            </a: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İtalya’da </a:t>
            </a:r>
            <a:r>
              <a:rPr lang="tr-TR" sz="2800" dirty="0" err="1"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Hümanizma ile başladı.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Petrark</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Bokaçiyus</a:t>
            </a:r>
            <a:r>
              <a:rPr lang="tr-TR" sz="2800" dirty="0" smtClean="0">
                <a:latin typeface="Times New Roman" pitchFamily="18" charset="0"/>
                <a:cs typeface="Times New Roman" pitchFamily="18" charset="0"/>
              </a:rPr>
              <a:t> Hümanizmanın ilk öncüleridir. Siyasi bakımdan hümanistler Makyavel, </a:t>
            </a:r>
            <a:r>
              <a:rPr lang="tr-TR" sz="2800" dirty="0" err="1" smtClean="0">
                <a:latin typeface="Times New Roman" pitchFamily="18" charset="0"/>
                <a:cs typeface="Times New Roman" pitchFamily="18" charset="0"/>
              </a:rPr>
              <a:t>Gişarden</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Tasso’dur</a:t>
            </a:r>
            <a:r>
              <a:rPr lang="tr-TR" sz="2800" dirty="0" smtClean="0">
                <a:latin typeface="Times New Roman" pitchFamily="18" charset="0"/>
                <a:cs typeface="Times New Roman" pitchFamily="18" charset="0"/>
              </a:rPr>
              <a:t>. Bunlar dinden bağımsız bir kültür oluşturmak, insan ve dünya ile ilgili bir felsefe yaratmak istiyorlardı. XV. Yüzyılın ortalarına doğru Hümanizma diğer sanat alanlarına da yayıldı. Sanatta doğaya dönüş ve gerçeğin ifade edilmesi ön plâna çıktı.</a:t>
            </a:r>
            <a:r>
              <a:rPr lang="it-IT" sz="2800" b="1" dirty="0" smtClean="0">
                <a:latin typeface="Times New Roman" pitchFamily="18" charset="0"/>
                <a:cs typeface="Times New Roman" pitchFamily="18" charset="0"/>
              </a:rPr>
              <a:t> Resimde;</a:t>
            </a:r>
            <a:r>
              <a:rPr lang="it-IT" sz="2800" dirty="0" smtClean="0">
                <a:latin typeface="Times New Roman" pitchFamily="18" charset="0"/>
                <a:cs typeface="Times New Roman" pitchFamily="18" charset="0"/>
              </a:rPr>
              <a:t> Giotto, Rafael, Leonardo da Vinci</a:t>
            </a:r>
            <a:r>
              <a:rPr lang="tr-TR" sz="2800" dirty="0" smtClean="0">
                <a:latin typeface="Times New Roman" pitchFamily="18" charset="0"/>
                <a:cs typeface="Times New Roman" pitchFamily="18" charset="0"/>
              </a:rPr>
              <a:t>,</a:t>
            </a:r>
            <a:r>
              <a:rPr lang="tr-TR" sz="2800" b="1" dirty="0" smtClean="0">
                <a:latin typeface="Times New Roman" pitchFamily="18" charset="0"/>
                <a:cs typeface="Times New Roman" pitchFamily="18" charset="0"/>
              </a:rPr>
              <a:t> Mimaride;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Bramant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Mikelanj</a:t>
            </a:r>
            <a:r>
              <a:rPr lang="tr-TR" sz="2800" dirty="0" smtClean="0">
                <a:latin typeface="Times New Roman" pitchFamily="18" charset="0"/>
                <a:cs typeface="Times New Roman" pitchFamily="18" charset="0"/>
              </a:rPr>
              <a:t> ve </a:t>
            </a:r>
            <a:r>
              <a:rPr lang="tr-TR" sz="2800" b="1" dirty="0" err="1" smtClean="0">
                <a:latin typeface="Times New Roman" pitchFamily="18" charset="0"/>
                <a:cs typeface="Times New Roman" pitchFamily="18" charset="0"/>
              </a:rPr>
              <a:t>Heykeltraşlıkta</a:t>
            </a:r>
            <a:r>
              <a:rPr lang="tr-TR" sz="2800" b="1" dirty="0" smtClean="0">
                <a:latin typeface="Times New Roman" pitchFamily="18" charset="0"/>
                <a:cs typeface="Times New Roman" pitchFamily="18" charset="0"/>
              </a:rPr>
              <a: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Donetello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Giberti</a:t>
            </a:r>
            <a:r>
              <a:rPr lang="tr-TR" sz="2800"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Mikelanjelo</a:t>
            </a:r>
            <a:r>
              <a:rPr lang="tr-TR" sz="2800" b="1" dirty="0" smtClean="0"/>
              <a:t> </a:t>
            </a:r>
            <a:r>
              <a:rPr lang="tr-TR" sz="2800" dirty="0" smtClean="0">
                <a:latin typeface="Times New Roman" pitchFamily="18" charset="0"/>
                <a:cs typeface="Times New Roman" pitchFamily="18" charset="0"/>
              </a:rPr>
              <a:t>ölümsüz eserler verdiler.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864096"/>
          </a:xfrm>
        </p:spPr>
        <p:txBody>
          <a:bodyPr>
            <a:normAutofit fontScale="90000"/>
          </a:bodyPr>
          <a:lstStyle/>
          <a:p>
            <a:r>
              <a:rPr lang="tr-TR" sz="2800" b="1" dirty="0" smtClean="0">
                <a:latin typeface="Times New Roman" pitchFamily="18" charset="0"/>
                <a:cs typeface="Times New Roman" pitchFamily="18" charset="0"/>
              </a:rPr>
              <a:t>BATI’DA(FRANSA, İNGİLTERE, ALMANYA, İSPANYA , HLLANDA) RÖNESANS</a:t>
            </a:r>
            <a:endParaRPr lang="tr-TR" sz="2800" b="1"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algn="just" fontAlgn="base"/>
            <a:r>
              <a:rPr lang="tr-TR" sz="2800" b="1" dirty="0" smtClean="0">
                <a:latin typeface="Times New Roman" pitchFamily="18" charset="0"/>
                <a:cs typeface="Times New Roman" pitchFamily="18" charset="0"/>
              </a:rPr>
              <a:t>Fransa’da: </a:t>
            </a:r>
            <a:r>
              <a:rPr lang="tr-TR" sz="2800" dirty="0" smtClean="0">
                <a:latin typeface="Times New Roman" pitchFamily="18" charset="0"/>
                <a:cs typeface="Times New Roman" pitchFamily="18" charset="0"/>
              </a:rPr>
              <a:t>Hümanizma hareketi kral tarafından </a:t>
            </a:r>
            <a:r>
              <a:rPr lang="tr-TR" sz="2800" dirty="0" err="1" smtClean="0">
                <a:latin typeface="Times New Roman" pitchFamily="18" charset="0"/>
                <a:cs typeface="Times New Roman" pitchFamily="18" charset="0"/>
              </a:rPr>
              <a:t>Collège</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France’in</a:t>
            </a:r>
            <a:r>
              <a:rPr lang="tr-TR" sz="2800" dirty="0" smtClean="0">
                <a:latin typeface="Times New Roman" pitchFamily="18" charset="0"/>
                <a:cs typeface="Times New Roman" pitchFamily="18" charset="0"/>
              </a:rPr>
              <a:t> (Kolej </a:t>
            </a:r>
            <a:r>
              <a:rPr lang="tr-TR" sz="2800" dirty="0" err="1" smtClean="0">
                <a:latin typeface="Times New Roman" pitchFamily="18" charset="0"/>
                <a:cs typeface="Times New Roman" pitchFamily="18" charset="0"/>
              </a:rPr>
              <a:t>dö</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Frans</a:t>
            </a:r>
            <a:r>
              <a:rPr lang="tr-TR" sz="2800" dirty="0" smtClean="0">
                <a:latin typeface="Times New Roman" pitchFamily="18" charset="0"/>
                <a:cs typeface="Times New Roman" pitchFamily="18" charset="0"/>
              </a:rPr>
              <a:t>) açılmasıyla başladı. Fransa’da </a:t>
            </a:r>
            <a:r>
              <a:rPr lang="tr-TR" sz="2800" dirty="0" err="1"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hareketi daha çok mimarlıkta ve bir dereceye kadar </a:t>
            </a:r>
            <a:r>
              <a:rPr lang="tr-TR" sz="2800" dirty="0" err="1" smtClean="0">
                <a:latin typeface="Times New Roman" pitchFamily="18" charset="0"/>
                <a:cs typeface="Times New Roman" pitchFamily="18" charset="0"/>
              </a:rPr>
              <a:t>heykeltraşlık</a:t>
            </a:r>
            <a:r>
              <a:rPr lang="tr-TR" sz="2800" dirty="0" smtClean="0">
                <a:latin typeface="Times New Roman" pitchFamily="18" charset="0"/>
                <a:cs typeface="Times New Roman" pitchFamily="18" charset="0"/>
              </a:rPr>
              <a:t> ve resimde görüldü. Bu dönemin en ünlü mimari </a:t>
            </a:r>
            <a:r>
              <a:rPr lang="tr-TR" sz="2800" dirty="0" err="1" smtClean="0">
                <a:latin typeface="Times New Roman" pitchFamily="18" charset="0"/>
                <a:cs typeface="Times New Roman" pitchFamily="18" charset="0"/>
              </a:rPr>
              <a:t>Piyer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Lesko</a:t>
            </a:r>
            <a:r>
              <a:rPr lang="tr-TR" sz="2800" dirty="0" smtClean="0">
                <a:latin typeface="Times New Roman" pitchFamily="18" charset="0"/>
                <a:cs typeface="Times New Roman" pitchFamily="18" charset="0"/>
              </a:rPr>
              <a:t>, daha çok saray ve şato yapımına yönelmiştir. Montaigne, bu dönemin ünlü düşünürlerindendir ve deneme türünün babası sayılır. </a:t>
            </a:r>
            <a:r>
              <a:rPr lang="tr-TR" sz="2800" dirty="0" err="1" smtClean="0">
                <a:latin typeface="Times New Roman" pitchFamily="18" charset="0"/>
                <a:cs typeface="Times New Roman" pitchFamily="18" charset="0"/>
              </a:rPr>
              <a:t>François</a:t>
            </a:r>
            <a:r>
              <a:rPr lang="tr-TR" sz="2800" dirty="0" smtClean="0">
                <a:latin typeface="Times New Roman" pitchFamily="18" charset="0"/>
                <a:cs typeface="Times New Roman" pitchFamily="18" charset="0"/>
              </a:rPr>
              <a:t> Villan, </a:t>
            </a:r>
            <a:r>
              <a:rPr lang="tr-TR" sz="2800" dirty="0" err="1" smtClean="0">
                <a:latin typeface="Times New Roman" pitchFamily="18" charset="0"/>
                <a:cs typeface="Times New Roman" pitchFamily="18" charset="0"/>
              </a:rPr>
              <a:t>Pierre</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Ransard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Rabelais</a:t>
            </a:r>
            <a:r>
              <a:rPr lang="tr-TR" sz="2800" dirty="0" smtClean="0">
                <a:latin typeface="Times New Roman" pitchFamily="18" charset="0"/>
                <a:cs typeface="Times New Roman" pitchFamily="18" charset="0"/>
              </a:rPr>
              <a:t>, Fransa’da yetişmiş ünlü hümanistlerdir.</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260648"/>
            <a:ext cx="8784976" cy="6408712"/>
          </a:xfrm>
        </p:spPr>
        <p:txBody>
          <a:bodyPr>
            <a:normAutofit/>
          </a:bodyPr>
          <a:lstStyle/>
          <a:p>
            <a:pPr marL="514350" indent="-514350">
              <a:buAutoNum type="arabicPeriod"/>
            </a:pPr>
            <a:r>
              <a:rPr lang="tr-TR" sz="2800" b="1" dirty="0" smtClean="0">
                <a:latin typeface="Times New Roman" pitchFamily="18" charset="0"/>
                <a:cs typeface="Times New Roman" pitchFamily="18" charset="0"/>
              </a:rPr>
              <a:t>İngiltere’de: </a:t>
            </a:r>
            <a:r>
              <a:rPr lang="tr-TR" sz="2800" dirty="0" err="1"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daha çok Hümanizma alanında gelişti. Dönemin en büyük Hümanisti </a:t>
            </a:r>
            <a:r>
              <a:rPr lang="tr-TR" sz="2800" dirty="0" err="1" smtClean="0">
                <a:latin typeface="Times New Roman" pitchFamily="18" charset="0"/>
                <a:cs typeface="Times New Roman" pitchFamily="18" charset="0"/>
              </a:rPr>
              <a:t>Şekspir’dir</a:t>
            </a:r>
            <a:r>
              <a:rPr lang="tr-TR" sz="2800" dirty="0" smtClean="0">
                <a:latin typeface="Times New Roman" pitchFamily="18" charset="0"/>
                <a:cs typeface="Times New Roman" pitchFamily="18" charset="0"/>
              </a:rPr>
              <a:t>.</a:t>
            </a:r>
          </a:p>
          <a:p>
            <a:pPr marL="514350" indent="-514350">
              <a:buAutoNum type="arabicPeriod"/>
            </a:pP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Almanya’da: </a:t>
            </a:r>
            <a:r>
              <a:rPr lang="tr-TR" sz="2800" dirty="0" err="1" smtClean="0">
                <a:latin typeface="Times New Roman" pitchFamily="18" charset="0"/>
                <a:cs typeface="Times New Roman" pitchFamily="18" charset="0"/>
              </a:rPr>
              <a:t>rönesansın</a:t>
            </a:r>
            <a:r>
              <a:rPr lang="tr-TR" sz="2800" dirty="0" smtClean="0">
                <a:latin typeface="Times New Roman" pitchFamily="18" charset="0"/>
                <a:cs typeface="Times New Roman" pitchFamily="18" charset="0"/>
              </a:rPr>
              <a:t> resimde en büyük temsilcisi </a:t>
            </a:r>
            <a:r>
              <a:rPr lang="tr-TR" sz="2800" dirty="0" err="1" smtClean="0">
                <a:latin typeface="Times New Roman" pitchFamily="18" charset="0"/>
                <a:cs typeface="Times New Roman" pitchFamily="18" charset="0"/>
              </a:rPr>
              <a:t>Alber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Dürer’dir</a:t>
            </a:r>
            <a:r>
              <a:rPr lang="tr-TR" sz="2800" dirty="0" smtClean="0">
                <a:latin typeface="Times New Roman" pitchFamily="18" charset="0"/>
                <a:cs typeface="Times New Roman" pitchFamily="18" charset="0"/>
              </a:rPr>
              <a:t>. </a:t>
            </a:r>
          </a:p>
          <a:p>
            <a:pPr marL="514350" indent="-514350">
              <a:buAutoNum type="arabicPeriod"/>
            </a:pP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İspanya’da: </a:t>
            </a:r>
            <a:r>
              <a:rPr lang="tr-TR" sz="2800" dirty="0" smtClean="0">
                <a:latin typeface="Times New Roman" pitchFamily="18" charset="0"/>
                <a:cs typeface="Times New Roman" pitchFamily="18" charset="0"/>
              </a:rPr>
              <a:t>edebiyat alanında Cervantes, resimde </a:t>
            </a:r>
            <a:r>
              <a:rPr lang="tr-TR" sz="2800" dirty="0" err="1" smtClean="0">
                <a:latin typeface="Times New Roman" pitchFamily="18" charset="0"/>
                <a:cs typeface="Times New Roman" pitchFamily="18" charset="0"/>
              </a:rPr>
              <a:t>Velaskes</a:t>
            </a:r>
            <a:r>
              <a:rPr lang="tr-TR" sz="2800" dirty="0" smtClean="0">
                <a:latin typeface="Times New Roman" pitchFamily="18" charset="0"/>
                <a:cs typeface="Times New Roman" pitchFamily="18" charset="0"/>
              </a:rPr>
              <a:t> ölümsüz eserler verdiler.</a:t>
            </a:r>
          </a:p>
          <a:p>
            <a:pPr marL="514350" indent="-514350">
              <a:buAutoNum type="arabicPeriod"/>
            </a:pPr>
            <a:r>
              <a:rPr lang="tr-TR" sz="2800" b="1" dirty="0" smtClean="0">
                <a:latin typeface="Times New Roman" pitchFamily="18" charset="0"/>
                <a:cs typeface="Times New Roman" pitchFamily="18" charset="0"/>
              </a:rPr>
              <a:t>Hollanda’da: </a:t>
            </a:r>
            <a:r>
              <a:rPr lang="tr-TR" sz="2800" dirty="0" err="1" smtClean="0">
                <a:latin typeface="Times New Roman" pitchFamily="18" charset="0"/>
                <a:cs typeface="Times New Roman" pitchFamily="18" charset="0"/>
              </a:rPr>
              <a:t>Erasmus</a:t>
            </a:r>
            <a:r>
              <a:rPr lang="tr-TR" sz="2800" dirty="0" smtClean="0">
                <a:latin typeface="Times New Roman" pitchFamily="18" charset="0"/>
                <a:cs typeface="Times New Roman" pitchFamily="18" charset="0"/>
              </a:rPr>
              <a:t> ünlü hümanistlerdendir.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NİCCOLO MACHİAVELLİ</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makk.jpg"/>
          <p:cNvPicPr>
            <a:picLocks noGrp="1" noChangeAspect="1"/>
          </p:cNvPicPr>
          <p:nvPr>
            <p:ph idx="1"/>
          </p:nvPr>
        </p:nvPicPr>
        <p:blipFill>
          <a:blip r:embed="rId2" cstate="print"/>
          <a:stretch>
            <a:fillRect/>
          </a:stretch>
        </p:blipFill>
        <p:spPr>
          <a:xfrm>
            <a:off x="2411759" y="1012660"/>
            <a:ext cx="4402101" cy="56567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b="1" dirty="0" err="1" smtClean="0">
                <a:latin typeface="Times New Roman" pitchFamily="18" charset="0"/>
                <a:cs typeface="Times New Roman" pitchFamily="18" charset="0"/>
              </a:rPr>
              <a:t>Niccolò</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di</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Bernardo</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dei</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Machiavelli</a:t>
            </a:r>
            <a:r>
              <a:rPr lang="tr-TR" sz="2800" dirty="0" smtClean="0">
                <a:latin typeface="Times New Roman" pitchFamily="18" charset="0"/>
                <a:cs typeface="Times New Roman" pitchFamily="18" charset="0"/>
              </a:rPr>
              <a:t> (1469 –1527), tarih ve politika biliminin kurucusu sayılan Floransalı düşünür, devlet adamı, askerî </a:t>
            </a:r>
            <a:r>
              <a:rPr lang="tr-TR" sz="2800" dirty="0" err="1" smtClean="0">
                <a:latin typeface="Times New Roman" pitchFamily="18" charset="0"/>
                <a:cs typeface="Times New Roman" pitchFamily="18" charset="0"/>
              </a:rPr>
              <a:t>stratejist</a:t>
            </a:r>
            <a:r>
              <a:rPr lang="tr-TR" sz="2800" dirty="0" smtClean="0">
                <a:latin typeface="Times New Roman" pitchFamily="18" charset="0"/>
                <a:cs typeface="Times New Roman" pitchFamily="18" charset="0"/>
              </a:rPr>
              <a:t>, şair ve oyun yazarı. İtalyan Rönesans hareketinin en önemli figürlerindendir. En ünlü eseri Prens'te, politik yazın tarihinde ilk kez iktidarın alınışı ve korunması gibi bir sorunu dinsel ya da ahlaki kaygıları dikkate almaksızın kendinde bir amaç olarak inceledi. Tüm yaşamı boyunca İtalya'nın birliği ideali için mücadele verdi. Fikirleri politik yazında olduğu gibi yaygın düşünüşte de giderek büsbütün olumsuz ve ilkesiz bir politik hırsın anlatımı olarak görüldü, </a:t>
            </a:r>
            <a:r>
              <a:rPr lang="tr-TR" sz="2800" b="1" dirty="0" smtClean="0">
                <a:latin typeface="Times New Roman" pitchFamily="18" charset="0"/>
                <a:cs typeface="Times New Roman" pitchFamily="18" charset="0"/>
              </a:rPr>
              <a:t>"Makyavelizm"</a:t>
            </a:r>
            <a:r>
              <a:rPr lang="tr-TR" sz="2800" dirty="0" smtClean="0">
                <a:latin typeface="Times New Roman" pitchFamily="18" charset="0"/>
                <a:cs typeface="Times New Roman" pitchFamily="18" charset="0"/>
              </a:rPr>
              <a:t> terimi bir düşünce sisteminden çok </a:t>
            </a:r>
            <a:r>
              <a:rPr lang="tr-TR" sz="2800" b="1" dirty="0" smtClean="0">
                <a:latin typeface="Times New Roman" pitchFamily="18" charset="0"/>
                <a:cs typeface="Times New Roman" pitchFamily="18" charset="0"/>
              </a:rPr>
              <a:t>"amaç için her yolu </a:t>
            </a:r>
            <a:r>
              <a:rPr lang="tr-TR" sz="2800" b="1" dirty="0" err="1" smtClean="0">
                <a:latin typeface="Times New Roman" pitchFamily="18" charset="0"/>
                <a:cs typeface="Times New Roman" pitchFamily="18" charset="0"/>
              </a:rPr>
              <a:t>mübah</a:t>
            </a:r>
            <a:r>
              <a:rPr lang="tr-TR" sz="2800" b="1" dirty="0" smtClean="0">
                <a:latin typeface="Times New Roman" pitchFamily="18" charset="0"/>
                <a:cs typeface="Times New Roman" pitchFamily="18" charset="0"/>
              </a:rPr>
              <a:t> gören" </a:t>
            </a:r>
            <a:r>
              <a:rPr lang="tr-TR" sz="2800" dirty="0" smtClean="0">
                <a:latin typeface="Times New Roman" pitchFamily="18" charset="0"/>
                <a:cs typeface="Times New Roman" pitchFamily="18" charset="0"/>
              </a:rPr>
              <a:t>politikacının tutumunu anlatan suçlayıcı bir sıfat haline geldi.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az-Latn-AZ" sz="2800" dirty="0" smtClean="0"/>
              <a:t>    </a:t>
            </a:r>
            <a:r>
              <a:rPr lang="tr-TR" sz="2800" dirty="0" smtClean="0">
                <a:latin typeface="Times New Roman" pitchFamily="18" charset="0"/>
                <a:cs typeface="Times New Roman" pitchFamily="18" charset="0"/>
              </a:rPr>
              <a:t>Rönesans döneminin yaratıcılığının esas yürütücü gücü tüccarlardır. Bunlar en kârlı ticaretin hangi alanda olduğunu araştırdılar ve bu yoldan sağladıkları zenginlikleri sanat ve endüstri yeniliklerine yatırdılar. Rönesans; Floransa, Venedik, İngiltere, Portekiz, Hollanda gibi büyük kent-devletlerinde ya da metropollerde doğmuştur.</a:t>
            </a:r>
            <a:r>
              <a:rPr lang="az-Latn-AZ"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Rönesans üzerinde derin araştırmalar yapan </a:t>
            </a:r>
            <a:r>
              <a:rPr lang="tr-TR" sz="2800" b="1" dirty="0" err="1" smtClean="0">
                <a:latin typeface="Times New Roman" pitchFamily="18" charset="0"/>
                <a:cs typeface="Times New Roman" pitchFamily="18" charset="0"/>
              </a:rPr>
              <a:t>Burkhard</a:t>
            </a: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“Rönesans insanın keşfedilmesidir.” demektedir. Gerçekten de Ortaçağ Avrupa’da insanın hiçbir kıymeti yoktu. Engizisyon mahkemelerinde yüz binlerce insan haksız yere ve çok defa sırf servetlerini ele geçirebilmek için öldürüldü</a:t>
            </a:r>
            <a:r>
              <a:rPr lang="az-Latn-AZ"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Papazlar çeşitli menfaatler karşılığında günahları affediyorlardı.</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Yine de </a:t>
            </a:r>
            <a:r>
              <a:rPr lang="tr-TR" sz="2800" dirty="0" err="1" smtClean="0">
                <a:latin typeface="Times New Roman" pitchFamily="18" charset="0"/>
                <a:cs typeface="Times New Roman" pitchFamily="18" charset="0"/>
              </a:rPr>
              <a:t>Diderot</a:t>
            </a:r>
            <a:r>
              <a:rPr lang="tr-TR" sz="2800" dirty="0" smtClean="0">
                <a:latin typeface="Times New Roman" pitchFamily="18" charset="0"/>
                <a:cs typeface="Times New Roman" pitchFamily="18" charset="0"/>
              </a:rPr>
              <a:t>, Rousseau, </a:t>
            </a:r>
            <a:r>
              <a:rPr lang="tr-TR" sz="2800" dirty="0" err="1" smtClean="0">
                <a:latin typeface="Times New Roman" pitchFamily="18" charset="0"/>
                <a:cs typeface="Times New Roman" pitchFamily="18" charset="0"/>
              </a:rPr>
              <a:t>Fichte</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Hegel</a:t>
            </a:r>
            <a:r>
              <a:rPr lang="tr-TR" sz="2800" dirty="0" smtClean="0">
                <a:latin typeface="Times New Roman" pitchFamily="18" charset="0"/>
                <a:cs typeface="Times New Roman" pitchFamily="18" charset="0"/>
              </a:rPr>
              <a:t> gibi büyük düşünürler </a:t>
            </a:r>
            <a:r>
              <a:rPr lang="tr-TR" sz="2800" dirty="0" err="1" smtClean="0">
                <a:latin typeface="Times New Roman" pitchFamily="18" charset="0"/>
                <a:cs typeface="Times New Roman" pitchFamily="18" charset="0"/>
              </a:rPr>
              <a:t>Machiavelli</a:t>
            </a:r>
            <a:r>
              <a:rPr lang="tr-TR" sz="2800" dirty="0" smtClean="0">
                <a:latin typeface="Times New Roman" pitchFamily="18" charset="0"/>
                <a:cs typeface="Times New Roman" pitchFamily="18" charset="0"/>
              </a:rPr>
              <a:t> düşüncesinin olumlu yönünü açığa çıkarmaya çalıştılar. </a:t>
            </a:r>
            <a:r>
              <a:rPr lang="tr-TR" sz="2800" dirty="0" err="1" smtClean="0">
                <a:latin typeface="Times New Roman" pitchFamily="18" charset="0"/>
                <a:cs typeface="Times New Roman" pitchFamily="18" charset="0"/>
              </a:rPr>
              <a:t>Hegel'e</a:t>
            </a:r>
            <a:r>
              <a:rPr lang="tr-TR" sz="2800" dirty="0" smtClean="0">
                <a:latin typeface="Times New Roman" pitchFamily="18" charset="0"/>
                <a:cs typeface="Times New Roman" pitchFamily="18" charset="0"/>
              </a:rPr>
              <a:t> göre "</a:t>
            </a:r>
            <a:r>
              <a:rPr lang="tr-TR" sz="2800" dirty="0" err="1" smtClean="0">
                <a:latin typeface="Times New Roman" pitchFamily="18" charset="0"/>
                <a:cs typeface="Times New Roman" pitchFamily="18" charset="0"/>
              </a:rPr>
              <a:t>Machiavelli'nin</a:t>
            </a:r>
            <a:r>
              <a:rPr lang="tr-TR" sz="2800" dirty="0" smtClean="0">
                <a:latin typeface="Times New Roman" pitchFamily="18" charset="0"/>
                <a:cs typeface="Times New Roman" pitchFamily="18" charset="0"/>
              </a:rPr>
              <a:t> gayesi, yani İtalya’nın bir devlet mertebesine çıkarılması, bu yazarın eserinde tiranlığın haklı gösterilmesinden ve muhteris bir despot için imal edilmiş altın yıldızlı bir aynadan başka bir şey görmeyen bütün görme özürlülerce anlaşılamadan kalmıştır." </a:t>
            </a:r>
            <a:r>
              <a:rPr lang="tr-TR" sz="2800" dirty="0" err="1" smtClean="0">
                <a:latin typeface="Times New Roman" pitchFamily="18" charset="0"/>
                <a:cs typeface="Times New Roman" pitchFamily="18" charset="0"/>
              </a:rPr>
              <a:t>Hegel</a:t>
            </a:r>
            <a:r>
              <a:rPr lang="tr-TR" sz="2800" dirty="0" smtClean="0">
                <a:latin typeface="Times New Roman" pitchFamily="18" charset="0"/>
                <a:cs typeface="Times New Roman" pitchFamily="18" charset="0"/>
              </a:rPr>
              <a:t> O'nun yöntemini şöyle özetler: "Kangren olmuş uzuvlar lavanta suyuyla iyileştirilemez." İtalyan komünist filozof </a:t>
            </a:r>
            <a:r>
              <a:rPr lang="tr-TR" sz="2800" dirty="0" err="1" smtClean="0">
                <a:latin typeface="Times New Roman" pitchFamily="18" charset="0"/>
                <a:cs typeface="Times New Roman" pitchFamily="18" charset="0"/>
              </a:rPr>
              <a:t>Antonio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Gramsci</a:t>
            </a:r>
            <a:r>
              <a:rPr lang="tr-TR" sz="2800" dirty="0" smtClean="0">
                <a:latin typeface="Times New Roman" pitchFamily="18" charset="0"/>
                <a:cs typeface="Times New Roman" pitchFamily="18" charset="0"/>
              </a:rPr>
              <a:t> ise O'nu "erken gelmiş Jakoben" olarak tanımlar.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SİYASAL GÖRÜŞLERİ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pPr algn="just"/>
            <a:r>
              <a:rPr lang="tr-TR" sz="2800" dirty="0" err="1" smtClean="0">
                <a:latin typeface="Times New Roman" pitchFamily="18" charset="0"/>
                <a:cs typeface="Times New Roman" pitchFamily="18" charset="0"/>
              </a:rPr>
              <a:t>Machiavelli</a:t>
            </a:r>
            <a:r>
              <a:rPr lang="tr-TR" sz="2800" dirty="0" smtClean="0">
                <a:latin typeface="Times New Roman" pitchFamily="18" charset="0"/>
                <a:cs typeface="Times New Roman" pitchFamily="18" charset="0"/>
              </a:rPr>
              <a:t>, siyasal düşünüşün laikleştirilmesi ve bilimselleştirilmesi gerektiğini savunurdu. Ancak, her ne kadar kiliseye karşı olan </a:t>
            </a:r>
            <a:r>
              <a:rPr lang="tr-TR" sz="2800" dirty="0" err="1" smtClean="0">
                <a:latin typeface="Times New Roman" pitchFamily="18" charset="0"/>
                <a:cs typeface="Times New Roman" pitchFamily="18" charset="0"/>
              </a:rPr>
              <a:t>Machiavelli</a:t>
            </a:r>
            <a:r>
              <a:rPr lang="tr-TR" sz="2800" dirty="0" smtClean="0">
                <a:latin typeface="Times New Roman" pitchFamily="18" charset="0"/>
                <a:cs typeface="Times New Roman" pitchFamily="18" charset="0"/>
              </a:rPr>
              <a:t>, laikliği savunmuş biri olsa da hükümdarın gerektiği zaman dini de alet olarak kullanması gerektiğini belirtmiştir. </a:t>
            </a:r>
            <a:r>
              <a:rPr lang="tr-TR" sz="2800" dirty="0" err="1" smtClean="0">
                <a:latin typeface="Times New Roman" pitchFamily="18" charset="0"/>
                <a:cs typeface="Times New Roman" pitchFamily="18" charset="0"/>
              </a:rPr>
              <a:t>Machiavelli</a:t>
            </a:r>
            <a:r>
              <a:rPr lang="tr-TR" sz="2800" dirty="0" smtClean="0">
                <a:latin typeface="Times New Roman" pitchFamily="18" charset="0"/>
                <a:cs typeface="Times New Roman" pitchFamily="18" charset="0"/>
              </a:rPr>
              <a:t>, İtalyan birliğini kurmaya aday yöneticinin (dindar olsun ya da olmasın) son derece dindar görünmesini isterdi.</a:t>
            </a:r>
            <a:r>
              <a:rPr lang="tr-TR" sz="2800" baseline="300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Kendini dünya olaylarını kader ile açıklayan dini görüşten tümüyle soyutlamıştır. </a:t>
            </a:r>
            <a:r>
              <a:rPr lang="tr-TR" sz="2800" dirty="0" err="1" smtClean="0">
                <a:latin typeface="Times New Roman" pitchFamily="18" charset="0"/>
                <a:cs typeface="Times New Roman" pitchFamily="18" charset="0"/>
              </a:rPr>
              <a:t>Machiavelli</a:t>
            </a:r>
            <a:r>
              <a:rPr lang="tr-TR" sz="2800" dirty="0" smtClean="0">
                <a:latin typeface="Times New Roman" pitchFamily="18" charset="0"/>
                <a:cs typeface="Times New Roman" pitchFamily="18" charset="0"/>
              </a:rPr>
              <a:t>, insan doğasını kötü ve bencil olarak tanımlardı. Ayrıca, başarıya ulaşmak için her yola, her araca başvurulması gerektiğini savunurdu.</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Bir devlet adamının, siyasi tutumlarında bu gerçeği kabul ederek davranması gerektiğini ve hatta devlet adamı bu realiteyle birlikte, kendi de pragmatist davranmalı ve bencil olmak zorunda olduğuna inanırdı. </a:t>
            </a:r>
            <a:r>
              <a:rPr lang="tr-TR" sz="2800" dirty="0" err="1" smtClean="0">
                <a:latin typeface="Times New Roman" pitchFamily="18" charset="0"/>
                <a:cs typeface="Times New Roman" pitchFamily="18" charset="0"/>
              </a:rPr>
              <a:t>Machiavelli'ye</a:t>
            </a:r>
            <a:r>
              <a:rPr lang="tr-TR" sz="2800" dirty="0" smtClean="0">
                <a:latin typeface="Times New Roman" pitchFamily="18" charset="0"/>
                <a:cs typeface="Times New Roman" pitchFamily="18" charset="0"/>
              </a:rPr>
              <a:t> göre bencillerden oluşan bir toplumda bencil olmayan bir lider davasını başarıyla yürütemez. Gene </a:t>
            </a:r>
            <a:r>
              <a:rPr lang="tr-TR" sz="2800" dirty="0" err="1" smtClean="0">
                <a:latin typeface="Times New Roman" pitchFamily="18" charset="0"/>
                <a:cs typeface="Times New Roman" pitchFamily="18" charset="0"/>
              </a:rPr>
              <a:t>Machiavelli'ye</a:t>
            </a:r>
            <a:r>
              <a:rPr lang="tr-TR" sz="2800" dirty="0" smtClean="0">
                <a:latin typeface="Times New Roman" pitchFamily="18" charset="0"/>
                <a:cs typeface="Times New Roman" pitchFamily="18" charset="0"/>
              </a:rPr>
              <a:t> göre, insanlar en çok mala mülke yani maddi şeylere önem verir. </a:t>
            </a:r>
            <a:r>
              <a:rPr lang="tr-TR" sz="2800" dirty="0" err="1" smtClean="0">
                <a:latin typeface="Times New Roman" pitchFamily="18" charset="0"/>
                <a:cs typeface="Times New Roman" pitchFamily="18" charset="0"/>
              </a:rPr>
              <a:t>Machiavelli</a:t>
            </a:r>
            <a:r>
              <a:rPr lang="tr-TR" sz="2800" dirty="0" smtClean="0">
                <a:latin typeface="Times New Roman" pitchFamily="18" charset="0"/>
                <a:cs typeface="Times New Roman" pitchFamily="18" charset="0"/>
              </a:rPr>
              <a:t>, İtalyan birliğinin kurulmasında önemli derecede çaba göstermiştir. Ona göre; İtalyan birliğinin sağlanmasının önündeki en büyük engellerden biri Papalık Devleti idi.</a:t>
            </a:r>
            <a:r>
              <a:rPr lang="tr-TR" sz="2800" baseline="300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Cicero</a:t>
            </a:r>
            <a:r>
              <a:rPr lang="tr-TR" sz="2800" dirty="0" smtClean="0">
                <a:latin typeface="Times New Roman" pitchFamily="18" charset="0"/>
                <a:cs typeface="Times New Roman" pitchFamily="18" charset="0"/>
              </a:rPr>
              <a:t> ve Seneca'nın çizdiği adil, cömert ve yüce gönüllü hükümdar idealini eleştirdi. </a:t>
            </a:r>
            <a:r>
              <a:rPr lang="tr-TR" sz="2800" dirty="0" err="1" smtClean="0">
                <a:latin typeface="Times New Roman" pitchFamily="18" charset="0"/>
                <a:cs typeface="Times New Roman" pitchFamily="18" charset="0"/>
              </a:rPr>
              <a:t>Machiavelli</a:t>
            </a:r>
            <a:r>
              <a:rPr lang="tr-TR" sz="2800" dirty="0" smtClean="0">
                <a:latin typeface="Times New Roman" pitchFamily="18" charset="0"/>
                <a:cs typeface="Times New Roman" pitchFamily="18" charset="0"/>
              </a:rPr>
              <a:t>, bu niteliklerin devlet işlerini yürütmede uygun olmayacağına inanıyordu.</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İNSAN DOĞASI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052736"/>
            <a:ext cx="8784976" cy="5616624"/>
          </a:xfrm>
        </p:spPr>
        <p:txBody>
          <a:bodyPr>
            <a:normAutofit/>
          </a:bodyPr>
          <a:lstStyle/>
          <a:p>
            <a:pPr algn="just"/>
            <a:r>
              <a:rPr lang="tr-TR" sz="2800" dirty="0" err="1" smtClean="0">
                <a:latin typeface="Times New Roman" pitchFamily="18" charset="0"/>
                <a:cs typeface="Times New Roman" pitchFamily="18" charset="0"/>
              </a:rPr>
              <a:t>Machiavelli</a:t>
            </a:r>
            <a:r>
              <a:rPr lang="tr-TR" sz="2800" dirty="0" smtClean="0">
                <a:latin typeface="Times New Roman" pitchFamily="18" charset="0"/>
                <a:cs typeface="Times New Roman" pitchFamily="18" charset="0"/>
              </a:rPr>
              <a:t>, insanın özünde kötülük bulunduğunu düşünür. Bu kötülük yine bizzat insanın kendinden kaynaklanır. Özellikle insanlarda görülen ‘elde etme’ arzusu, bu kötülüğün en çok yansıdığı davranıştır. Ona göre insan, her şeye sahip olmak ister ve bu arzusunun sınırı yoktur. Ancak insanın hem ömrü, hem de maddî imkânları sınırlıdır. Dolayısıyla bir insanın her şeyi elde etmesi asla mümkün değildir. O hâlde bireyin, elde edemeyeceği şeylerin peşinden koşması da yanlış bir eylemdir.</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SIFIR TOPLAMLI İKTİDAR TEORİSİ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08720"/>
            <a:ext cx="8784976" cy="5760640"/>
          </a:xfrm>
        </p:spPr>
        <p:txBody>
          <a:bodyPr>
            <a:normAutofit fontScale="92500" lnSpcReduction="20000"/>
          </a:bodyPr>
          <a:lstStyle/>
          <a:p>
            <a:pPr algn="just"/>
            <a:r>
              <a:rPr lang="tr-TR" sz="3000" dirty="0" err="1" smtClean="0">
                <a:latin typeface="Times New Roman" pitchFamily="18" charset="0"/>
                <a:cs typeface="Times New Roman" pitchFamily="18" charset="0"/>
              </a:rPr>
              <a:t>Machiavelli</a:t>
            </a:r>
            <a:r>
              <a:rPr lang="tr-TR" sz="3000" dirty="0" smtClean="0">
                <a:latin typeface="Times New Roman" pitchFamily="18" charset="0"/>
                <a:cs typeface="Times New Roman" pitchFamily="18" charset="0"/>
              </a:rPr>
              <a:t>, iktidar gücünü miktarı asla değişmeyen bir pastaya benzetir. Buna göre herhangi bir kişi, sahip olduğu iktidar gücünü ne kadar arttırırsa, muhaliflerin ve diğer kişilerin gücü de aynı ölçüde azalacaktır. Yani iktidar miktarı asla değişmeyecek; ancak bu miktarın payı her zaman değişecektir. </a:t>
            </a:r>
            <a:r>
              <a:rPr lang="tr-TR" sz="3000" dirty="0" err="1" smtClean="0">
                <a:latin typeface="Times New Roman" pitchFamily="18" charset="0"/>
                <a:cs typeface="Times New Roman" pitchFamily="18" charset="0"/>
              </a:rPr>
              <a:t>Machiavelli</a:t>
            </a:r>
            <a:r>
              <a:rPr lang="tr-TR" sz="3000" dirty="0" smtClean="0">
                <a:latin typeface="Times New Roman" pitchFamily="18" charset="0"/>
                <a:cs typeface="Times New Roman" pitchFamily="18" charset="0"/>
              </a:rPr>
              <a:t>, bu düşüncesini </a:t>
            </a:r>
            <a:r>
              <a:rPr lang="tr-TR" sz="3000" dirty="0" err="1" smtClean="0">
                <a:latin typeface="Times New Roman" pitchFamily="18" charset="0"/>
                <a:cs typeface="Times New Roman" pitchFamily="18" charset="0"/>
              </a:rPr>
              <a:t>virtù</a:t>
            </a:r>
            <a:r>
              <a:rPr lang="tr-TR" sz="3000" dirty="0" smtClean="0">
                <a:latin typeface="Times New Roman" pitchFamily="18" charset="0"/>
                <a:cs typeface="Times New Roman" pitchFamily="18" charset="0"/>
              </a:rPr>
              <a:t> kavramını kullanarak </a:t>
            </a:r>
            <a:r>
              <a:rPr lang="tr-TR" sz="3000" dirty="0" err="1" smtClean="0">
                <a:latin typeface="Times New Roman" pitchFamily="18" charset="0"/>
                <a:cs typeface="Times New Roman" pitchFamily="18" charset="0"/>
              </a:rPr>
              <a:t>Discorsi</a:t>
            </a:r>
            <a:r>
              <a:rPr lang="tr-TR" sz="3000" dirty="0" smtClean="0">
                <a:latin typeface="Times New Roman" pitchFamily="18" charset="0"/>
                <a:cs typeface="Times New Roman" pitchFamily="18" charset="0"/>
              </a:rPr>
              <a:t> adlı eserinde şöyle açıklar:</a:t>
            </a:r>
          </a:p>
          <a:p>
            <a:pPr algn="just"/>
            <a:r>
              <a:rPr lang="tr-TR" sz="3000" b="1" dirty="0" smtClean="0">
                <a:latin typeface="Times New Roman" pitchFamily="18" charset="0"/>
                <a:cs typeface="Times New Roman" pitchFamily="18" charset="0"/>
              </a:rPr>
              <a:t>“</a:t>
            </a:r>
            <a:r>
              <a:rPr lang="tr-TR" sz="3000" dirty="0" smtClean="0">
                <a:latin typeface="Times New Roman" pitchFamily="18" charset="0"/>
                <a:cs typeface="Times New Roman" pitchFamily="18" charset="0"/>
              </a:rPr>
              <a:t>Dünya her zaman aynıydı, yalnızca şu fark vardı: İlk önce Asur'da bulunan büyük </a:t>
            </a:r>
            <a:r>
              <a:rPr lang="tr-TR" sz="3000" dirty="0" err="1" smtClean="0">
                <a:latin typeface="Times New Roman" pitchFamily="18" charset="0"/>
                <a:cs typeface="Times New Roman" pitchFamily="18" charset="0"/>
              </a:rPr>
              <a:t>virtùlar</a:t>
            </a:r>
            <a:r>
              <a:rPr lang="tr-TR" sz="3000" dirty="0" smtClean="0">
                <a:latin typeface="Times New Roman" pitchFamily="18" charset="0"/>
                <a:cs typeface="Times New Roman" pitchFamily="18" charset="0"/>
              </a:rPr>
              <a:t>, </a:t>
            </a:r>
            <a:r>
              <a:rPr lang="tr-TR" sz="3000" dirty="0" err="1" smtClean="0">
                <a:latin typeface="Times New Roman" pitchFamily="18" charset="0"/>
                <a:cs typeface="Times New Roman" pitchFamily="18" charset="0"/>
              </a:rPr>
              <a:t>Med</a:t>
            </a:r>
            <a:r>
              <a:rPr lang="tr-TR" sz="3000" dirty="0" smtClean="0">
                <a:latin typeface="Times New Roman" pitchFamily="18" charset="0"/>
                <a:cs typeface="Times New Roman" pitchFamily="18" charset="0"/>
              </a:rPr>
              <a:t> ülkesine yerleşti. Sonra da Pers ülkesine, oradan da Roma İmparatorluğu'na geçti. Roma'nın düşüşünden sonra dünya üzerinde var olan </a:t>
            </a:r>
            <a:r>
              <a:rPr lang="tr-TR" sz="3000" dirty="0" err="1" smtClean="0">
                <a:latin typeface="Times New Roman" pitchFamily="18" charset="0"/>
                <a:cs typeface="Times New Roman" pitchFamily="18" charset="0"/>
              </a:rPr>
              <a:t>virtùmiktarı</a:t>
            </a:r>
            <a:r>
              <a:rPr lang="tr-TR" sz="3000" dirty="0" smtClean="0">
                <a:latin typeface="Times New Roman" pitchFamily="18" charset="0"/>
                <a:cs typeface="Times New Roman" pitchFamily="18" charset="0"/>
              </a:rPr>
              <a:t>, tek bir imparatorluk tarafından ele geçirilememişse de, birçok ulus tarafından paylaşılmış durumdadır.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Eskiden Franklar, Türkler ve Mısır sultanları, bugün ise Alman imparatorları bu payı alanlar arasındadır. Bundan çok önce de büyük şeyler başarmış olan Roma İmparatorluğu'nun doğudaki topraklarını fethetmiş olan şu ünlü Araplar vardı.</a:t>
            </a:r>
            <a:r>
              <a:rPr lang="tr-TR" sz="2800" b="1" dirty="0" smtClean="0">
                <a:latin typeface="Times New Roman" pitchFamily="18" charset="0"/>
                <a:cs typeface="Times New Roman" pitchFamily="18" charset="0"/>
              </a:rPr>
              <a:t>„ </a:t>
            </a:r>
          </a:p>
          <a:p>
            <a:pPr algn="just">
              <a:buNone/>
            </a:pP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İktidar mücadelesi veren tüm siyasal aktörler, </a:t>
            </a:r>
            <a:r>
              <a:rPr lang="tr-TR" sz="2800" dirty="0" err="1" smtClean="0">
                <a:latin typeface="Times New Roman" pitchFamily="18" charset="0"/>
                <a:cs typeface="Times New Roman" pitchFamily="18" charset="0"/>
              </a:rPr>
              <a:t>Machiavelli'ye</a:t>
            </a:r>
            <a:r>
              <a:rPr lang="tr-TR" sz="2800" dirty="0" smtClean="0">
                <a:latin typeface="Times New Roman" pitchFamily="18" charset="0"/>
                <a:cs typeface="Times New Roman" pitchFamily="18" charset="0"/>
              </a:rPr>
              <a:t> göre kuşku içinde hareket eder. Her insanın özünde kötülük bulunduğu için, siyasetçiler hiç kimseye güvenmemelidir. Böylece tüm siyasetçiler hem etraflarına güvenmezler, hem de etraflarındaki kişiler için güvenilmez bireylere dönüşürler. Ancak yetenekli siyasetçiler, bu kuşku ve güvenilmezlik hâlini saklamaya çalışır. Ancak eninde sonunda güvenilmezliğini ortaya çıkartır.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Autofit/>
          </a:bodyPr>
          <a:lstStyle/>
          <a:p>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POLİTİKA VE TARİH İLE İLGİLİ ESERLERİ</a:t>
            </a:r>
            <a:br>
              <a:rPr lang="tr-TR" sz="2800" b="1"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pPr marL="514350" indent="-514350">
              <a:buAutoNum type="arabicPeriod"/>
            </a:pPr>
            <a:r>
              <a:rPr lang="tr-TR" sz="2800" dirty="0" smtClean="0">
                <a:latin typeface="Times New Roman" pitchFamily="18" charset="0"/>
                <a:cs typeface="Times New Roman" pitchFamily="18" charset="0"/>
              </a:rPr>
              <a:t>Floransa'da Komplolar ve Karşı-komplolar Tarihi;</a:t>
            </a:r>
          </a:p>
          <a:p>
            <a:pPr marL="514350" indent="-514350">
              <a:buAutoNum type="arabicPeriod"/>
            </a:pPr>
            <a:r>
              <a:rPr lang="tr-TR" sz="2800" dirty="0" smtClean="0">
                <a:latin typeface="Times New Roman" pitchFamily="18" charset="0"/>
                <a:cs typeface="Times New Roman" pitchFamily="18" charset="0"/>
              </a:rPr>
              <a:t>Savaş Sanatı;</a:t>
            </a:r>
          </a:p>
          <a:p>
            <a:pPr marL="514350" indent="-514350">
              <a:buAutoNum type="arabicPeriod"/>
            </a:pPr>
            <a:r>
              <a:rPr lang="tr-TR" sz="2800" dirty="0" err="1" smtClean="0">
                <a:latin typeface="Times New Roman" pitchFamily="18" charset="0"/>
                <a:cs typeface="Times New Roman" pitchFamily="18" charset="0"/>
              </a:rPr>
              <a:t>Titus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Livius'un</a:t>
            </a:r>
            <a:r>
              <a:rPr lang="tr-TR" sz="2800" dirty="0" smtClean="0">
                <a:latin typeface="Times New Roman" pitchFamily="18" charset="0"/>
                <a:cs typeface="Times New Roman" pitchFamily="18" charset="0"/>
              </a:rPr>
              <a:t> İlk On Yılı Üzerine Söylev;</a:t>
            </a:r>
          </a:p>
          <a:p>
            <a:pPr marL="514350" indent="-514350">
              <a:buAutoNum type="arabicPeriod"/>
            </a:pPr>
            <a:r>
              <a:rPr lang="tr-TR" sz="2800" dirty="0" err="1" smtClean="0">
                <a:latin typeface="Times New Roman" pitchFamily="18" charset="0"/>
                <a:cs typeface="Times New Roman" pitchFamily="18" charset="0"/>
              </a:rPr>
              <a:t>Luccalı</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Castruccio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Castracani'nin</a:t>
            </a:r>
            <a:r>
              <a:rPr lang="tr-TR" sz="2800" dirty="0" smtClean="0">
                <a:latin typeface="Times New Roman" pitchFamily="18" charset="0"/>
                <a:cs typeface="Times New Roman" pitchFamily="18" charset="0"/>
              </a:rPr>
              <a:t> Yaşamı (1520) (Daha çok roman özellikleri taşımaktadır);</a:t>
            </a:r>
          </a:p>
          <a:p>
            <a:pPr marL="514350" indent="-514350">
              <a:buAutoNum type="arabicPeriod"/>
            </a:pPr>
            <a:r>
              <a:rPr lang="tr-TR" sz="2800" dirty="0" smtClean="0">
                <a:latin typeface="Times New Roman" pitchFamily="18" charset="0"/>
                <a:cs typeface="Times New Roman" pitchFamily="18" charset="0"/>
              </a:rPr>
              <a:t>Floransa Tarihi (1525);</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EDEBİ ESERLERİ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pPr marL="514350" indent="-514350">
              <a:buAutoNum type="arabicPeriod"/>
            </a:pPr>
            <a:r>
              <a:rPr lang="tr-TR" sz="2800" dirty="0" smtClean="0">
                <a:latin typeface="Times New Roman" pitchFamily="18" charset="0"/>
                <a:cs typeface="Times New Roman" pitchFamily="18" charset="0"/>
              </a:rPr>
              <a:t>La </a:t>
            </a:r>
            <a:r>
              <a:rPr lang="tr-TR" sz="2800" dirty="0" err="1" smtClean="0">
                <a:latin typeface="Times New Roman" pitchFamily="18" charset="0"/>
                <a:cs typeface="Times New Roman" pitchFamily="18" charset="0"/>
              </a:rPr>
              <a:t>Mandragola</a:t>
            </a:r>
            <a:r>
              <a:rPr lang="tr-TR" sz="2800" dirty="0" smtClean="0">
                <a:latin typeface="Times New Roman" pitchFamily="18" charset="0"/>
                <a:cs typeface="Times New Roman" pitchFamily="18" charset="0"/>
              </a:rPr>
              <a:t> (Adamotu)</a:t>
            </a:r>
          </a:p>
          <a:p>
            <a:pPr marL="514350" indent="-514350">
              <a:buAutoNum type="arabicPeriod"/>
            </a:pPr>
            <a:r>
              <a:rPr lang="tr-TR" sz="2800" dirty="0" smtClean="0">
                <a:latin typeface="Times New Roman" pitchFamily="18" charset="0"/>
                <a:cs typeface="Times New Roman" pitchFamily="18" charset="0"/>
              </a:rPr>
              <a:t>Altın Eşek</a:t>
            </a:r>
          </a:p>
          <a:p>
            <a:pPr marL="514350" indent="-514350">
              <a:buAutoNum type="arabicPeriod"/>
            </a:pPr>
            <a:r>
              <a:rPr lang="tr-TR" sz="2800" dirty="0" err="1" smtClean="0">
                <a:latin typeface="Times New Roman" pitchFamily="18" charset="0"/>
                <a:cs typeface="Times New Roman" pitchFamily="18" charset="0"/>
              </a:rPr>
              <a:t>Başdiyakoz</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Belfagor</a:t>
            </a:r>
            <a:endParaRPr lang="tr-TR" sz="2800" dirty="0" smtClean="0">
              <a:latin typeface="Times New Roman" pitchFamily="18" charset="0"/>
              <a:cs typeface="Times New Roman" pitchFamily="18" charset="0"/>
            </a:endParaRPr>
          </a:p>
          <a:p>
            <a:pPr marL="514350" indent="-514350">
              <a:buAutoNum type="arabicPeriod"/>
            </a:pPr>
            <a:r>
              <a:rPr lang="tr-TR" sz="2800" dirty="0" smtClean="0">
                <a:latin typeface="Times New Roman" pitchFamily="18" charset="0"/>
                <a:cs typeface="Times New Roman" pitchFamily="18" charset="0"/>
              </a:rPr>
              <a:t>Prens</a:t>
            </a:r>
            <a:br>
              <a:rPr lang="tr-TR" sz="2800"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r.jpg"/>
          <p:cNvPicPr>
            <a:picLocks noGrp="1" noChangeAspect="1"/>
          </p:cNvPicPr>
          <p:nvPr>
            <p:ph idx="1"/>
          </p:nvPr>
        </p:nvPicPr>
        <p:blipFill>
          <a:blip r:embed="rId2" cstate="print"/>
          <a:stretch>
            <a:fillRect/>
          </a:stretch>
        </p:blipFill>
        <p:spPr>
          <a:xfrm>
            <a:off x="2123728" y="159942"/>
            <a:ext cx="4536503" cy="654723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İÇİNDEKİLER</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1196752"/>
            <a:ext cx="8784976" cy="5472608"/>
          </a:xfrm>
        </p:spPr>
        <p:txBody>
          <a:bodyPr>
            <a:normAutofit/>
          </a:bodyPr>
          <a:lstStyle/>
          <a:p>
            <a:pPr lvl="1">
              <a:buNone/>
            </a:pPr>
            <a:r>
              <a:rPr lang="tr-TR" dirty="0" smtClean="0">
                <a:latin typeface="Times New Roman" pitchFamily="18" charset="0"/>
                <a:cs typeface="Times New Roman" pitchFamily="18" charset="0"/>
              </a:rPr>
              <a:t>Prenslikler (Krallıklar)</a:t>
            </a:r>
          </a:p>
          <a:p>
            <a:pPr lvl="1">
              <a:buNone/>
            </a:pPr>
            <a:r>
              <a:rPr lang="tr-TR" dirty="0" smtClean="0">
                <a:latin typeface="Times New Roman" pitchFamily="18" charset="0"/>
                <a:cs typeface="Times New Roman" pitchFamily="18" charset="0"/>
              </a:rPr>
              <a:t>Babadan </a:t>
            </a:r>
            <a:r>
              <a:rPr lang="tr-TR" dirty="0" err="1" smtClean="0">
                <a:latin typeface="Times New Roman" pitchFamily="18" charset="0"/>
                <a:cs typeface="Times New Roman" pitchFamily="18" charset="0"/>
              </a:rPr>
              <a:t>oğula</a:t>
            </a:r>
            <a:r>
              <a:rPr lang="tr-TR" dirty="0" smtClean="0">
                <a:latin typeface="Times New Roman" pitchFamily="18" charset="0"/>
                <a:cs typeface="Times New Roman" pitchFamily="18" charset="0"/>
              </a:rPr>
              <a:t> geçen Prenslikler</a:t>
            </a:r>
          </a:p>
          <a:p>
            <a:pPr lvl="1">
              <a:buNone/>
            </a:pPr>
            <a:r>
              <a:rPr lang="tr-TR" dirty="0" smtClean="0">
                <a:latin typeface="Times New Roman" pitchFamily="18" charset="0"/>
                <a:cs typeface="Times New Roman" pitchFamily="18" charset="0"/>
              </a:rPr>
              <a:t>Sevilmek mi korkulmak mı daha iyidir?</a:t>
            </a:r>
          </a:p>
          <a:p>
            <a:pPr lvl="1">
              <a:buNone/>
            </a:pPr>
            <a:r>
              <a:rPr lang="tr-TR" dirty="0" smtClean="0">
                <a:latin typeface="Times New Roman" pitchFamily="18" charset="0"/>
                <a:cs typeface="Times New Roman" pitchFamily="18" charset="0"/>
              </a:rPr>
              <a:t>Yeni kurulmuş veya karma Prenslikler</a:t>
            </a:r>
          </a:p>
          <a:p>
            <a:pPr lvl="1">
              <a:buNone/>
            </a:pPr>
            <a:r>
              <a:rPr lang="tr-TR" dirty="0" smtClean="0">
                <a:latin typeface="Times New Roman" pitchFamily="18" charset="0"/>
                <a:cs typeface="Times New Roman" pitchFamily="18" charset="0"/>
              </a:rPr>
              <a:t>Savunma ve Ordu</a:t>
            </a:r>
          </a:p>
          <a:p>
            <a:pPr lvl="1">
              <a:buNone/>
            </a:pPr>
            <a:r>
              <a:rPr lang="tr-TR" dirty="0" smtClean="0">
                <a:latin typeface="Times New Roman" pitchFamily="18" charset="0"/>
                <a:cs typeface="Times New Roman" pitchFamily="18" charset="0"/>
              </a:rPr>
              <a:t>Prensin Şöhreti</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az-Latn-AZ"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Hatta cennetten yerler satıyorlardı. Mantık ve insanî esaslar kaybolmuştu. Dünya'nın döndüğü kanısına varan </a:t>
            </a:r>
            <a:r>
              <a:rPr lang="tr-TR" sz="2800" dirty="0" err="1" smtClean="0">
                <a:latin typeface="Times New Roman" pitchFamily="18" charset="0"/>
                <a:cs typeface="Times New Roman" pitchFamily="18" charset="0"/>
              </a:rPr>
              <a:t>Galile</a:t>
            </a:r>
            <a:r>
              <a:rPr lang="tr-TR" sz="2800" dirty="0" smtClean="0">
                <a:latin typeface="Times New Roman" pitchFamily="18" charset="0"/>
                <a:cs typeface="Times New Roman" pitchFamily="18" charset="0"/>
              </a:rPr>
              <a:t> ve daha pek çok düşünür çeşitli işkenceler görmüş pek çoğu öldürülmüştür. Bu itibarla Rönesans hareketi ilim ve </a:t>
            </a:r>
            <a:r>
              <a:rPr lang="tr-TR" sz="2800" dirty="0" err="1" smtClean="0">
                <a:latin typeface="Times New Roman" pitchFamily="18" charset="0"/>
                <a:cs typeface="Times New Roman" pitchFamily="18" charset="0"/>
              </a:rPr>
              <a:t>teknioloji</a:t>
            </a:r>
            <a:r>
              <a:rPr lang="az-Latn-AZ"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deki ilerlemenin yanı sıra insan ve tabiat sevgisini de beraberinde getirdi. Rönesans`</a:t>
            </a:r>
            <a:r>
              <a:rPr lang="tr-TR" sz="2800" dirty="0" err="1" smtClean="0">
                <a:latin typeface="Times New Roman" pitchFamily="18" charset="0"/>
                <a:cs typeface="Times New Roman" pitchFamily="18" charset="0"/>
              </a:rPr>
              <a:t>ın</a:t>
            </a:r>
            <a:r>
              <a:rPr lang="tr-TR" sz="2800" dirty="0" smtClean="0">
                <a:latin typeface="Times New Roman" pitchFamily="18" charset="0"/>
                <a:cs typeface="Times New Roman" pitchFamily="18" charset="0"/>
              </a:rPr>
              <a:t> öncüleri, sanat faaliyetlerinin yanı sıra edebiyat, tarih ve arkeolojiye de önem verdiler. Resim ve tasvir anlayışı gelişti. Mimaride gotik tarzı terk edilerek barok ve rokoko üslubu geliştirildi. Rönesans mimarlığının başlıca özellikleri ölçü, sadelik ve </a:t>
            </a:r>
            <a:r>
              <a:rPr lang="tr-TR" sz="2800" dirty="0" err="1" smtClean="0">
                <a:latin typeface="Times New Roman" pitchFamily="18" charset="0"/>
                <a:cs typeface="Times New Roman" pitchFamily="18" charset="0"/>
              </a:rPr>
              <a:t>tabiiliktir</a:t>
            </a:r>
            <a:r>
              <a:rPr lang="tr-TR" sz="2800" dirty="0" smtClean="0">
                <a:latin typeface="Times New Roman" pitchFamily="18" charset="0"/>
                <a:cs typeface="Times New Roman" pitchFamily="18" charset="0"/>
              </a:rPr>
              <a:t>.</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i="1" dirty="0" smtClean="0">
                <a:latin typeface="Times New Roman" pitchFamily="18" charset="0"/>
                <a:cs typeface="Times New Roman" pitchFamily="18" charset="0"/>
              </a:rPr>
              <a:t>Prens'</a:t>
            </a:r>
            <a:r>
              <a:rPr lang="tr-TR" sz="2800" dirty="0" smtClean="0">
                <a:latin typeface="Times New Roman" pitchFamily="18" charset="0"/>
                <a:cs typeface="Times New Roman" pitchFamily="18" charset="0"/>
              </a:rPr>
              <a:t>te anlatılan görüşler okuyana uç noktalarda gelebilir, fakat eserin Floransa'da süren kargaşa sırasında yazılmasından dolayı Makyavel ancak mutlak güç sahibi kararlı bir yöneticinin bütün sorunları aşabileceğini düşünür. </a:t>
            </a:r>
            <a:r>
              <a:rPr lang="tr-TR" sz="2800" i="1" dirty="0" smtClean="0">
                <a:latin typeface="Times New Roman" pitchFamily="18" charset="0"/>
                <a:cs typeface="Times New Roman" pitchFamily="18" charset="0"/>
              </a:rPr>
              <a:t>Prens'</a:t>
            </a:r>
            <a:r>
              <a:rPr lang="tr-TR" sz="2800" dirty="0" smtClean="0">
                <a:latin typeface="Times New Roman" pitchFamily="18" charset="0"/>
                <a:cs typeface="Times New Roman" pitchFamily="18" charset="0"/>
              </a:rPr>
              <a:t>te dile getirilen görüşler genellikle bir hükümdarın saltanatını ayakta nasıl tutabileceği ve hükümdarlığını nasıl daha da güçlendirebileceği üzerinedir. Makyavel'e göre ahlaki ilkeler her özel durumun ihtiyaçlarına tamamen teslim olmalıdır. Bu yüzden, Prens gücünü koruyabilmek için gerekirse her şeyi yapmaktan çekinmemelidir. Makyavel, bir hükümdarın asıl gücünü sevilmekten çok korkutmaktan alması gerektiğini söylerken gene de kendinden nefret ettirmemesini öğütler. </a:t>
            </a:r>
            <a:r>
              <a:rPr lang="tr-TR" sz="2800" i="1" dirty="0" smtClean="0">
                <a:latin typeface="Times New Roman" pitchFamily="18" charset="0"/>
                <a:cs typeface="Times New Roman" pitchFamily="18" charset="0"/>
              </a:rPr>
              <a:t>Prens</a:t>
            </a:r>
            <a:r>
              <a:rPr lang="tr-TR" sz="2800" dirty="0" smtClean="0">
                <a:latin typeface="Times New Roman" pitchFamily="18" charset="0"/>
                <a:cs typeface="Times New Roman" pitchFamily="18" charset="0"/>
              </a:rPr>
              <a:t> açılış bölümünde, çeşitli prenslikleri (yeni kurulmuş ya da babadan </a:t>
            </a:r>
            <a:r>
              <a:rPr lang="tr-TR" sz="2800" dirty="0" err="1" smtClean="0">
                <a:latin typeface="Times New Roman" pitchFamily="18" charset="0"/>
                <a:cs typeface="Times New Roman" pitchFamily="18" charset="0"/>
              </a:rPr>
              <a:t>oğula</a:t>
            </a:r>
            <a:r>
              <a:rPr lang="tr-TR" sz="2800" dirty="0" smtClean="0">
                <a:latin typeface="Times New Roman" pitchFamily="18" charset="0"/>
                <a:cs typeface="Times New Roman" pitchFamily="18" charset="0"/>
              </a:rPr>
              <a:t> geçmiş) yönetmeyi sağlayacak etkin yöntemleri anlatır.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Floransa aristokrasisinden olan Makyavel bir devleti ele geçirmenin, yönetmenin ve korumanın en iyi yollarını okuyucuya anlatır. Bu bakımdan yöntemler savaşı ve acımasızlığı telkin eder. Daha sonra, </a:t>
            </a:r>
            <a:r>
              <a:rPr lang="tr-TR" sz="2800" dirty="0" err="1" smtClean="0">
                <a:latin typeface="Times New Roman" pitchFamily="18" charset="0"/>
                <a:cs typeface="Times New Roman" pitchFamily="18" charset="0"/>
              </a:rPr>
              <a:t>Cesare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Borgia'nın</a:t>
            </a:r>
            <a:r>
              <a:rPr lang="tr-TR" sz="2800" dirty="0" smtClean="0">
                <a:latin typeface="Times New Roman" pitchFamily="18" charset="0"/>
                <a:cs typeface="Times New Roman" pitchFamily="18" charset="0"/>
              </a:rPr>
              <a:t> ilham kaynağı olduğu ideal prensin sahip olması gereken özellikleri anlatır. Günümüzde yazılan modern liderlik metinlerinin birçoğu bu bölüme gönderme yapmaktadır. Etkili bir politik liderin özellikleri şöyle sıralanabilir:</a:t>
            </a:r>
          </a:p>
          <a:p>
            <a:pPr>
              <a:buNone/>
            </a:pPr>
            <a:r>
              <a:rPr lang="tr-TR" sz="2800" b="1" dirty="0" smtClean="0">
                <a:latin typeface="Times New Roman" pitchFamily="18" charset="0"/>
                <a:cs typeface="Times New Roman" pitchFamily="18" charset="0"/>
              </a:rPr>
              <a:t>    1. </a:t>
            </a:r>
            <a:r>
              <a:rPr lang="tr-TR" sz="2800" dirty="0" smtClean="0">
                <a:latin typeface="Times New Roman" pitchFamily="18" charset="0"/>
                <a:cs typeface="Times New Roman" pitchFamily="18" charset="0"/>
              </a:rPr>
              <a:t>Büyük liderleri kendine örnek almaya istekli olmak. Özellikle Antik Roma'dan.</a:t>
            </a:r>
          </a:p>
          <a:p>
            <a:pPr>
              <a:buNone/>
            </a:pPr>
            <a:r>
              <a:rPr lang="tr-TR" sz="2800" b="1" dirty="0" smtClean="0">
                <a:latin typeface="Times New Roman" pitchFamily="18" charset="0"/>
                <a:cs typeface="Times New Roman" pitchFamily="18" charset="0"/>
              </a:rPr>
              <a:t>    2. </a:t>
            </a:r>
            <a:r>
              <a:rPr lang="tr-TR" sz="2800" dirty="0" smtClean="0">
                <a:latin typeface="Times New Roman" pitchFamily="18" charset="0"/>
                <a:cs typeface="Times New Roman" pitchFamily="18" charset="0"/>
              </a:rPr>
              <a:t>Hükümetin halkın yaşam kalitesini yükseltmek için ne kadar gerekli olduğunu göstermek. Örnek olarak: Herhangi bir birey veya kurum üzerindeki kontrollü baskıyı geçici olarak gevşetmenin neticesinde oluşacak kaos </a:t>
            </a:r>
            <a:r>
              <a:rPr lang="tr-TR" sz="2800" dirty="0" err="1" smtClean="0">
                <a:latin typeface="Times New Roman" pitchFamily="18" charset="0"/>
                <a:cs typeface="Times New Roman" pitchFamily="18" charset="0"/>
              </a:rPr>
              <a:t>ortamınının</a:t>
            </a:r>
            <a:r>
              <a:rPr lang="tr-TR" sz="2800" dirty="0" smtClean="0">
                <a:latin typeface="Times New Roman" pitchFamily="18" charset="0"/>
                <a:cs typeface="Times New Roman" pitchFamily="18" charset="0"/>
              </a:rPr>
              <a:t> etkilerini göstermek.</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buNone/>
            </a:pPr>
            <a:r>
              <a:rPr lang="tr-TR" sz="2800" b="1" dirty="0" smtClean="0">
                <a:latin typeface="Times New Roman" pitchFamily="18" charset="0"/>
                <a:cs typeface="Times New Roman" pitchFamily="18" charset="0"/>
              </a:rPr>
              <a:t>3. </a:t>
            </a:r>
            <a:r>
              <a:rPr lang="tr-TR" sz="2800" dirty="0" smtClean="0">
                <a:latin typeface="Times New Roman" pitchFamily="18" charset="0"/>
                <a:cs typeface="Times New Roman" pitchFamily="18" charset="0"/>
              </a:rPr>
              <a:t>Savaş sanatına hakim olmak;</a:t>
            </a:r>
          </a:p>
          <a:p>
            <a:pPr>
              <a:buNone/>
            </a:pPr>
            <a:r>
              <a:rPr lang="tr-TR" sz="2800" b="1" dirty="0" smtClean="0">
                <a:latin typeface="Times New Roman" pitchFamily="18" charset="0"/>
                <a:cs typeface="Times New Roman" pitchFamily="18" charset="0"/>
              </a:rPr>
              <a:t>4. </a:t>
            </a:r>
            <a:r>
              <a:rPr lang="tr-TR" sz="2800" dirty="0" smtClean="0">
                <a:latin typeface="Times New Roman" pitchFamily="18" charset="0"/>
                <a:cs typeface="Times New Roman" pitchFamily="18" charset="0"/>
              </a:rPr>
              <a:t>Var olan acımasızlığın ve ahlaksızlığın gücü ve dengeyi koruyabilmek için gerekli olabileceğini anlamak;</a:t>
            </a:r>
          </a:p>
          <a:p>
            <a:pPr>
              <a:buNone/>
            </a:pPr>
            <a:r>
              <a:rPr lang="tr-TR" sz="2800" b="1" dirty="0" smtClean="0">
                <a:latin typeface="Times New Roman" pitchFamily="18" charset="0"/>
                <a:cs typeface="Times New Roman" pitchFamily="18" charset="0"/>
              </a:rPr>
              <a:t>5. </a:t>
            </a:r>
            <a:r>
              <a:rPr lang="tr-TR" sz="2800" dirty="0" smtClean="0">
                <a:latin typeface="Times New Roman" pitchFamily="18" charset="0"/>
                <a:cs typeface="Times New Roman" pitchFamily="18" charset="0"/>
              </a:rPr>
              <a:t>Kaba ve ahlaksız sanılmamak için dindar görünmeye çalışmak. Makyavel, İspanya kralı </a:t>
            </a:r>
            <a:r>
              <a:rPr lang="tr-TR" sz="2800" dirty="0" err="1" smtClean="0">
                <a:latin typeface="Times New Roman" pitchFamily="18" charset="0"/>
                <a:cs typeface="Times New Roman" pitchFamily="18" charset="0"/>
              </a:rPr>
              <a:t>Ferdinand'ın</a:t>
            </a:r>
            <a:r>
              <a:rPr lang="tr-TR" sz="2800" dirty="0" smtClean="0">
                <a:latin typeface="Times New Roman" pitchFamily="18" charset="0"/>
                <a:cs typeface="Times New Roman" pitchFamily="18" charset="0"/>
              </a:rPr>
              <a:t> İtalya'ya dini bahane ederek saldırmasını över;</a:t>
            </a:r>
          </a:p>
          <a:p>
            <a:pPr>
              <a:buNone/>
            </a:pPr>
            <a:r>
              <a:rPr lang="tr-TR" sz="2800" b="1" dirty="0" smtClean="0">
                <a:latin typeface="Times New Roman" pitchFamily="18" charset="0"/>
                <a:cs typeface="Times New Roman" pitchFamily="18" charset="0"/>
              </a:rPr>
              <a:t>6. </a:t>
            </a:r>
            <a:r>
              <a:rPr lang="tr-TR" sz="2800" dirty="0" smtClean="0">
                <a:latin typeface="Times New Roman" pitchFamily="18" charset="0"/>
                <a:cs typeface="Times New Roman" pitchFamily="18" charset="0"/>
              </a:rPr>
              <a:t>Gerektiği yerde öğüt ve tavsiye dinleyecek kadar erdemli olmak;</a:t>
            </a:r>
          </a:p>
          <a:p>
            <a:pPr>
              <a:buNone/>
            </a:pPr>
            <a:r>
              <a:rPr lang="tr-TR" sz="2800" dirty="0" smtClean="0">
                <a:latin typeface="Times New Roman" pitchFamily="18" charset="0"/>
                <a:cs typeface="Times New Roman" pitchFamily="18" charset="0"/>
              </a:rPr>
              <a:t>    Makyavel'in etik ve politika arasında kurulacak bağlantıya fazla aldırış etmediği görünür, bu da çağdaşlarından tepki toplar. Prens merhametli, güvenilir, karşısındakini anlayan, dürüst ve güvenilir görünmeye çalışmalıdır.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Fakat aslında Prens'in kudreti onun gerçekten merhametli olmasına çok az izin vermelidir. Son bölümler İtalya'nın o zamanki durumuyla ilgili duyulan endişeleri dile getirir (İtalya'nın barbarlardan kurtarılması için teşvik edilmesi gibi).</a:t>
            </a:r>
            <a:r>
              <a:rPr lang="tr-TR" sz="2800" i="1" dirty="0" smtClean="0">
                <a:latin typeface="Times New Roman" pitchFamily="18" charset="0"/>
                <a:cs typeface="Times New Roman" pitchFamily="18" charset="0"/>
              </a:rPr>
              <a:t> Prens</a:t>
            </a:r>
            <a:r>
              <a:rPr lang="tr-TR" sz="2800" dirty="0" smtClean="0">
                <a:latin typeface="Times New Roman" pitchFamily="18" charset="0"/>
                <a:cs typeface="Times New Roman" pitchFamily="18" charset="0"/>
              </a:rPr>
              <a:t>'in politika hakkında yazılmış en etkileyici kitap olduğu kabul edilir. Beş yüz yıl öncesinde yaptığı insanlığın halleriyle ilgili gözlemleri bugün için de geçerli sayılabilir. Bu kitabı güç kazanması ve bu gücü tutması için </a:t>
            </a:r>
            <a:r>
              <a:rPr lang="tr-TR" sz="2800" dirty="0" err="1" smtClean="0">
                <a:latin typeface="Times New Roman" pitchFamily="18" charset="0"/>
                <a:cs typeface="Times New Roman" pitchFamily="18" charset="0"/>
              </a:rPr>
              <a:t>Medici</a:t>
            </a:r>
            <a:r>
              <a:rPr lang="tr-TR" sz="2800" dirty="0" smtClean="0">
                <a:latin typeface="Times New Roman" pitchFamily="18" charset="0"/>
                <a:cs typeface="Times New Roman" pitchFamily="18" charset="0"/>
              </a:rPr>
              <a:t> Ailesi'ne yazmıştır. Günümüzde "Prens" kelimesi insanları tarafından sevilen görkemli bir adam çağrışımı yapsa da, Makyavel'in prensleri bu anlamda romantik değillerdir ve gücünü korumak için sürekli savaşan kişilerdir. </a:t>
            </a:r>
            <a:r>
              <a:rPr lang="tr-TR" sz="2800" i="1" dirty="0" smtClean="0">
                <a:latin typeface="Times New Roman" pitchFamily="18" charset="0"/>
                <a:cs typeface="Times New Roman" pitchFamily="18" charset="0"/>
              </a:rPr>
              <a:t>Prens'</a:t>
            </a:r>
            <a:r>
              <a:rPr lang="tr-TR" sz="2800" dirty="0" smtClean="0">
                <a:latin typeface="Times New Roman" pitchFamily="18" charset="0"/>
                <a:cs typeface="Times New Roman" pitchFamily="18" charset="0"/>
              </a:rPr>
              <a:t>te anlatılan yöntemlerin birçoğu zamanında olduğu gibi günümüzde de uygulandığı görünmektedir.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b="1" dirty="0" smtClean="0">
                <a:latin typeface="Times New Roman" pitchFamily="18" charset="0"/>
                <a:cs typeface="Times New Roman" pitchFamily="18" charset="0"/>
              </a:rPr>
              <a:t>    Prenslikler (Krallıklar): </a:t>
            </a:r>
            <a:r>
              <a:rPr lang="tr-TR" sz="2800" dirty="0" smtClean="0">
                <a:latin typeface="Times New Roman" pitchFamily="18" charset="0"/>
                <a:cs typeface="Times New Roman" pitchFamily="18" charset="0"/>
              </a:rPr>
              <a:t>En başta, Makyavel </a:t>
            </a:r>
            <a:r>
              <a:rPr lang="tr-TR" sz="2800" dirty="0" err="1" smtClean="0">
                <a:latin typeface="Times New Roman" pitchFamily="18" charset="0"/>
                <a:cs typeface="Times New Roman" pitchFamily="18" charset="0"/>
              </a:rPr>
              <a:t>varolan</a:t>
            </a:r>
            <a:r>
              <a:rPr lang="tr-TR" sz="2800" dirty="0" smtClean="0">
                <a:latin typeface="Times New Roman" pitchFamily="18" charset="0"/>
                <a:cs typeface="Times New Roman" pitchFamily="18" charset="0"/>
              </a:rPr>
              <a:t> bütün devletlerin ve idarelerin ya Prenslik ya da Cumhuriyetle yönetildiğini söyler. </a:t>
            </a:r>
            <a:r>
              <a:rPr lang="tr-TR" sz="2800" i="1" dirty="0" smtClean="0">
                <a:latin typeface="Times New Roman" pitchFamily="18" charset="0"/>
                <a:cs typeface="Times New Roman" pitchFamily="18" charset="0"/>
              </a:rPr>
              <a:t>Prens'</a:t>
            </a:r>
            <a:r>
              <a:rPr lang="tr-TR" sz="2800" dirty="0" smtClean="0">
                <a:latin typeface="Times New Roman" pitchFamily="18" charset="0"/>
                <a:cs typeface="Times New Roman" pitchFamily="18" charset="0"/>
              </a:rPr>
              <a:t>te sadece Prenslik konusuyla ilgilenmiş, Cumhuriyet kısmını diğer eserlerinden birinde (</a:t>
            </a:r>
            <a:r>
              <a:rPr lang="tr-TR" sz="2800" i="1" dirty="0" err="1" smtClean="0">
                <a:latin typeface="Times New Roman" pitchFamily="18" charset="0"/>
                <a:cs typeface="Times New Roman" pitchFamily="18" charset="0"/>
              </a:rPr>
              <a:t>Discourses</a:t>
            </a:r>
            <a:r>
              <a:rPr lang="tr-TR" sz="2800" dirty="0" smtClean="0">
                <a:latin typeface="Times New Roman" pitchFamily="18" charset="0"/>
                <a:cs typeface="Times New Roman" pitchFamily="18" charset="0"/>
              </a:rPr>
              <a:t>) incelemiştir. Prensliklerin ilk türünün halihazırda var olan ve babadan </a:t>
            </a:r>
            <a:r>
              <a:rPr lang="tr-TR" sz="2800" dirty="0" err="1" smtClean="0">
                <a:latin typeface="Times New Roman" pitchFamily="18" charset="0"/>
                <a:cs typeface="Times New Roman" pitchFamily="18" charset="0"/>
              </a:rPr>
              <a:t>oğula</a:t>
            </a:r>
            <a:r>
              <a:rPr lang="tr-TR" sz="2800" dirty="0" smtClean="0">
                <a:latin typeface="Times New Roman" pitchFamily="18" charset="0"/>
                <a:cs typeface="Times New Roman" pitchFamily="18" charset="0"/>
              </a:rPr>
              <a:t> geçen, ikinci türünün de yeni kurulmuş ya da geniş bir büyüme göstererek karma halini almış olanlar olduğunu söyler.</a:t>
            </a:r>
          </a:p>
          <a:p>
            <a:pPr algn="just">
              <a:buNone/>
            </a:pPr>
            <a:r>
              <a:rPr lang="tr-TR" sz="2800" b="1" dirty="0" smtClean="0">
                <a:latin typeface="Times New Roman" pitchFamily="18" charset="0"/>
                <a:cs typeface="Times New Roman" pitchFamily="18" charset="0"/>
              </a:rPr>
              <a:t>    Babadan </a:t>
            </a:r>
            <a:r>
              <a:rPr lang="tr-TR" sz="2800" b="1" dirty="0" err="1" smtClean="0">
                <a:latin typeface="Times New Roman" pitchFamily="18" charset="0"/>
                <a:cs typeface="Times New Roman" pitchFamily="18" charset="0"/>
              </a:rPr>
              <a:t>oğula</a:t>
            </a:r>
            <a:r>
              <a:rPr lang="tr-TR" sz="2800" b="1" dirty="0" smtClean="0">
                <a:latin typeface="Times New Roman" pitchFamily="18" charset="0"/>
                <a:cs typeface="Times New Roman" pitchFamily="18" charset="0"/>
              </a:rPr>
              <a:t> geçen Prenslikler: </a:t>
            </a:r>
            <a:r>
              <a:rPr lang="tr-TR" sz="2800" dirty="0" smtClean="0">
                <a:latin typeface="Times New Roman" pitchFamily="18" charset="0"/>
                <a:cs typeface="Times New Roman" pitchFamily="18" charset="0"/>
              </a:rPr>
              <a:t>Prenslik, hükümdarının prens olduğu servet ya da güçle elde edilen bir devlettir. Bütün prenslik türleri içinde uzun yıllar babadan </a:t>
            </a:r>
            <a:r>
              <a:rPr lang="tr-TR" sz="2800" dirty="0" err="1" smtClean="0">
                <a:latin typeface="Times New Roman" pitchFamily="18" charset="0"/>
                <a:cs typeface="Times New Roman" pitchFamily="18" charset="0"/>
              </a:rPr>
              <a:t>oğula</a:t>
            </a:r>
            <a:r>
              <a:rPr lang="tr-TR" sz="2800" dirty="0" smtClean="0">
                <a:latin typeface="Times New Roman" pitchFamily="18" charset="0"/>
                <a:cs typeface="Times New Roman" pitchFamily="18" charset="0"/>
              </a:rPr>
              <a:t> geçen prenslikler, geçmişte kazanılan bir aile başarısı taşıdığından yönetmesi en kolay olanıdır</a:t>
            </a:r>
            <a:endParaRPr lang="tr-TR" sz="2800" b="1" dirty="0" smtClean="0">
              <a:latin typeface="Times New Roman" pitchFamily="18" charset="0"/>
              <a:cs typeface="Times New Roman" pitchFamily="18" charset="0"/>
            </a:endParaRPr>
          </a:p>
          <a:p>
            <a:pPr algn="just">
              <a:buNone/>
            </a:pPr>
            <a:endParaRPr lang="tr-TR" sz="2800" b="1" dirty="0" smtClean="0">
              <a:latin typeface="Times New Roman" pitchFamily="18" charset="0"/>
              <a:cs typeface="Times New Roman" pitchFamily="18" charset="0"/>
            </a:endParaRP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Kalıtsal prensliklerde insanlar kendiliğinden prense bağlı olacaklardır, çünkü o geçmişten gelen bir soyu temsil etmektedir ve insanlar onun soyadına alışmıştır, bu yüzden halk ona doğal bir eğilim gösterecektir. Eğer dışarıdan bir güç tehdit ederse, güç kolayca toparlanabilir çünkü insanların yöneten aileyle ortak bir geçmişi vardır.</a:t>
            </a:r>
          </a:p>
          <a:p>
            <a:pPr algn="just">
              <a:buNone/>
            </a:pP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Sevilmek mi korkulmak mı daha iyidir?: </a:t>
            </a:r>
            <a:r>
              <a:rPr lang="tr-TR" sz="2800" dirty="0" smtClean="0">
                <a:latin typeface="Times New Roman" pitchFamily="18" charset="0"/>
                <a:cs typeface="Times New Roman" pitchFamily="18" charset="0"/>
              </a:rPr>
              <a:t>Yazarın kitabındaki düşüncesi "Korkulan" ama nefret edilmeyen bir hükümdar olmaktır. Detaylı bir şekilde tarihsel örneklerle açıklamalara yer verdiği konu, kesinlikle üzerinde vakit </a:t>
            </a:r>
            <a:r>
              <a:rPr lang="tr-TR" sz="2800" dirty="0" err="1" smtClean="0">
                <a:latin typeface="Times New Roman" pitchFamily="18" charset="0"/>
                <a:cs typeface="Times New Roman" pitchFamily="18" charset="0"/>
              </a:rPr>
              <a:t>ayırılması</a:t>
            </a:r>
            <a:r>
              <a:rPr lang="tr-TR" sz="2800" dirty="0" smtClean="0">
                <a:latin typeface="Times New Roman" pitchFamily="18" charset="0"/>
                <a:cs typeface="Times New Roman" pitchFamily="18" charset="0"/>
              </a:rPr>
              <a:t> gerekli bir konu başlığıdır. </a:t>
            </a:r>
            <a:r>
              <a:rPr lang="tr-TR" sz="2800" b="1" dirty="0" smtClean="0">
                <a:latin typeface="Times New Roman" pitchFamily="18" charset="0"/>
                <a:cs typeface="Times New Roman" pitchFamily="18" charset="0"/>
              </a:rPr>
              <a:t>"..Ve insanlar kendisini sevdiren birinden çok, kendisinden korkulan birine zarar vermeyi pek göze alamazlar..."</a:t>
            </a:r>
          </a:p>
          <a:p>
            <a:pPr algn="just">
              <a:buNone/>
            </a:pPr>
            <a:endParaRPr lang="tr-TR" sz="2800" b="1" dirty="0" smtClean="0"/>
          </a:p>
          <a:p>
            <a:pPr algn="just">
              <a:buNone/>
            </a:pPr>
            <a:endParaRPr lang="tr-TR" sz="2800" dirty="0" smtClean="0">
              <a:latin typeface="Times New Roman" pitchFamily="18" charset="0"/>
              <a:cs typeface="Times New Roman" pitchFamily="18" charset="0"/>
            </a:endParaRP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0000000130759-1.jpg"/>
          <p:cNvPicPr>
            <a:picLocks noGrp="1" noChangeAspect="1"/>
          </p:cNvPicPr>
          <p:nvPr>
            <p:ph idx="1"/>
          </p:nvPr>
        </p:nvPicPr>
        <p:blipFill>
          <a:blip r:embed="rId2" cstate="print"/>
          <a:stretch>
            <a:fillRect/>
          </a:stretch>
        </p:blipFill>
        <p:spPr>
          <a:xfrm>
            <a:off x="2330752" y="188641"/>
            <a:ext cx="4482310" cy="6480448"/>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9789758773848.jpg"/>
          <p:cNvPicPr>
            <a:picLocks noGrp="1" noChangeAspect="1"/>
          </p:cNvPicPr>
          <p:nvPr>
            <p:ph idx="1"/>
          </p:nvPr>
        </p:nvPicPr>
        <p:blipFill>
          <a:blip r:embed="rId2" cstate="print"/>
          <a:stretch>
            <a:fillRect/>
          </a:stretch>
        </p:blipFill>
        <p:spPr>
          <a:xfrm>
            <a:off x="2411760" y="230184"/>
            <a:ext cx="4464496" cy="6610888"/>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prens.jpg"/>
          <p:cNvPicPr>
            <a:picLocks noGrp="1" noChangeAspect="1"/>
          </p:cNvPicPr>
          <p:nvPr>
            <p:ph idx="1"/>
          </p:nvPr>
        </p:nvPicPr>
        <p:blipFill>
          <a:blip r:embed="rId2" cstate="print"/>
          <a:stretch>
            <a:fillRect/>
          </a:stretch>
        </p:blipFill>
        <p:spPr>
          <a:xfrm>
            <a:off x="2483768" y="171358"/>
            <a:ext cx="4392488" cy="6515284"/>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m4.jpg"/>
          <p:cNvPicPr>
            <a:picLocks noGrp="1" noChangeAspect="1"/>
          </p:cNvPicPr>
          <p:nvPr>
            <p:ph idx="1"/>
          </p:nvPr>
        </p:nvPicPr>
        <p:blipFill>
          <a:blip r:embed="rId2" cstate="print"/>
          <a:stretch>
            <a:fillRect/>
          </a:stretch>
        </p:blipFill>
        <p:spPr>
          <a:xfrm>
            <a:off x="2339752" y="172151"/>
            <a:ext cx="4392487" cy="647891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Bu şekilde İtalya’da başlayan Rönesans hareketi kısa zamanda bütün Avrupa’da yayıldı. Rönesans daha ziyade Fransa’da sanat; Almanya’da dini tablo ve resimler; İngiltere’de edebiyat; İspanya’da resim ve edebiyat alanında gelişti. İtalya’daki </a:t>
            </a:r>
            <a:r>
              <a:rPr lang="tr-TR" sz="2800" dirty="0" err="1" smtClean="0">
                <a:latin typeface="Times New Roman" pitchFamily="18" charset="0"/>
                <a:cs typeface="Times New Roman" pitchFamily="18" charset="0"/>
              </a:rPr>
              <a:t>rönesans</a:t>
            </a:r>
            <a:r>
              <a:rPr lang="tr-TR" sz="2800" dirty="0" smtClean="0">
                <a:latin typeface="Times New Roman" pitchFamily="18" charset="0"/>
                <a:cs typeface="Times New Roman" pitchFamily="18" charset="0"/>
              </a:rPr>
              <a:t> hareketinde eski Yunan ve Roma ediplerinden </a:t>
            </a:r>
            <a:r>
              <a:rPr lang="tr-TR" sz="2800" dirty="0" err="1" smtClean="0">
                <a:latin typeface="Times New Roman" pitchFamily="18" charset="0"/>
                <a:cs typeface="Times New Roman" pitchFamily="18" charset="0"/>
              </a:rPr>
              <a:t>Tacitus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Sophokles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Domosten</a:t>
            </a:r>
            <a:r>
              <a:rPr lang="tr-TR" sz="2800" dirty="0" smtClean="0">
                <a:latin typeface="Times New Roman" pitchFamily="18" charset="0"/>
                <a:cs typeface="Times New Roman" pitchFamily="18" charset="0"/>
              </a:rPr>
              <a:t>, Platon, </a:t>
            </a:r>
            <a:r>
              <a:rPr lang="tr-TR" sz="2800" dirty="0" err="1" smtClean="0">
                <a:latin typeface="Times New Roman" pitchFamily="18" charset="0"/>
                <a:cs typeface="Times New Roman" pitchFamily="18" charset="0"/>
              </a:rPr>
              <a:t>Çiçeron</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Virgil’in</a:t>
            </a:r>
            <a:r>
              <a:rPr lang="tr-TR" sz="2800" dirty="0" smtClean="0">
                <a:latin typeface="Times New Roman" pitchFamily="18" charset="0"/>
                <a:cs typeface="Times New Roman" pitchFamily="18" charset="0"/>
              </a:rPr>
              <a:t> eserleri tekrar ortaya çıkarıldı. İtalyan fikir adamı ve yazarlarından </a:t>
            </a:r>
            <a:r>
              <a:rPr lang="tr-TR" sz="2800" dirty="0" err="1" smtClean="0">
                <a:latin typeface="Times New Roman" pitchFamily="18" charset="0"/>
                <a:cs typeface="Times New Roman" pitchFamily="18" charset="0"/>
              </a:rPr>
              <a:t>Machiavel</a:t>
            </a:r>
            <a:r>
              <a:rPr lang="tr-TR" sz="2800" dirty="0" smtClean="0">
                <a:latin typeface="Times New Roman" pitchFamily="18" charset="0"/>
                <a:cs typeface="Times New Roman" pitchFamily="18" charset="0"/>
              </a:rPr>
              <a:t> (1469-1531), </a:t>
            </a:r>
            <a:r>
              <a:rPr lang="tr-TR" sz="2800" dirty="0" err="1" smtClean="0">
                <a:latin typeface="Times New Roman" pitchFamily="18" charset="0"/>
                <a:cs typeface="Times New Roman" pitchFamily="18" charset="0"/>
              </a:rPr>
              <a:t>Tasso</a:t>
            </a:r>
            <a:r>
              <a:rPr lang="tr-TR" sz="2800" dirty="0" smtClean="0">
                <a:latin typeface="Times New Roman" pitchFamily="18" charset="0"/>
                <a:cs typeface="Times New Roman" pitchFamily="18" charset="0"/>
              </a:rPr>
              <a:t> (1544-1595) yetişip eserler verdiler. </a:t>
            </a:r>
            <a:r>
              <a:rPr lang="tr-TR" sz="2800" dirty="0" err="1" smtClean="0">
                <a:latin typeface="Times New Roman" pitchFamily="18" charset="0"/>
                <a:cs typeface="Times New Roman" pitchFamily="18" charset="0"/>
              </a:rPr>
              <a:t>Machiavel’in</a:t>
            </a:r>
            <a:r>
              <a:rPr lang="tr-TR" sz="2800" dirty="0" smtClean="0">
                <a:latin typeface="Times New Roman" pitchFamily="18" charset="0"/>
                <a:cs typeface="Times New Roman" pitchFamily="18" charset="0"/>
              </a:rPr>
              <a:t> Hükümdar adlı eseri meşhurdur. Ressamlardan </a:t>
            </a:r>
            <a:r>
              <a:rPr lang="tr-TR" sz="2800" dirty="0" err="1" smtClean="0">
                <a:latin typeface="Times New Roman" pitchFamily="18" charset="0"/>
                <a:cs typeface="Times New Roman" pitchFamily="18" charset="0"/>
              </a:rPr>
              <a:t>Rafael</a:t>
            </a:r>
            <a:r>
              <a:rPr lang="tr-TR" sz="2800" dirty="0" smtClean="0">
                <a:latin typeface="Times New Roman" pitchFamily="18" charset="0"/>
                <a:cs typeface="Times New Roman" pitchFamily="18" charset="0"/>
              </a:rPr>
              <a:t> (1483-1520) aynı zamanda heykeltıraş, mimar ve edebiyatçı da olan Leonardo da Vinci (1452-1519), </a:t>
            </a:r>
            <a:r>
              <a:rPr lang="tr-TR" sz="2800" dirty="0" err="1" smtClean="0">
                <a:latin typeface="Times New Roman" pitchFamily="18" charset="0"/>
                <a:cs typeface="Times New Roman" pitchFamily="18" charset="0"/>
              </a:rPr>
              <a:t>Mikelanj</a:t>
            </a:r>
            <a:r>
              <a:rPr lang="tr-TR" sz="2800" dirty="0" smtClean="0">
                <a:latin typeface="Times New Roman" pitchFamily="18" charset="0"/>
                <a:cs typeface="Times New Roman" pitchFamily="18" charset="0"/>
              </a:rPr>
              <a:t> (1475-1564) bu devirde İtalya’da yetişen sanatkarlardır.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m3.jpg"/>
          <p:cNvPicPr>
            <a:picLocks noGrp="1" noChangeAspect="1"/>
          </p:cNvPicPr>
          <p:nvPr>
            <p:ph idx="1"/>
          </p:nvPr>
        </p:nvPicPr>
        <p:blipFill>
          <a:blip r:embed="rId2" cstate="print"/>
          <a:stretch>
            <a:fillRect/>
          </a:stretch>
        </p:blipFill>
        <p:spPr>
          <a:xfrm>
            <a:off x="2499520" y="188640"/>
            <a:ext cx="4448744" cy="6505346"/>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mm.jpg"/>
          <p:cNvPicPr>
            <a:picLocks noGrp="1" noChangeAspect="1"/>
          </p:cNvPicPr>
          <p:nvPr>
            <p:ph idx="1"/>
          </p:nvPr>
        </p:nvPicPr>
        <p:blipFill>
          <a:blip r:embed="rId2" cstate="print"/>
          <a:stretch>
            <a:fillRect/>
          </a:stretch>
        </p:blipFill>
        <p:spPr>
          <a:xfrm>
            <a:off x="2227470" y="260350"/>
            <a:ext cx="4689060" cy="6408738"/>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DANTE ALİGHİERİ(1265-1321)</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150px-Portrait_de_Dante.jpg"/>
          <p:cNvPicPr>
            <a:picLocks noGrp="1" noChangeAspect="1"/>
          </p:cNvPicPr>
          <p:nvPr>
            <p:ph idx="1"/>
          </p:nvPr>
        </p:nvPicPr>
        <p:blipFill>
          <a:blip r:embed="rId2" cstate="print"/>
          <a:stretch>
            <a:fillRect/>
          </a:stretch>
        </p:blipFill>
        <p:spPr>
          <a:xfrm>
            <a:off x="2699792" y="966844"/>
            <a:ext cx="3735272" cy="5702515"/>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1265 yılında doğdu, Haziran ayında İkizler burcu olarak doğduğunu söyler. Gerçek adı olan </a:t>
            </a:r>
            <a:r>
              <a:rPr lang="tr-TR" sz="2800" i="1" dirty="0" err="1" smtClean="0">
                <a:latin typeface="Times New Roman" pitchFamily="18" charset="0"/>
                <a:cs typeface="Times New Roman" pitchFamily="18" charset="0"/>
              </a:rPr>
              <a:t>Durante</a:t>
            </a:r>
            <a:r>
              <a:rPr lang="tr-TR" sz="2800" dirty="0" err="1" smtClean="0">
                <a:latin typeface="Times New Roman" pitchFamily="18" charset="0"/>
                <a:cs typeface="Times New Roman" pitchFamily="18" charset="0"/>
              </a:rPr>
              <a:t>'yi</a:t>
            </a:r>
            <a:r>
              <a:rPr lang="tr-TR" sz="2800" dirty="0" smtClean="0">
                <a:latin typeface="Times New Roman" pitchFamily="18" charset="0"/>
                <a:cs typeface="Times New Roman" pitchFamily="18" charset="0"/>
              </a:rPr>
              <a:t> kısaltarak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a:t>
            </a:r>
            <a:r>
              <a:rPr lang="tr-TR" sz="2800" dirty="0" err="1" smtClean="0">
                <a:latin typeface="Times New Roman" pitchFamily="18" charset="0"/>
                <a:cs typeface="Times New Roman" pitchFamily="18" charset="0"/>
              </a:rPr>
              <a:t>yi</a:t>
            </a:r>
            <a:r>
              <a:rPr lang="tr-TR" sz="2800" dirty="0" smtClean="0">
                <a:latin typeface="Times New Roman" pitchFamily="18" charset="0"/>
                <a:cs typeface="Times New Roman" pitchFamily="18" charset="0"/>
              </a:rPr>
              <a:t> kullanmıştır.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ailesi köklü ve asil bir aile olmakla beraber, sonradan fakir düşmüş ve aristokratik önemini kaybetmişti.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babası II. </a:t>
            </a:r>
            <a:r>
              <a:rPr lang="tr-TR" sz="2800" dirty="0" err="1" smtClean="0">
                <a:latin typeface="Times New Roman" pitchFamily="18" charset="0"/>
                <a:cs typeface="Times New Roman" pitchFamily="18" charset="0"/>
              </a:rPr>
              <a:t>Alighiero</a:t>
            </a:r>
            <a:r>
              <a:rPr lang="tr-TR" sz="2800" dirty="0" smtClean="0">
                <a:latin typeface="Times New Roman" pitchFamily="18" charset="0"/>
                <a:cs typeface="Times New Roman" pitchFamily="18" charset="0"/>
              </a:rPr>
              <a:t> hakkında çok fazla bilgi yoktur, mesleği bilinmemekle beraber noter, hakim veya faizci olduğuna dair çeşitli görüşler mevcuttur. II. </a:t>
            </a:r>
            <a:r>
              <a:rPr lang="tr-TR" sz="2800" dirty="0" err="1" smtClean="0">
                <a:latin typeface="Times New Roman" pitchFamily="18" charset="0"/>
                <a:cs typeface="Times New Roman" pitchFamily="18" charset="0"/>
              </a:rPr>
              <a:t>Alighiero</a:t>
            </a:r>
            <a:r>
              <a:rPr lang="tr-TR" sz="2800" dirty="0" smtClean="0">
                <a:latin typeface="Times New Roman" pitchFamily="18" charset="0"/>
                <a:cs typeface="Times New Roman" pitchFamily="18" charset="0"/>
              </a:rPr>
              <a:t> hakkındaki belki de tek "kesin" bilgi onun </a:t>
            </a:r>
            <a:r>
              <a:rPr lang="tr-TR" sz="2800" dirty="0" err="1" smtClean="0">
                <a:latin typeface="Times New Roman" pitchFamily="18" charset="0"/>
                <a:cs typeface="Times New Roman" pitchFamily="18" charset="0"/>
              </a:rPr>
              <a:t>Guelfolar</a:t>
            </a:r>
            <a:r>
              <a:rPr lang="tr-TR" sz="2800" dirty="0" smtClean="0">
                <a:latin typeface="Times New Roman" pitchFamily="18" charset="0"/>
                <a:cs typeface="Times New Roman" pitchFamily="18" charset="0"/>
              </a:rPr>
              <a:t> partisine mensup olduğudur. O sıralarda yönetim </a:t>
            </a:r>
            <a:r>
              <a:rPr lang="tr-TR" sz="2800" dirty="0" err="1" smtClean="0">
                <a:latin typeface="Times New Roman" pitchFamily="18" charset="0"/>
                <a:cs typeface="Times New Roman" pitchFamily="18" charset="0"/>
              </a:rPr>
              <a:t>Ghibellinolar'daydı</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Ghibellinolar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Guelfoları</a:t>
            </a:r>
            <a:r>
              <a:rPr lang="tr-TR" sz="2800" dirty="0" smtClean="0">
                <a:latin typeface="Times New Roman" pitchFamily="18" charset="0"/>
                <a:cs typeface="Times New Roman" pitchFamily="18" charset="0"/>
              </a:rPr>
              <a:t> sürgün ederek şehirden uzaklaştırmışlardı.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babası II. </a:t>
            </a:r>
            <a:r>
              <a:rPr lang="tr-TR" sz="2800" dirty="0" err="1" smtClean="0">
                <a:latin typeface="Times New Roman" pitchFamily="18" charset="0"/>
                <a:cs typeface="Times New Roman" pitchFamily="18" charset="0"/>
              </a:rPr>
              <a:t>Alighiero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Guelfolardan</a:t>
            </a:r>
            <a:r>
              <a:rPr lang="tr-TR" sz="2800" dirty="0" smtClean="0">
                <a:latin typeface="Times New Roman" pitchFamily="18" charset="0"/>
                <a:cs typeface="Times New Roman" pitchFamily="18" charset="0"/>
              </a:rPr>
              <a:t> olmasına ve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doğduğunda Floransa </a:t>
            </a:r>
            <a:r>
              <a:rPr lang="tr-TR" sz="2800" dirty="0" err="1" smtClean="0">
                <a:latin typeface="Times New Roman" pitchFamily="18" charset="0"/>
                <a:cs typeface="Times New Roman" pitchFamily="18" charset="0"/>
              </a:rPr>
              <a:t>Ghibellinoların</a:t>
            </a:r>
            <a:r>
              <a:rPr lang="tr-TR" sz="2800" dirty="0" smtClean="0">
                <a:latin typeface="Times New Roman" pitchFamily="18" charset="0"/>
                <a:cs typeface="Times New Roman" pitchFamily="18" charset="0"/>
              </a:rPr>
              <a:t> yönetiminde bulunmasına rağmen, II. </a:t>
            </a:r>
            <a:r>
              <a:rPr lang="tr-TR" sz="2800" dirty="0" err="1" smtClean="0">
                <a:latin typeface="Times New Roman" pitchFamily="18" charset="0"/>
                <a:cs typeface="Times New Roman" pitchFamily="18" charset="0"/>
              </a:rPr>
              <a:t>Alighiero</a:t>
            </a:r>
            <a:r>
              <a:rPr lang="tr-TR" sz="2800" dirty="0" smtClean="0">
                <a:latin typeface="Times New Roman" pitchFamily="18" charset="0"/>
                <a:cs typeface="Times New Roman" pitchFamily="18" charset="0"/>
              </a:rPr>
              <a:t> ve ailesi Floransa'da ikamet etmekteydi.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babasını sevmezdi, bunun nedeni babasının kötü ünü veya silik kişiliği olabilir. Eserlerinin hiçbir yerinde babasından söz etmemiştir, aksine her fırsatta şövalyelik payesi bulunan dedesi </a:t>
            </a:r>
            <a:r>
              <a:rPr lang="tr-TR" sz="2800" dirty="0" err="1" smtClean="0">
                <a:latin typeface="Times New Roman" pitchFamily="18" charset="0"/>
                <a:cs typeface="Times New Roman" pitchFamily="18" charset="0"/>
              </a:rPr>
              <a:t>Cacciaguida'dan</a:t>
            </a:r>
            <a:r>
              <a:rPr lang="tr-TR" sz="2800" dirty="0" smtClean="0">
                <a:latin typeface="Times New Roman" pitchFamily="18" charset="0"/>
                <a:cs typeface="Times New Roman" pitchFamily="18" charset="0"/>
              </a:rPr>
              <a:t> bahseder, ailesinin soyunun Roma'ya dayanması ile övünürdü.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annesini daha çok küçük yaşlarda kaybetmiştir. Babası da o on sekiz yaşlarındayken vefat etmiş, bunun üzerine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üvey annesi (</a:t>
            </a:r>
            <a:r>
              <a:rPr lang="tr-TR" sz="2800" dirty="0" err="1" smtClean="0">
                <a:latin typeface="Times New Roman" pitchFamily="18" charset="0"/>
                <a:cs typeface="Times New Roman" pitchFamily="18" charset="0"/>
              </a:rPr>
              <a:t>Monna</a:t>
            </a:r>
            <a:r>
              <a:rPr lang="tr-TR" sz="2800" dirty="0" smtClean="0">
                <a:latin typeface="Times New Roman" pitchFamily="18" charset="0"/>
                <a:cs typeface="Times New Roman" pitchFamily="18" charset="0"/>
              </a:rPr>
              <a:t> Lapa) ve üvey kardeşleriyle yaşamak zorunda kalmıştır.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eğitimi fazla bilinmemekte olup, kendi kendini geliştirdiği varsayılmaktadır.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ilk öğrenimini </a:t>
            </a:r>
            <a:r>
              <a:rPr lang="tr-TR" sz="2800" dirty="0" err="1" smtClean="0">
                <a:latin typeface="Times New Roman" pitchFamily="18" charset="0"/>
                <a:cs typeface="Times New Roman" pitchFamily="18" charset="0"/>
              </a:rPr>
              <a:t>Santa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Croce</a:t>
            </a:r>
            <a:r>
              <a:rPr lang="tr-TR" sz="2800" dirty="0" smtClean="0">
                <a:latin typeface="Times New Roman" pitchFamily="18" charset="0"/>
                <a:cs typeface="Times New Roman" pitchFamily="18" charset="0"/>
              </a:rPr>
              <a:t> papaz okulunda bitirdiği sanılmaktadır. Her ne kadar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yüksek öğrenime devam edemese (veya etmese) de, kendi kendine okumaya ve çalışmaya devam etmiştir.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Öğrenmeye büyük bir tutkusu vardı, önemli Latin ve Yunan eserlerini okumakla kalmıyor, dönemin İtalyan </a:t>
            </a:r>
            <a:r>
              <a:rPr lang="tr-TR" sz="2800" dirty="0" err="1" smtClean="0">
                <a:latin typeface="Times New Roman" pitchFamily="18" charset="0"/>
                <a:cs typeface="Times New Roman" pitchFamily="18" charset="0"/>
              </a:rPr>
              <a:t>şairlerlerinin</a:t>
            </a:r>
            <a:r>
              <a:rPr lang="tr-TR" sz="2800" dirty="0" smtClean="0">
                <a:latin typeface="Times New Roman" pitchFamily="18" charset="0"/>
                <a:cs typeface="Times New Roman" pitchFamily="18" charset="0"/>
              </a:rPr>
              <a:t> eserlerini de okuyor, bunlara büyük bir önem veriyordu. Yazmak konusundaki yeteneklerini ilerletirken, astronomi, resim ve felsefe gibi konularda da kendisini geliştiriyordu. Dönemin önemli isimlerinin düzenlediği toplantıları kaçırmıyor, birçok önemli isimle arkadaşlıklar kuruyordu. Bu kişilere örnek olarak devrin ünlü </a:t>
            </a:r>
            <a:r>
              <a:rPr lang="tr-TR" sz="2800" dirty="0" err="1" smtClean="0">
                <a:latin typeface="Times New Roman" pitchFamily="18" charset="0"/>
                <a:cs typeface="Times New Roman" pitchFamily="18" charset="0"/>
              </a:rPr>
              <a:t>Floransa'lı</a:t>
            </a:r>
            <a:r>
              <a:rPr lang="tr-TR" sz="2800" dirty="0" smtClean="0">
                <a:latin typeface="Times New Roman" pitchFamily="18" charset="0"/>
                <a:cs typeface="Times New Roman" pitchFamily="18" charset="0"/>
              </a:rPr>
              <a:t> şairi </a:t>
            </a:r>
            <a:r>
              <a:rPr lang="tr-TR" sz="2800" dirty="0" err="1" smtClean="0">
                <a:latin typeface="Times New Roman" pitchFamily="18" charset="0"/>
                <a:cs typeface="Times New Roman" pitchFamily="18" charset="0"/>
              </a:rPr>
              <a:t>Guido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Cavalcanti'yi</a:t>
            </a:r>
            <a:r>
              <a:rPr lang="tr-TR" sz="2800" dirty="0" smtClean="0">
                <a:latin typeface="Times New Roman" pitchFamily="18" charset="0"/>
                <a:cs typeface="Times New Roman" pitchFamily="18" charset="0"/>
              </a:rPr>
              <a:t> verebiliriz.</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DANTE'NİN SİYASİ HAYATI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16624"/>
          </a:xfrm>
        </p:spPr>
        <p:txBody>
          <a:bodyPr>
            <a:normAutofit lnSpcReduction="10000"/>
          </a:bodyPr>
          <a:lstStyle/>
          <a:p>
            <a:pPr algn="just">
              <a:buNone/>
            </a:pPr>
            <a:r>
              <a:rPr lang="tr-TR" sz="2800" dirty="0" smtClean="0"/>
              <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daha 24 yaşında, 1289'da, Floransalı </a:t>
            </a:r>
            <a:r>
              <a:rPr lang="tr-TR" sz="2800" dirty="0" err="1" smtClean="0">
                <a:latin typeface="Times New Roman" pitchFamily="18" charset="0"/>
                <a:cs typeface="Times New Roman" pitchFamily="18" charset="0"/>
              </a:rPr>
              <a:t>Guelfo</a:t>
            </a:r>
            <a:r>
              <a:rPr lang="tr-TR" sz="2800" dirty="0" smtClean="0">
                <a:latin typeface="Times New Roman" pitchFamily="18" charset="0"/>
                <a:cs typeface="Times New Roman" pitchFamily="18" charset="0"/>
              </a:rPr>
              <a:t> şövalyeleri ile birlikte </a:t>
            </a:r>
            <a:r>
              <a:rPr lang="tr-TR" sz="2800" dirty="0" err="1" smtClean="0">
                <a:latin typeface="Times New Roman" pitchFamily="18" charset="0"/>
                <a:cs typeface="Times New Roman" pitchFamily="18" charset="0"/>
              </a:rPr>
              <a:t>Campaldino</a:t>
            </a:r>
            <a:r>
              <a:rPr lang="tr-TR" sz="2800" dirty="0" smtClean="0">
                <a:latin typeface="Times New Roman" pitchFamily="18" charset="0"/>
                <a:cs typeface="Times New Roman" pitchFamily="18" charset="0"/>
              </a:rPr>
              <a:t> savaşında </a:t>
            </a:r>
            <a:r>
              <a:rPr lang="tr-TR" sz="2800" dirty="0" err="1" smtClean="0">
                <a:latin typeface="Times New Roman" pitchFamily="18" charset="0"/>
                <a:cs typeface="Times New Roman" pitchFamily="18" charset="0"/>
              </a:rPr>
              <a:t>Arezzo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Ghibellinolarına</a:t>
            </a:r>
            <a:r>
              <a:rPr lang="tr-TR" sz="2800" dirty="0" smtClean="0">
                <a:latin typeface="Times New Roman" pitchFamily="18" charset="0"/>
                <a:cs typeface="Times New Roman" pitchFamily="18" charset="0"/>
              </a:rPr>
              <a:t> karşı savaşmıştır. Eşi </a:t>
            </a:r>
            <a:r>
              <a:rPr lang="tr-TR" sz="2800" dirty="0" err="1" smtClean="0">
                <a:latin typeface="Times New Roman" pitchFamily="18" charset="0"/>
                <a:cs typeface="Times New Roman" pitchFamily="18" charset="0"/>
              </a:rPr>
              <a:t>Gemma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Donati</a:t>
            </a:r>
            <a:r>
              <a:rPr lang="tr-TR" sz="2800" dirty="0" smtClean="0">
                <a:latin typeface="Times New Roman" pitchFamily="18" charset="0"/>
                <a:cs typeface="Times New Roman" pitchFamily="18" charset="0"/>
              </a:rPr>
              <a:t> tarafından Siyahların başkanı konumundaki </a:t>
            </a:r>
            <a:r>
              <a:rPr lang="tr-TR" sz="2800" dirty="0" err="1" smtClean="0">
                <a:latin typeface="Times New Roman" pitchFamily="18" charset="0"/>
                <a:cs typeface="Times New Roman" pitchFamily="18" charset="0"/>
              </a:rPr>
              <a:t>Donati</a:t>
            </a:r>
            <a:r>
              <a:rPr lang="tr-TR" sz="2800" dirty="0" smtClean="0">
                <a:latin typeface="Times New Roman" pitchFamily="18" charset="0"/>
                <a:cs typeface="Times New Roman" pitchFamily="18" charset="0"/>
              </a:rPr>
              <a:t> ailesi ile akraba olsa da Beyazların taraftarı olmuştur. Devlet işlerine katılmak isteyen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Hekim ve Eczacılar loncasına yazılmıştır. Bunun nedeni dönemin yasalarına göre asilzadelerin kamu işlerine girebilmeleri için öncelikle zanaat loncalarından (</a:t>
            </a:r>
            <a:r>
              <a:rPr lang="tr-TR" sz="2800" dirty="0" err="1" smtClean="0">
                <a:latin typeface="Times New Roman" pitchFamily="18" charset="0"/>
                <a:cs typeface="Times New Roman" pitchFamily="18" charset="0"/>
              </a:rPr>
              <a:t>Corporazioni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Arti</a:t>
            </a:r>
            <a:r>
              <a:rPr lang="tr-TR" sz="2800" dirty="0" smtClean="0">
                <a:latin typeface="Times New Roman" pitchFamily="18" charset="0"/>
                <a:cs typeface="Times New Roman" pitchFamily="18" charset="0"/>
              </a:rPr>
              <a:t> e </a:t>
            </a:r>
            <a:r>
              <a:rPr lang="tr-TR" sz="2800" dirty="0" err="1" smtClean="0">
                <a:latin typeface="Times New Roman" pitchFamily="18" charset="0"/>
                <a:cs typeface="Times New Roman" pitchFamily="18" charset="0"/>
              </a:rPr>
              <a:t>Mestieri</a:t>
            </a:r>
            <a:r>
              <a:rPr lang="tr-TR" sz="2800" dirty="0" smtClean="0">
                <a:latin typeface="Times New Roman" pitchFamily="18" charset="0"/>
                <a:cs typeface="Times New Roman" pitchFamily="18" charset="0"/>
              </a:rPr>
              <a:t>) birine kaydolmalarının şart koşulmasıydı.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politik hayatına başladı. Bu sıralarda Papa VIII. </a:t>
            </a:r>
            <a:r>
              <a:rPr lang="tr-TR" sz="2800" dirty="0" err="1" smtClean="0">
                <a:latin typeface="Times New Roman" pitchFamily="18" charset="0"/>
                <a:cs typeface="Times New Roman" pitchFamily="18" charset="0"/>
              </a:rPr>
              <a:t>Bonifatius</a:t>
            </a:r>
            <a:r>
              <a:rPr lang="tr-TR" sz="2800" dirty="0" smtClean="0">
                <a:latin typeface="Times New Roman" pitchFamily="18" charset="0"/>
                <a:cs typeface="Times New Roman" pitchFamily="18" charset="0"/>
              </a:rPr>
              <a:t> Floransa'nın iç işlerine karışmaya, Beyazlara karşı sık sık Siyahlara arka çıkmaya başlamıştır.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Papanın bu girişimleri Floransa'nın önde gelenlerini, özellikle de </a:t>
            </a:r>
            <a:r>
              <a:rPr lang="tr-TR" sz="2800" dirty="0" err="1" smtClean="0">
                <a:latin typeface="Times New Roman" pitchFamily="18" charset="0"/>
                <a:cs typeface="Times New Roman" pitchFamily="18" charset="0"/>
              </a:rPr>
              <a:t>Beyazlar'ı</a:t>
            </a:r>
            <a:r>
              <a:rPr lang="tr-TR" sz="2800" dirty="0" smtClean="0">
                <a:latin typeface="Times New Roman" pitchFamily="18" charset="0"/>
                <a:cs typeface="Times New Roman" pitchFamily="18" charset="0"/>
              </a:rPr>
              <a:t> fazlasıyla rahatsız ediyordu. 1300 yılında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iki aylığına Floransa hükümetinin başındaki altı kişilik kurula seçildi. Beyazların Floransa'daki iktidarına son vermek amacıyla Papa </a:t>
            </a:r>
            <a:r>
              <a:rPr lang="tr-TR" sz="2800" dirty="0" err="1" smtClean="0">
                <a:latin typeface="Times New Roman" pitchFamily="18" charset="0"/>
                <a:cs typeface="Times New Roman" pitchFamily="18" charset="0"/>
              </a:rPr>
              <a:t>Bonifatius</a:t>
            </a:r>
            <a:r>
              <a:rPr lang="tr-TR" sz="2800" dirty="0" smtClean="0">
                <a:latin typeface="Times New Roman" pitchFamily="18" charset="0"/>
                <a:cs typeface="Times New Roman" pitchFamily="18" charset="0"/>
              </a:rPr>
              <a:t> harekete geçmeye karar verdi. Papa Fransa kralı </a:t>
            </a:r>
            <a:r>
              <a:rPr lang="tr-TR" sz="2800" dirty="0" err="1" smtClean="0">
                <a:latin typeface="Times New Roman" pitchFamily="18" charset="0"/>
                <a:cs typeface="Times New Roman" pitchFamily="18" charset="0"/>
              </a:rPr>
              <a:t>Philippe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le</a:t>
            </a:r>
            <a:r>
              <a:rPr lang="tr-TR" sz="2800" dirty="0" smtClean="0">
                <a:latin typeface="Times New Roman" pitchFamily="18" charset="0"/>
                <a:cs typeface="Times New Roman" pitchFamily="18" charset="0"/>
              </a:rPr>
              <a:t> Bel'in kardeşi Charles de </a:t>
            </a:r>
            <a:r>
              <a:rPr lang="tr-TR" sz="2800" dirty="0" err="1" smtClean="0">
                <a:latin typeface="Times New Roman" pitchFamily="18" charset="0"/>
                <a:cs typeface="Times New Roman" pitchFamily="18" charset="0"/>
              </a:rPr>
              <a:t>Valois'yı</a:t>
            </a:r>
            <a:r>
              <a:rPr lang="tr-TR" sz="2800" dirty="0" smtClean="0">
                <a:latin typeface="Times New Roman" pitchFamily="18" charset="0"/>
                <a:cs typeface="Times New Roman" pitchFamily="18" charset="0"/>
              </a:rPr>
              <a:t> Floransa'ya gitmeye ikna etti. Floransa bundan rahatsız olup Papa'yı kararından döndürmek amacıyla içinde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de bulunduğu bir heyeti Roma'ya gönderdi. Roma'da heyeti oyalarken, 1301 yılında Charles de </a:t>
            </a:r>
            <a:r>
              <a:rPr lang="tr-TR" sz="2800" dirty="0" err="1" smtClean="0">
                <a:latin typeface="Times New Roman" pitchFamily="18" charset="0"/>
                <a:cs typeface="Times New Roman" pitchFamily="18" charset="0"/>
              </a:rPr>
              <a:t>Valois</a:t>
            </a:r>
            <a:r>
              <a:rPr lang="tr-TR" sz="2800" dirty="0" smtClean="0">
                <a:latin typeface="Times New Roman" pitchFamily="18" charset="0"/>
                <a:cs typeface="Times New Roman" pitchFamily="18" charset="0"/>
              </a:rPr>
              <a:t> süvarileriyle birlikte Floransa'ya girdi. O sıralarda şehrin iktidarı Beyazların elindeydi ve Siyahların çoğunluğu sürgün edilmişti.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Charles de </a:t>
            </a:r>
            <a:r>
              <a:rPr lang="tr-TR" sz="2800" dirty="0" err="1" smtClean="0">
                <a:latin typeface="Times New Roman" pitchFamily="18" charset="0"/>
                <a:cs typeface="Times New Roman" pitchFamily="18" charset="0"/>
              </a:rPr>
              <a:t>Valois</a:t>
            </a:r>
            <a:r>
              <a:rPr lang="tr-TR" sz="2800" dirty="0" smtClean="0">
                <a:latin typeface="Times New Roman" pitchFamily="18" charset="0"/>
                <a:cs typeface="Times New Roman" pitchFamily="18" charset="0"/>
              </a:rPr>
              <a:t> Siyahları da kendi saflarına alarak Beyazları şehirden çıkarmıştır. Beyazların mallarına el konurken bir kısmına idam cezası verildi, çoğunluğu sürgüne gönderildi.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hiçbir zaman Papa VIII. </a:t>
            </a:r>
            <a:r>
              <a:rPr lang="tr-TR" sz="2800" dirty="0" err="1" smtClean="0">
                <a:latin typeface="Times New Roman" pitchFamily="18" charset="0"/>
                <a:cs typeface="Times New Roman" pitchFamily="18" charset="0"/>
              </a:rPr>
              <a:t>Bonifatius'u</a:t>
            </a:r>
            <a:r>
              <a:rPr lang="tr-TR" sz="2800" dirty="0" smtClean="0">
                <a:latin typeface="Times New Roman" pitchFamily="18" charset="0"/>
                <a:cs typeface="Times New Roman" pitchFamily="18" charset="0"/>
              </a:rPr>
              <a:t> sevmemişti. Beyazlara karşı girişilen hareketten nasibini alarak, 27 Ocak 1302'de sahtekarlık, gayri meşru kazanç elde etmek gibi asılsız suçlardan ötürü para cezasına çarptırıldı ve iki yıllığına Floransa'dan sürgün edildi.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ayrıca bir daha devlet işlerinde çalıştırılmayacaktı. Daha sonra hakkında yeni bir karar daha verildi: Floransalı askerler tarafından ele geçirildiği takdirde idam edilecekti.</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SÜRGÜN VE ÖLÜM</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pPr algn="just"/>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mahkemenin kararlarını öğrendiğinde Floransa'da değildi. Hakkındaki sürgün kararı nedeniyle Floransa'ya da dönemedi. Beyazlar Floransa'da iktidarı geri ele geçirebilmek için çeşitli girişimlerde bulundular, fakat başarısızlığa uğradılar. Zamanla arkadaşlarına olan güveni ve inancını kaybetmeye başladı. Büyük bir acı içinde olduğu bu günlerde İlahi Komedya'yı yazmaya başladı. İlk olarak </a:t>
            </a:r>
            <a:r>
              <a:rPr lang="tr-TR" sz="2800" dirty="0" err="1" smtClean="0">
                <a:latin typeface="Times New Roman" pitchFamily="18" charset="0"/>
                <a:cs typeface="Times New Roman" pitchFamily="18" charset="0"/>
              </a:rPr>
              <a:t>Verona'ya</a:t>
            </a:r>
            <a:r>
              <a:rPr lang="tr-TR" sz="2800" dirty="0" smtClean="0">
                <a:latin typeface="Times New Roman" pitchFamily="18" charset="0"/>
                <a:cs typeface="Times New Roman" pitchFamily="18" charset="0"/>
              </a:rPr>
              <a:t> gitti, bir ara </a:t>
            </a:r>
            <a:r>
              <a:rPr lang="tr-TR" sz="2800" dirty="0" err="1" smtClean="0">
                <a:latin typeface="Times New Roman" pitchFamily="18" charset="0"/>
                <a:cs typeface="Times New Roman" pitchFamily="18" charset="0"/>
              </a:rPr>
              <a:t>Padova'ya</a:t>
            </a:r>
            <a:r>
              <a:rPr lang="tr-TR" sz="2800" dirty="0" smtClean="0">
                <a:latin typeface="Times New Roman" pitchFamily="18" charset="0"/>
                <a:cs typeface="Times New Roman" pitchFamily="18" charset="0"/>
              </a:rPr>
              <a:t> geçti. Bazı kaynaklara göre Paris'e de gitmiş ve burada felsefe ile teoloji okumuştur. Bazı zayıf rivayetlere göre Paris'ten sonra Oxford'a da kısa süreliğine geçmiştir. Fakat bu çok zayıf bir rivayettir ve bugünkü tarih otoriteleri tarafından sıklıkla yalanlanmıştır.</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az-Latn-AZ"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    Fransa, edebiyat ve fikir sahalarında İtalya’yı geçerek; </a:t>
            </a:r>
            <a:r>
              <a:rPr lang="tr-TR" sz="2800" dirty="0" err="1" smtClean="0">
                <a:latin typeface="Times New Roman" pitchFamily="18" charset="0"/>
                <a:cs typeface="Times New Roman" pitchFamily="18" charset="0"/>
              </a:rPr>
              <a:t>Ronsard</a:t>
            </a:r>
            <a:r>
              <a:rPr lang="tr-TR" sz="2800" dirty="0" smtClean="0">
                <a:latin typeface="Times New Roman" pitchFamily="18" charset="0"/>
                <a:cs typeface="Times New Roman" pitchFamily="18" charset="0"/>
              </a:rPr>
              <a:t> (1525-1585), Montaigne (1533-1592), </a:t>
            </a:r>
            <a:r>
              <a:rPr lang="tr-TR" sz="2800" dirty="0" err="1" smtClean="0">
                <a:latin typeface="Times New Roman" pitchFamily="18" charset="0"/>
                <a:cs typeface="Times New Roman" pitchFamily="18" charset="0"/>
              </a:rPr>
              <a:t>Rabelais</a:t>
            </a:r>
            <a:r>
              <a:rPr lang="tr-TR" sz="2800" dirty="0" smtClean="0">
                <a:latin typeface="Times New Roman" pitchFamily="18" charset="0"/>
                <a:cs typeface="Times New Roman" pitchFamily="18" charset="0"/>
              </a:rPr>
              <a:t> (1495-1555), mimarlıkta </a:t>
            </a:r>
            <a:r>
              <a:rPr lang="tr-TR" sz="2800" dirty="0" err="1" smtClean="0">
                <a:latin typeface="Times New Roman" pitchFamily="18" charset="0"/>
                <a:cs typeface="Times New Roman" pitchFamily="18" charset="0"/>
              </a:rPr>
              <a:t>Louvre</a:t>
            </a:r>
            <a:r>
              <a:rPr lang="tr-TR" sz="2800" dirty="0" smtClean="0">
                <a:latin typeface="Times New Roman" pitchFamily="18" charset="0"/>
                <a:cs typeface="Times New Roman" pitchFamily="18" charset="0"/>
              </a:rPr>
              <a:t> Sarayı'nı yapan </a:t>
            </a:r>
            <a:r>
              <a:rPr lang="tr-TR" sz="2800" dirty="0" err="1" smtClean="0">
                <a:latin typeface="Times New Roman" pitchFamily="18" charset="0"/>
                <a:cs typeface="Times New Roman" pitchFamily="18" charset="0"/>
              </a:rPr>
              <a:t>Pierre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Loscot</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Tuileries</a:t>
            </a:r>
            <a:r>
              <a:rPr lang="tr-TR" sz="2800" dirty="0" smtClean="0">
                <a:latin typeface="Times New Roman" pitchFamily="18" charset="0"/>
                <a:cs typeface="Times New Roman" pitchFamily="18" charset="0"/>
              </a:rPr>
              <a:t> Sarayını yapan Jean </a:t>
            </a:r>
            <a:r>
              <a:rPr lang="tr-TR" sz="2800" dirty="0" err="1" smtClean="0">
                <a:latin typeface="Times New Roman" pitchFamily="18" charset="0"/>
                <a:cs typeface="Times New Roman" pitchFamily="18" charset="0"/>
              </a:rPr>
              <a:t>Bullant</a:t>
            </a:r>
            <a:r>
              <a:rPr lang="tr-TR" sz="2800" dirty="0" smtClean="0">
                <a:latin typeface="Times New Roman" pitchFamily="18" charset="0"/>
                <a:cs typeface="Times New Roman" pitchFamily="18" charset="0"/>
              </a:rPr>
              <a:t>, resimde de </a:t>
            </a:r>
            <a:r>
              <a:rPr lang="tr-TR" sz="2800" dirty="0" err="1" smtClean="0">
                <a:latin typeface="Times New Roman" pitchFamily="18" charset="0"/>
                <a:cs typeface="Times New Roman" pitchFamily="18" charset="0"/>
              </a:rPr>
              <a:t>François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Clouet</a:t>
            </a:r>
            <a:r>
              <a:rPr lang="tr-TR" sz="2800" dirty="0" smtClean="0">
                <a:latin typeface="Times New Roman" pitchFamily="18" charset="0"/>
                <a:cs typeface="Times New Roman" pitchFamily="18" charset="0"/>
              </a:rPr>
              <a:t> yetiştiler. Fransız krallarından I. </a:t>
            </a:r>
            <a:r>
              <a:rPr lang="tr-TR" sz="2800" dirty="0" err="1" smtClean="0">
                <a:latin typeface="Times New Roman" pitchFamily="18" charset="0"/>
                <a:cs typeface="Times New Roman" pitchFamily="18" charset="0"/>
              </a:rPr>
              <a:t>François</a:t>
            </a:r>
            <a:r>
              <a:rPr lang="tr-TR" sz="2800" dirty="0" smtClean="0">
                <a:latin typeface="Times New Roman" pitchFamily="18" charset="0"/>
                <a:cs typeface="Times New Roman" pitchFamily="18" charset="0"/>
              </a:rPr>
              <a:t>(1515-1547) zamanında </a:t>
            </a:r>
            <a:r>
              <a:rPr lang="tr-TR" sz="2800" dirty="0" err="1" smtClean="0">
                <a:latin typeface="Times New Roman" pitchFamily="18" charset="0"/>
                <a:cs typeface="Times New Roman" pitchFamily="18" charset="0"/>
              </a:rPr>
              <a:t>Collège</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France</a:t>
            </a:r>
            <a:r>
              <a:rPr lang="tr-TR" sz="2800" dirty="0" smtClean="0">
                <a:latin typeface="Times New Roman" pitchFamily="18" charset="0"/>
                <a:cs typeface="Times New Roman" pitchFamily="18" charset="0"/>
              </a:rPr>
              <a:t> kuruldu. Almanya’da daha çok din alanında değişiklikler oldu. Almanya’da hümanizm akımında </a:t>
            </a:r>
            <a:r>
              <a:rPr lang="tr-TR" sz="2800" dirty="0" err="1" smtClean="0">
                <a:latin typeface="Times New Roman" pitchFamily="18" charset="0"/>
                <a:cs typeface="Times New Roman" pitchFamily="18" charset="0"/>
              </a:rPr>
              <a:t>Erasmus</a:t>
            </a:r>
            <a:r>
              <a:rPr lang="tr-TR" sz="2800" dirty="0" smtClean="0">
                <a:latin typeface="Times New Roman" pitchFamily="18" charset="0"/>
                <a:cs typeface="Times New Roman" pitchFamily="18" charset="0"/>
              </a:rPr>
              <a:t> (1467-1536), </a:t>
            </a:r>
            <a:r>
              <a:rPr lang="tr-TR" sz="2800" dirty="0" err="1" smtClean="0">
                <a:latin typeface="Times New Roman" pitchFamily="18" charset="0"/>
                <a:cs typeface="Times New Roman" pitchFamily="18" charset="0"/>
              </a:rPr>
              <a:t>Röklen</a:t>
            </a:r>
            <a:r>
              <a:rPr lang="tr-TR" sz="2800" dirty="0" smtClean="0">
                <a:latin typeface="Times New Roman" pitchFamily="18" charset="0"/>
                <a:cs typeface="Times New Roman" pitchFamily="18" charset="0"/>
              </a:rPr>
              <a:t> (1452-1522), </a:t>
            </a:r>
            <a:r>
              <a:rPr lang="tr-TR" sz="2800" dirty="0" err="1" smtClean="0">
                <a:latin typeface="Times New Roman" pitchFamily="18" charset="0"/>
                <a:cs typeface="Times New Roman" pitchFamily="18" charset="0"/>
              </a:rPr>
              <a:t>Luther</a:t>
            </a:r>
            <a:r>
              <a:rPr lang="tr-TR" sz="2800" dirty="0" smtClean="0">
                <a:latin typeface="Times New Roman" pitchFamily="18" charset="0"/>
                <a:cs typeface="Times New Roman" pitchFamily="18" charset="0"/>
              </a:rPr>
              <a:t> (1483-1546), resimde </a:t>
            </a:r>
            <a:r>
              <a:rPr lang="tr-TR" sz="2800" dirty="0" err="1" smtClean="0">
                <a:latin typeface="Times New Roman" pitchFamily="18" charset="0"/>
                <a:cs typeface="Times New Roman" pitchFamily="18" charset="0"/>
              </a:rPr>
              <a:t>Albrecht</a:t>
            </a:r>
            <a:r>
              <a:rPr lang="tr-TR" sz="2800" dirty="0" smtClean="0">
                <a:latin typeface="Times New Roman" pitchFamily="18" charset="0"/>
                <a:cs typeface="Times New Roman" pitchFamily="18" charset="0"/>
              </a:rPr>
              <a:t> Dürer (1471-1528) yetişti. İngiltere’de tiyatro sahasında eserleriyle tanınan ve </a:t>
            </a:r>
            <a:r>
              <a:rPr lang="tr-TR" sz="2800" dirty="0" err="1" smtClean="0">
                <a:latin typeface="Times New Roman" pitchFamily="18" charset="0"/>
                <a:cs typeface="Times New Roman" pitchFamily="18" charset="0"/>
              </a:rPr>
              <a:t>Hamlet'in</a:t>
            </a:r>
            <a:r>
              <a:rPr lang="tr-TR" sz="2800" dirty="0" smtClean="0">
                <a:latin typeface="Times New Roman" pitchFamily="18" charset="0"/>
                <a:cs typeface="Times New Roman" pitchFamily="18" charset="0"/>
              </a:rPr>
              <a:t> yazarı </a:t>
            </a:r>
            <a:r>
              <a:rPr lang="tr-TR" sz="2800" dirty="0" err="1" smtClean="0">
                <a:latin typeface="Times New Roman" pitchFamily="18" charset="0"/>
                <a:cs typeface="Times New Roman" pitchFamily="18" charset="0"/>
              </a:rPr>
              <a:t>Shakespeare</a:t>
            </a:r>
            <a:r>
              <a:rPr lang="tr-TR" sz="2800" dirty="0" smtClean="0">
                <a:latin typeface="Times New Roman" pitchFamily="18" charset="0"/>
                <a:cs typeface="Times New Roman" pitchFamily="18" charset="0"/>
              </a:rPr>
              <a:t> (1564-1616), İspanya’da Don </a:t>
            </a:r>
            <a:r>
              <a:rPr lang="tr-TR" sz="2800" dirty="0" err="1" smtClean="0">
                <a:latin typeface="Times New Roman" pitchFamily="18" charset="0"/>
                <a:cs typeface="Times New Roman" pitchFamily="18" charset="0"/>
              </a:rPr>
              <a:t>Kişot'un</a:t>
            </a:r>
            <a:r>
              <a:rPr lang="tr-TR" sz="2800" dirty="0" smtClean="0">
                <a:latin typeface="Times New Roman" pitchFamily="18" charset="0"/>
                <a:cs typeface="Times New Roman" pitchFamily="18" charset="0"/>
              </a:rPr>
              <a:t> yazarı Cervantes (1547-1616), ressam </a:t>
            </a:r>
            <a:r>
              <a:rPr lang="tr-TR" sz="2800" dirty="0" err="1" smtClean="0">
                <a:latin typeface="Times New Roman" pitchFamily="18" charset="0"/>
                <a:cs typeface="Times New Roman" pitchFamily="18" charset="0"/>
              </a:rPr>
              <a:t>Velasquez</a:t>
            </a:r>
            <a:r>
              <a:rPr lang="tr-TR" sz="2800" dirty="0" smtClean="0">
                <a:latin typeface="Times New Roman" pitchFamily="18" charset="0"/>
                <a:cs typeface="Times New Roman" pitchFamily="18" charset="0"/>
              </a:rPr>
              <a:t> (1599-1660), Hollanda’da ressam </a:t>
            </a:r>
            <a:r>
              <a:rPr lang="tr-TR" sz="2800" dirty="0" err="1" smtClean="0">
                <a:latin typeface="Times New Roman" pitchFamily="18" charset="0"/>
                <a:cs typeface="Times New Roman" pitchFamily="18" charset="0"/>
              </a:rPr>
              <a:t>Rembrandt</a:t>
            </a:r>
            <a:r>
              <a:rPr lang="tr-TR" sz="2800" dirty="0" smtClean="0">
                <a:latin typeface="Times New Roman" pitchFamily="18" charset="0"/>
                <a:cs typeface="Times New Roman" pitchFamily="18" charset="0"/>
              </a:rPr>
              <a:t> (1607-1669),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1311 yılında o sıralarda </a:t>
            </a:r>
            <a:r>
              <a:rPr lang="tr-TR" sz="2800" dirty="0" err="1" smtClean="0">
                <a:latin typeface="Times New Roman" pitchFamily="18" charset="0"/>
                <a:cs typeface="Times New Roman" pitchFamily="18" charset="0"/>
              </a:rPr>
              <a:t>Casentino'da</a:t>
            </a:r>
            <a:r>
              <a:rPr lang="tr-TR" sz="2800" dirty="0" smtClean="0">
                <a:latin typeface="Times New Roman" pitchFamily="18" charset="0"/>
                <a:cs typeface="Times New Roman" pitchFamily="18" charset="0"/>
              </a:rPr>
              <a:t> bulunan ve İtalya'yı işgale başlamış olan Lüksemburg kralı VII. </a:t>
            </a:r>
            <a:r>
              <a:rPr lang="tr-TR" sz="2800" dirty="0" err="1" smtClean="0">
                <a:latin typeface="Times New Roman" pitchFamily="18" charset="0"/>
                <a:cs typeface="Times New Roman" pitchFamily="18" charset="0"/>
              </a:rPr>
              <a:t>Henry'ye</a:t>
            </a:r>
            <a:r>
              <a:rPr lang="tr-TR" sz="2800" dirty="0" smtClean="0">
                <a:latin typeface="Times New Roman" pitchFamily="18" charset="0"/>
                <a:cs typeface="Times New Roman" pitchFamily="18" charset="0"/>
              </a:rPr>
              <a:t> mektuplar yazarak, onu Floransa'ya da savaş açmaya davet etti. Kralın İtalya'yı işgali birçok İtalyan şehrinde büyük bir nefretle karşılandı, Floransa'nın da dahil olduğu bu şehirler birlikte karşı koymak için kendi içlerindeki sorunları bir süreliğine askıya alıyorlardı. Bu dönemde Floransa sürgün edilmiş Beyazların birçoğunu geri çağırdı, fakat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bunların arasında değildi. Bunun nedeni büyük ihtimalle kral VII. </a:t>
            </a:r>
            <a:r>
              <a:rPr lang="tr-TR" sz="2800" dirty="0" err="1" smtClean="0">
                <a:latin typeface="Times New Roman" pitchFamily="18" charset="0"/>
                <a:cs typeface="Times New Roman" pitchFamily="18" charset="0"/>
              </a:rPr>
              <a:t>Henry'ye</a:t>
            </a:r>
            <a:r>
              <a:rPr lang="tr-TR" sz="2800" dirty="0" smtClean="0">
                <a:latin typeface="Times New Roman" pitchFamily="18" charset="0"/>
                <a:cs typeface="Times New Roman" pitchFamily="18" charset="0"/>
              </a:rPr>
              <a:t> yazmış olduğu mektuplardı. 24 Ağustos 1313'de kral öldü, artık Floransa'ya tekrar dönebilme umutları yok olmuştu.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kısa bir süreliğine </a:t>
            </a:r>
            <a:r>
              <a:rPr lang="tr-TR" sz="2800" dirty="0" err="1" smtClean="0">
                <a:latin typeface="Times New Roman" pitchFamily="18" charset="0"/>
                <a:cs typeface="Times New Roman" pitchFamily="18" charset="0"/>
              </a:rPr>
              <a:t>Lucca'da</a:t>
            </a:r>
            <a:r>
              <a:rPr lang="tr-TR" sz="2800" dirty="0" smtClean="0">
                <a:latin typeface="Times New Roman" pitchFamily="18" charset="0"/>
                <a:cs typeface="Times New Roman" pitchFamily="18" charset="0"/>
              </a:rPr>
              <a:t> kaldıktan sonra </a:t>
            </a:r>
            <a:r>
              <a:rPr lang="tr-TR" sz="2800" dirty="0" err="1" smtClean="0">
                <a:latin typeface="Times New Roman" pitchFamily="18" charset="0"/>
                <a:cs typeface="Times New Roman" pitchFamily="18" charset="0"/>
              </a:rPr>
              <a:t>Verona'ya</a:t>
            </a:r>
            <a:r>
              <a:rPr lang="tr-TR" sz="2800" dirty="0" smtClean="0">
                <a:latin typeface="Times New Roman" pitchFamily="18" charset="0"/>
                <a:cs typeface="Times New Roman" pitchFamily="18" charset="0"/>
              </a:rPr>
              <a:t> döndü.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Daha sonra </a:t>
            </a:r>
            <a:r>
              <a:rPr lang="tr-TR" sz="2800" dirty="0" err="1" smtClean="0">
                <a:latin typeface="Times New Roman" pitchFamily="18" charset="0"/>
                <a:cs typeface="Times New Roman" pitchFamily="18" charset="0"/>
              </a:rPr>
              <a:t>Ravenna</a:t>
            </a:r>
            <a:r>
              <a:rPr lang="tr-TR" sz="2800" dirty="0" smtClean="0">
                <a:latin typeface="Times New Roman" pitchFamily="18" charset="0"/>
                <a:cs typeface="Times New Roman" pitchFamily="18" charset="0"/>
              </a:rPr>
              <a:t> prensi </a:t>
            </a:r>
            <a:r>
              <a:rPr lang="tr-TR" sz="2800" dirty="0" err="1" smtClean="0">
                <a:latin typeface="Times New Roman" pitchFamily="18" charset="0"/>
                <a:cs typeface="Times New Roman" pitchFamily="18" charset="0"/>
              </a:rPr>
              <a:t>Guido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Novelloda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Potenta'nın</a:t>
            </a:r>
            <a:r>
              <a:rPr lang="tr-TR" sz="2800" dirty="0" smtClean="0">
                <a:latin typeface="Times New Roman" pitchFamily="18" charset="0"/>
                <a:cs typeface="Times New Roman" pitchFamily="18" charset="0"/>
              </a:rPr>
              <a:t> davetiyle </a:t>
            </a:r>
            <a:r>
              <a:rPr lang="tr-TR" sz="2800" dirty="0" err="1" smtClean="0">
                <a:latin typeface="Times New Roman" pitchFamily="18" charset="0"/>
                <a:cs typeface="Times New Roman" pitchFamily="18" charset="0"/>
              </a:rPr>
              <a:t>Verona'dan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Ravenna'ya</a:t>
            </a:r>
            <a:r>
              <a:rPr lang="tr-TR" sz="2800" dirty="0" smtClean="0">
                <a:latin typeface="Times New Roman" pitchFamily="18" charset="0"/>
                <a:cs typeface="Times New Roman" pitchFamily="18" charset="0"/>
              </a:rPr>
              <a:t> geçti, kısa geziler ve ayrılıklar dışında ömrünü burada geçirdi. 1321 yılında, 56 yaşındayken burada öldü. Ölüm nedeni kesin olarak bilinmemekle beraber, bazı kaynaklara göre ölüm nedeni sıtmadır. San </a:t>
            </a:r>
            <a:r>
              <a:rPr lang="tr-TR" sz="2800" dirty="0" err="1" smtClean="0">
                <a:latin typeface="Times New Roman" pitchFamily="18" charset="0"/>
                <a:cs typeface="Times New Roman" pitchFamily="18" charset="0"/>
              </a:rPr>
              <a:t>Pier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Maggiore</a:t>
            </a:r>
            <a:r>
              <a:rPr lang="tr-TR" sz="2800" dirty="0" smtClean="0">
                <a:latin typeface="Times New Roman" pitchFamily="18" charset="0"/>
                <a:cs typeface="Times New Roman" pitchFamily="18" charset="0"/>
              </a:rPr>
              <a:t> Kilisesi'ne gömüldü. (Bu kilise günümüzde San </a:t>
            </a:r>
            <a:r>
              <a:rPr lang="tr-TR" sz="2800" dirty="0" err="1" smtClean="0">
                <a:latin typeface="Times New Roman" pitchFamily="18" charset="0"/>
                <a:cs typeface="Times New Roman" pitchFamily="18" charset="0"/>
              </a:rPr>
              <a:t>Francesco</a:t>
            </a:r>
            <a:r>
              <a:rPr lang="tr-TR" sz="2800" dirty="0" smtClean="0">
                <a:latin typeface="Times New Roman" pitchFamily="18" charset="0"/>
                <a:cs typeface="Times New Roman" pitchFamily="18" charset="0"/>
              </a:rPr>
              <a:t> adını taşır.)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a:bodyPr>
          <a:lstStyle/>
          <a:p>
            <a:r>
              <a:rPr lang="tr-TR" sz="2800" b="1" dirty="0" smtClean="0">
                <a:latin typeface="Times New Roman" pitchFamily="18" charset="0"/>
                <a:cs typeface="Times New Roman" pitchFamily="18" charset="0"/>
              </a:rPr>
              <a:t>İLAHİ KOMEDYA</a:t>
            </a:r>
            <a:endParaRPr lang="tr-TR" sz="2800" dirty="0">
              <a:latin typeface="Times New Roman" pitchFamily="18" charset="0"/>
              <a:cs typeface="Times New Roman" pitchFamily="18" charset="0"/>
            </a:endParaRPr>
          </a:p>
        </p:txBody>
      </p:sp>
      <p:pic>
        <p:nvPicPr>
          <p:cNvPr id="4" name="3 İçerik Yer Tutucusu" descr="kkk.jpg"/>
          <p:cNvPicPr>
            <a:picLocks noGrp="1" noChangeAspect="1"/>
          </p:cNvPicPr>
          <p:nvPr>
            <p:ph idx="1"/>
          </p:nvPr>
        </p:nvPicPr>
        <p:blipFill>
          <a:blip r:embed="rId2" cstate="print"/>
          <a:stretch>
            <a:fillRect/>
          </a:stretch>
        </p:blipFill>
        <p:spPr>
          <a:xfrm>
            <a:off x="2555777" y="936191"/>
            <a:ext cx="3857178" cy="5733169"/>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lahi-Komedya-Kapak.jpg"/>
          <p:cNvPicPr>
            <a:picLocks noGrp="1" noChangeAspect="1"/>
          </p:cNvPicPr>
          <p:nvPr>
            <p:ph idx="1"/>
          </p:nvPr>
        </p:nvPicPr>
        <p:blipFill>
          <a:blip r:embed="rId2" cstate="print"/>
          <a:stretch>
            <a:fillRect/>
          </a:stretch>
        </p:blipFill>
        <p:spPr>
          <a:xfrm>
            <a:off x="2051720" y="206192"/>
            <a:ext cx="4752528" cy="6445616"/>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b="1" dirty="0" smtClean="0">
                <a:latin typeface="Times New Roman" pitchFamily="18" charset="0"/>
                <a:cs typeface="Times New Roman" pitchFamily="18" charset="0"/>
              </a:rPr>
              <a:t>İlahi Komedya</a:t>
            </a:r>
            <a:r>
              <a:rPr lang="tr-TR" sz="2800" dirty="0" smtClean="0">
                <a:latin typeface="Times New Roman" pitchFamily="18" charset="0"/>
                <a:cs typeface="Times New Roman" pitchFamily="18" charset="0"/>
              </a:rPr>
              <a:t> ,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tarafından 14. yüzyılın ilk yarısında yazılmış, İtalyan edebiyatının en meşhur epik şiiri ve dünya edebiyatının önemli bir başyapıtı. Komedya'da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ölüm sonrası sırasıyla Cehennem, Araf ve Cennette geçen seyahati, hikâyenin kahramanı da olan kendisinin ağzından anlatır. Orta Çağda "Komedya", "tragedya'nın" aksine sonu iyi biten hikâye anlamına gelirdi. Burada eserin adındaki "komedya" kelimesi, öyküsünün güldürü unsurları taşıdığı anlamına gelmez. Orta Çağ ile Rönesans arasındaki geçiş döneminde yazılmış bu şiir, </a:t>
            </a:r>
            <a:r>
              <a:rPr lang="tr-TR" sz="2800" dirty="0" err="1" smtClean="0">
                <a:latin typeface="Times New Roman" pitchFamily="18" charset="0"/>
                <a:cs typeface="Times New Roman" pitchFamily="18" charset="0"/>
              </a:rPr>
              <a:t>hayalgücü</a:t>
            </a:r>
            <a:r>
              <a:rPr lang="tr-TR" sz="2800" dirty="0" smtClean="0">
                <a:latin typeface="Times New Roman" pitchFamily="18" charset="0"/>
                <a:cs typeface="Times New Roman" pitchFamily="18" charset="0"/>
              </a:rPr>
              <a:t> ve alegorik tasavvuru, ölüm sonrası hayatı anlattığı öyküsü ile Hıristiyan batı kiliseleri tarafından benimsendi.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Eserin orijinal adı "Komedya" olmakla birlikte daha sonra, 1360 yılında </a:t>
            </a:r>
            <a:r>
              <a:rPr lang="tr-TR" sz="2800" dirty="0" err="1" smtClean="0">
                <a:latin typeface="Times New Roman" pitchFamily="18" charset="0"/>
                <a:cs typeface="Times New Roman" pitchFamily="18" charset="0"/>
              </a:rPr>
              <a:t>Giovanni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Boccaccio</a:t>
            </a:r>
            <a:r>
              <a:rPr lang="tr-TR" sz="2800" dirty="0" smtClean="0">
                <a:latin typeface="Times New Roman" pitchFamily="18" charset="0"/>
                <a:cs typeface="Times New Roman" pitchFamily="18" charset="0"/>
              </a:rPr>
              <a:t> tarafından başına "İlahi" kelimesi eklenerek </a:t>
            </a:r>
            <a:r>
              <a:rPr lang="tr-TR" sz="2800" dirty="0" err="1" smtClean="0">
                <a:latin typeface="Times New Roman" pitchFamily="18" charset="0"/>
                <a:cs typeface="Times New Roman" pitchFamily="18" charset="0"/>
              </a:rPr>
              <a:t>Hristiyanlaştırılmıştır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Toskana</a:t>
            </a:r>
            <a:r>
              <a:rPr lang="tr-TR" sz="2800" dirty="0" smtClean="0">
                <a:latin typeface="Times New Roman" pitchFamily="18" charset="0"/>
                <a:cs typeface="Times New Roman" pitchFamily="18" charset="0"/>
              </a:rPr>
              <a:t> lehçesi ile yazılan eser, bu lehçenin modern İtalyan dili olarak gelişmesine yardım etmiştir.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Autofit/>
          </a:bodyPr>
          <a:lstStyle/>
          <a:p>
            <a:r>
              <a:rPr lang="tr-TR" sz="2800" b="1" dirty="0" smtClean="0">
                <a:latin typeface="Times New Roman" pitchFamily="18" charset="0"/>
                <a:cs typeface="Times New Roman" pitchFamily="18" charset="0"/>
              </a:rPr>
              <a:t/>
            </a:r>
            <a:br>
              <a:rPr lang="tr-TR" sz="2800" b="1" dirty="0" smtClean="0">
                <a:latin typeface="Times New Roman" pitchFamily="18" charset="0"/>
                <a:cs typeface="Times New Roman" pitchFamily="18" charset="0"/>
              </a:rPr>
            </a:br>
            <a:r>
              <a:rPr lang="tr-TR" sz="2800" b="1" dirty="0" smtClean="0">
                <a:latin typeface="Times New Roman" pitchFamily="18" charset="0"/>
                <a:cs typeface="Times New Roman" pitchFamily="18" charset="0"/>
              </a:rPr>
              <a:t>ESERİN ARKA PLANI</a:t>
            </a:r>
            <a:br>
              <a:rPr lang="tr-TR" sz="2800" b="1" dirty="0" smtClean="0">
                <a:latin typeface="Times New Roman" pitchFamily="18" charset="0"/>
                <a:cs typeface="Times New Roman" pitchFamily="18" charset="0"/>
              </a:rPr>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08720"/>
            <a:ext cx="8784976" cy="5760640"/>
          </a:xfrm>
        </p:spPr>
        <p:txBody>
          <a:bodyPr>
            <a:normAutofit/>
          </a:bodyPr>
          <a:lstStyle/>
          <a:p>
            <a:pPr algn="just"/>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İlahi Komedya'yı İtalya'nın Ortaçağ ile Rönesans arasındaki geçiş döneminde yazdı. Komedya'da bu durum açıkça yansıtılır: Hem ortaçağ hem de klasik temalar kuvvetle ifade edilir.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çalışması Hıristiyanlıkla ilgilidir ve yaşam sonrası kurgusal seyahatleri içerir. Dönemin Kuzey İtalya'sının </a:t>
            </a:r>
            <a:r>
              <a:rPr lang="tr-TR" sz="2800" dirty="0" err="1" smtClean="0">
                <a:latin typeface="Times New Roman" pitchFamily="18" charset="0"/>
                <a:cs typeface="Times New Roman" pitchFamily="18" charset="0"/>
              </a:rPr>
              <a:t>Guelfo</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Ghibellinolar</a:t>
            </a:r>
            <a:r>
              <a:rPr lang="tr-TR" sz="2800" dirty="0" smtClean="0">
                <a:latin typeface="Times New Roman" pitchFamily="18" charset="0"/>
                <a:cs typeface="Times New Roman" pitchFamily="18" charset="0"/>
              </a:rPr>
              <a:t> arasındaki siyasi mücadele ortamında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a:t>
            </a:r>
            <a:r>
              <a:rPr lang="tr-TR" sz="2800" i="1" dirty="0" smtClean="0">
                <a:latin typeface="Times New Roman" pitchFamily="18" charset="0"/>
                <a:cs typeface="Times New Roman" pitchFamily="18" charset="0"/>
              </a:rPr>
              <a:t>Kutsal Roma İmparatoru</a:t>
            </a:r>
            <a:r>
              <a:rPr lang="tr-TR" sz="2800" dirty="0" smtClean="0">
                <a:latin typeface="Times New Roman" pitchFamily="18" charset="0"/>
                <a:cs typeface="Times New Roman" pitchFamily="18" charset="0"/>
              </a:rPr>
              <a:t> karşısında Papalığı destekleyen </a:t>
            </a:r>
            <a:r>
              <a:rPr lang="tr-TR" sz="2800" dirty="0" err="1" smtClean="0">
                <a:latin typeface="Times New Roman" pitchFamily="18" charset="0"/>
                <a:cs typeface="Times New Roman" pitchFamily="18" charset="0"/>
              </a:rPr>
              <a:t>Guelfler</a:t>
            </a:r>
            <a:r>
              <a:rPr lang="tr-TR" sz="2800" dirty="0" smtClean="0">
                <a:latin typeface="Times New Roman" pitchFamily="18" charset="0"/>
                <a:cs typeface="Times New Roman" pitchFamily="18" charset="0"/>
              </a:rPr>
              <a:t> arasında yer alır. Floransalı </a:t>
            </a:r>
            <a:r>
              <a:rPr lang="tr-TR" sz="2800" dirty="0" err="1" smtClean="0">
                <a:latin typeface="Times New Roman" pitchFamily="18" charset="0"/>
                <a:cs typeface="Times New Roman" pitchFamily="18" charset="0"/>
              </a:rPr>
              <a:t>Guelfler</a:t>
            </a:r>
            <a:r>
              <a:rPr lang="tr-TR" sz="2800" dirty="0" smtClean="0">
                <a:latin typeface="Times New Roman" pitchFamily="18" charset="0"/>
                <a:cs typeface="Times New Roman" pitchFamily="18" charset="0"/>
              </a:rPr>
              <a:t> 1300 yıllarında iki hizbe bölünmüşlerdi:</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Papa VIII. </a:t>
            </a:r>
            <a:r>
              <a:rPr lang="tr-TR" sz="2800" dirty="0" err="1" smtClean="0">
                <a:latin typeface="Times New Roman" pitchFamily="18" charset="0"/>
                <a:cs typeface="Times New Roman" pitchFamily="18" charset="0"/>
              </a:rPr>
              <a:t>Boniface</a:t>
            </a:r>
            <a:r>
              <a:rPr lang="tr-TR" sz="2800" dirty="0" smtClean="0">
                <a:latin typeface="Times New Roman" pitchFamily="18" charset="0"/>
                <a:cs typeface="Times New Roman" pitchFamily="18" charset="0"/>
              </a:rPr>
              <a:t> tarafından yürütülen laik idareye muhalif ve Floransa'nın bağımsızlığını savunan Beyaz </a:t>
            </a:r>
            <a:r>
              <a:rPr lang="tr-TR" sz="2800" dirty="0" err="1" smtClean="0">
                <a:latin typeface="Times New Roman" pitchFamily="18" charset="0"/>
                <a:cs typeface="Times New Roman" pitchFamily="18" charset="0"/>
              </a:rPr>
              <a:t>Guelfler</a:t>
            </a:r>
            <a:r>
              <a:rPr lang="tr-TR" sz="2800" dirty="0" smtClean="0">
                <a:latin typeface="Times New Roman" pitchFamily="18" charset="0"/>
                <a:cs typeface="Times New Roman" pitchFamily="18" charset="0"/>
              </a:rPr>
              <a:t> ve Floransa'da Papanın egemen olmasını savunan Siyah </a:t>
            </a:r>
            <a:r>
              <a:rPr lang="tr-TR" sz="2800" dirty="0" err="1" smtClean="0">
                <a:latin typeface="Times New Roman" pitchFamily="18" charset="0"/>
                <a:cs typeface="Times New Roman" pitchFamily="18" charset="0"/>
              </a:rPr>
              <a:t>Guelfler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1302 yılında, Siyahlar ile ittifak halinde olan Papa VIII </a:t>
            </a:r>
            <a:r>
              <a:rPr lang="tr-TR" sz="2800" dirty="0" err="1" smtClean="0">
                <a:latin typeface="Times New Roman" pitchFamily="18" charset="0"/>
                <a:cs typeface="Times New Roman" pitchFamily="18" charset="0"/>
              </a:rPr>
              <a:t>Boniface'nin</a:t>
            </a:r>
            <a:r>
              <a:rPr lang="tr-TR" sz="2800" dirty="0" smtClean="0">
                <a:latin typeface="Times New Roman" pitchFamily="18" charset="0"/>
                <a:cs typeface="Times New Roman" pitchFamily="18" charset="0"/>
              </a:rPr>
              <a:t> buyruğu ile Charles of </a:t>
            </a:r>
            <a:r>
              <a:rPr lang="tr-TR" sz="2800" dirty="0" err="1" smtClean="0">
                <a:latin typeface="Times New Roman" pitchFamily="18" charset="0"/>
                <a:cs typeface="Times New Roman" pitchFamily="18" charset="0"/>
              </a:rPr>
              <a:t>Valois'nın</a:t>
            </a:r>
            <a:r>
              <a:rPr lang="tr-TR" sz="2800" dirty="0" smtClean="0">
                <a:latin typeface="Times New Roman" pitchFamily="18" charset="0"/>
                <a:cs typeface="Times New Roman" pitchFamily="18" charset="0"/>
              </a:rPr>
              <a:t> kumandasındaki askeri birliklerin şehre girmesi ile Şehremini </a:t>
            </a:r>
            <a:r>
              <a:rPr lang="tr-TR" sz="2800" dirty="0" err="1" smtClean="0">
                <a:latin typeface="Times New Roman" pitchFamily="18" charset="0"/>
                <a:cs typeface="Times New Roman" pitchFamily="18" charset="0"/>
              </a:rPr>
              <a:t>Lord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Cante</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Gabrielli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Gubbio</a:t>
            </a:r>
            <a:r>
              <a:rPr lang="tr-TR" sz="2800" dirty="0" smtClean="0">
                <a:latin typeface="Times New Roman" pitchFamily="18" charset="0"/>
                <a:cs typeface="Times New Roman" pitchFamily="18" charset="0"/>
              </a:rPr>
              <a:t> tarafından sürgün edilen Beyaz </a:t>
            </a:r>
            <a:r>
              <a:rPr lang="tr-TR" sz="2800" dirty="0" err="1" smtClean="0">
                <a:latin typeface="Times New Roman" pitchFamily="18" charset="0"/>
                <a:cs typeface="Times New Roman" pitchFamily="18" charset="0"/>
              </a:rPr>
              <a:t>Guelfler</a:t>
            </a:r>
            <a:r>
              <a:rPr lang="tr-TR" sz="2800" dirty="0" smtClean="0">
                <a:latin typeface="Times New Roman" pitchFamily="18" charset="0"/>
                <a:cs typeface="Times New Roman" pitchFamily="18" charset="0"/>
              </a:rPr>
              <a:t> arasında yer alıyordu. Papa eğer sürgünden dönerse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kazığa bağlanıp yakılacağını söyledi.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geri kalan hayatı boyunca süren bu sürgün, Komedya'nın birçok bölümünde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sürgününün kehanetlerinden,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siyasi görüşlerine ve bazı düşmanlarının sonsuza kadar lanetlenmesi şeklinde tesirini gösterir.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muhtemelen Komedya'sını sürgünde olduğu ve hiç geri dönemediği 1308 yılları ile öldüğü 1321 yılı arasında yazmıştı. Cehennem ve </a:t>
            </a:r>
            <a:r>
              <a:rPr lang="tr-TR" sz="2800" dirty="0" err="1" smtClean="0">
                <a:latin typeface="Times New Roman" pitchFamily="18" charset="0"/>
                <a:cs typeface="Times New Roman" pitchFamily="18" charset="0"/>
              </a:rPr>
              <a:t>Arafta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sırasıyla günah ve tövbekarlık içinde başından geçenleri anlatır.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20080"/>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ESERİN YAPISI</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pPr algn="just"/>
            <a:r>
              <a:rPr lang="tr-TR" sz="2800" dirty="0" smtClean="0">
                <a:latin typeface="Times New Roman" pitchFamily="18" charset="0"/>
                <a:cs typeface="Times New Roman" pitchFamily="18" charset="0"/>
              </a:rPr>
              <a:t>İlahi Komedya, Cehennem,  Araf ve Cennet isimlerindeki her biri 33 kıtadan müteşekkil 14,233 satırdan meydana gelir. Başlangıç kıtası şiire giriş bölümü olarak hizmet eder ve genellikle ilk bölüm içinde sayılmaz, böylece 33 kıtalık 3 bölüm ve bir ilave giriş kantosuyla toplam 100 kantodan oluşur. Eserde 3, 7, 22, 33 sayıları dikkat çeker, mesela şiirin bölümleri bu sayıların katları halinde kuruludur. Şiir </a:t>
            </a:r>
            <a:r>
              <a:rPr lang="tr-TR" sz="2800" dirty="0" err="1" smtClean="0">
                <a:latin typeface="Times New Roman" pitchFamily="18" charset="0"/>
                <a:cs typeface="Times New Roman" pitchFamily="18" charset="0"/>
              </a:rPr>
              <a:t>Terza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Rima</a:t>
            </a:r>
            <a:r>
              <a:rPr lang="tr-TR" sz="2800" dirty="0" smtClean="0">
                <a:latin typeface="Times New Roman" pitchFamily="18" charset="0"/>
                <a:cs typeface="Times New Roman" pitchFamily="18" charset="0"/>
              </a:rPr>
              <a:t> nazmına göre yazılmıştır, mısra sonlarında kafiyeler aba, </a:t>
            </a:r>
            <a:r>
              <a:rPr lang="tr-TR" sz="2800" dirty="0" err="1" smtClean="0">
                <a:latin typeface="Times New Roman" pitchFamily="18" charset="0"/>
                <a:cs typeface="Times New Roman" pitchFamily="18" charset="0"/>
              </a:rPr>
              <a:t>bcb</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cdc</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ded</a:t>
            </a:r>
            <a:r>
              <a:rPr lang="tr-TR" sz="2800" dirty="0" smtClean="0">
                <a:latin typeface="Times New Roman" pitchFamily="18" charset="0"/>
                <a:cs typeface="Times New Roman" pitchFamily="18" charset="0"/>
              </a:rPr>
              <a:t>,... şeklinde gider. Şiirin uyak yapısına uygun olarak Türkçeye aktarılmasının güçlüğü dolayısıyla uzun yıllar Türkçe çevirisi yayınlanamamıştır.</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Polonya’da ilk defa dünyanın güneş etrafında döndüğünü söyleyen </a:t>
            </a:r>
            <a:r>
              <a:rPr lang="tr-TR" sz="2800" dirty="0" err="1" smtClean="0">
                <a:latin typeface="Times New Roman" pitchFamily="18" charset="0"/>
                <a:cs typeface="Times New Roman" pitchFamily="18" charset="0"/>
              </a:rPr>
              <a:t>Kopernik'e</a:t>
            </a:r>
            <a:r>
              <a:rPr lang="tr-TR" sz="2800" dirty="0" smtClean="0">
                <a:latin typeface="Times New Roman" pitchFamily="18" charset="0"/>
                <a:cs typeface="Times New Roman" pitchFamily="18" charset="0"/>
              </a:rPr>
              <a:t> yetiştiler. Rönesans devrinde yapılan eserler Avrupa’da hala mevcuttur. Ressam ve heykeltıraşların tablo ve heykelleri müzelerde bulunmaktadır.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İlahi Komedya'nın biçimi rastlantı eseri ortaya çıkmamıştır, diğer orta çağ çalışmaları gibi semboller ve sayılarla kuruludur. İlahi Komedya'daki her üç paragrafın son kelimesi "yıldızlar"'dır. Mısraların </a:t>
            </a:r>
            <a:r>
              <a:rPr lang="tr-TR" sz="2800" dirty="0" err="1" smtClean="0">
                <a:latin typeface="Times New Roman" pitchFamily="18" charset="0"/>
                <a:cs typeface="Times New Roman" pitchFamily="18" charset="0"/>
              </a:rPr>
              <a:t>terza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rima</a:t>
            </a:r>
            <a:r>
              <a:rPr lang="tr-TR" sz="2800" dirty="0" smtClean="0">
                <a:latin typeface="Times New Roman" pitchFamily="18" charset="0"/>
                <a:cs typeface="Times New Roman" pitchFamily="18" charset="0"/>
              </a:rPr>
              <a:t> uyağıyla örülü olması ve 3 parça olması Hıristiyanlıktaki teslise, Kantoların 33 kıtadan oluşması İsa Peygamber'in öldüğü zamanki yaşına işaret eder. Giriş kantosuyla birlikte elde edilen 100 sayısı ise kutsal ve mükemmel sayı olarak bilinirdi. </a:t>
            </a:r>
            <a:r>
              <a:rPr lang="tr-TR" sz="2800" dirty="0" err="1" smtClean="0">
                <a:latin typeface="Times New Roman" pitchFamily="18" charset="0"/>
                <a:cs typeface="Times New Roman" pitchFamily="18" charset="0"/>
              </a:rPr>
              <a:t>Luigi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Valli</a:t>
            </a:r>
            <a:r>
              <a:rPr lang="tr-TR" sz="2800" dirty="0" smtClean="0">
                <a:latin typeface="Times New Roman" pitchFamily="18" charset="0"/>
                <a:cs typeface="Times New Roman" pitchFamily="18" charset="0"/>
              </a:rPr>
              <a:t> gibi kimi araştırmacılara göre </a:t>
            </a:r>
            <a:r>
              <a:rPr lang="tr-TR" sz="2800" dirty="0" err="1" smtClean="0">
                <a:latin typeface="Times New Roman" pitchFamily="18" charset="0"/>
                <a:cs typeface="Times New Roman" pitchFamily="18" charset="0"/>
              </a:rPr>
              <a:t>Fede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Santa</a:t>
            </a:r>
            <a:r>
              <a:rPr lang="tr-TR" sz="2800" dirty="0" smtClean="0">
                <a:latin typeface="Times New Roman" pitchFamily="18" charset="0"/>
                <a:cs typeface="Times New Roman" pitchFamily="18" charset="0"/>
              </a:rPr>
              <a:t> ya da </a:t>
            </a:r>
            <a:r>
              <a:rPr lang="tr-TR" sz="2800" dirty="0" err="1" smtClean="0">
                <a:latin typeface="Times New Roman" pitchFamily="18" charset="0"/>
                <a:cs typeface="Times New Roman" pitchFamily="18" charset="0"/>
              </a:rPr>
              <a:t>Fedeli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D’Amore</a:t>
            </a:r>
            <a:r>
              <a:rPr lang="tr-TR" sz="2800" dirty="0" smtClean="0">
                <a:latin typeface="Times New Roman" pitchFamily="18" charset="0"/>
                <a:cs typeface="Times New Roman" pitchFamily="18" charset="0"/>
              </a:rPr>
              <a:t> (Aşk Sadıkları) adlı ezoterik örgütün bir üyesi olan ve “Tapınak Şövalyesi” </a:t>
            </a:r>
            <a:r>
              <a:rPr lang="tr-TR" sz="2800" dirty="0" err="1" smtClean="0">
                <a:latin typeface="Times New Roman" pitchFamily="18" charset="0"/>
                <a:cs typeface="Times New Roman" pitchFamily="18" charset="0"/>
              </a:rPr>
              <a:t>ünvanını</a:t>
            </a:r>
            <a:r>
              <a:rPr lang="tr-TR" sz="2800" dirty="0" smtClean="0">
                <a:latin typeface="Times New Roman" pitchFamily="18" charset="0"/>
                <a:cs typeface="Times New Roman" pitchFamily="18" charset="0"/>
              </a:rPr>
              <a:t> almış olan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“İlahi Komedya” adlı yapıtı baştan aşağı ezoterik bilgilerin sembolizm içinde verildiği bir yapıttır.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sembolizmi tam anlamıyla çözülememiş yapıtının cehennem adlı bölümünde bunu kendisi şöyle dile getirmektedir: “Sağlıklı bir akla sahipseniz, şu tuhaf dizelerin arasında saklı öğretiyi kavrayınız.”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yapıtındaki “cehenneme iniş” aslında </a:t>
            </a:r>
            <a:r>
              <a:rPr lang="tr-TR" sz="2800" dirty="0" err="1" smtClean="0">
                <a:latin typeface="Times New Roman" pitchFamily="18" charset="0"/>
                <a:cs typeface="Times New Roman" pitchFamily="18" charset="0"/>
              </a:rPr>
              <a:t>inisiyasyonlarda</a:t>
            </a:r>
            <a:r>
              <a:rPr lang="tr-TR" sz="2800" dirty="0" smtClean="0">
                <a:latin typeface="Times New Roman" pitchFamily="18" charset="0"/>
                <a:cs typeface="Times New Roman" pitchFamily="18" charset="0"/>
              </a:rPr>
              <a:t> yaşanan bir deneyimdir. </a:t>
            </a:r>
            <a:r>
              <a:rPr lang="tr-TR" sz="2800" dirty="0" err="1" smtClean="0">
                <a:latin typeface="Times New Roman" pitchFamily="18" charset="0"/>
                <a:cs typeface="Times New Roman" pitchFamily="18" charset="0"/>
              </a:rPr>
              <a:t>İnisiyasyonlardaki</a:t>
            </a:r>
            <a:r>
              <a:rPr lang="tr-TR" sz="2800" dirty="0" smtClean="0">
                <a:latin typeface="Times New Roman" pitchFamily="18" charset="0"/>
                <a:cs typeface="Times New Roman" pitchFamily="18" charset="0"/>
              </a:rPr>
              <a:t> ilk aşamanın sonunda yaşanan bir deneyimi ifade eder. Kimi </a:t>
            </a:r>
            <a:r>
              <a:rPr lang="tr-TR" sz="2800" dirty="0" err="1" smtClean="0">
                <a:latin typeface="Times New Roman" pitchFamily="18" charset="0"/>
                <a:cs typeface="Times New Roman" pitchFamily="18" charset="0"/>
              </a:rPr>
              <a:t>inisiyasyonlarda</a:t>
            </a:r>
            <a:r>
              <a:rPr lang="tr-TR" sz="2800" dirty="0" smtClean="0">
                <a:latin typeface="Times New Roman" pitchFamily="18" charset="0"/>
                <a:cs typeface="Times New Roman" pitchFamily="18" charset="0"/>
              </a:rPr>
              <a:t> bir tabutta geçirilen, tüm </a:t>
            </a:r>
            <a:r>
              <a:rPr lang="tr-TR" sz="2800" dirty="0" err="1" smtClean="0">
                <a:latin typeface="Times New Roman" pitchFamily="18" charset="0"/>
                <a:cs typeface="Times New Roman" pitchFamily="18" charset="0"/>
              </a:rPr>
              <a:t>inisiyasyonlarda</a:t>
            </a:r>
            <a:r>
              <a:rPr lang="tr-TR" sz="2800" dirty="0" smtClean="0">
                <a:latin typeface="Times New Roman" pitchFamily="18" charset="0"/>
                <a:cs typeface="Times New Roman" pitchFamily="18" charset="0"/>
              </a:rPr>
              <a:t> mevcut bu deneyimi yaşayan </a:t>
            </a:r>
            <a:r>
              <a:rPr lang="tr-TR" sz="2800" dirty="0" err="1" smtClean="0">
                <a:latin typeface="Times New Roman" pitchFamily="18" charset="0"/>
                <a:cs typeface="Times New Roman" pitchFamily="18" charset="0"/>
              </a:rPr>
              <a:t>inisiye</a:t>
            </a:r>
            <a:r>
              <a:rPr lang="tr-TR" sz="2800" dirty="0" smtClean="0">
                <a:latin typeface="Times New Roman" pitchFamily="18" charset="0"/>
                <a:cs typeface="Times New Roman" pitchFamily="18" charset="0"/>
              </a:rPr>
              <a:t> adayı, nefsani öğelerden ya da </a:t>
            </a:r>
            <a:r>
              <a:rPr lang="tr-TR" sz="2800" dirty="0" err="1" smtClean="0">
                <a:latin typeface="Times New Roman" pitchFamily="18" charset="0"/>
                <a:cs typeface="Times New Roman" pitchFamily="18" charset="0"/>
              </a:rPr>
              <a:t>karmik</a:t>
            </a:r>
            <a:r>
              <a:rPr lang="tr-TR" sz="2800" dirty="0" smtClean="0">
                <a:latin typeface="Times New Roman" pitchFamily="18" charset="0"/>
                <a:cs typeface="Times New Roman" pitchFamily="18" charset="0"/>
              </a:rPr>
              <a:t> tortulardan arınarak “ikinci doğuş” diye adlandırılan saf bilinç halini elde eder.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göklerin kat kat olduğunu belirtmesi de pek çok tradisyonda rastlanan bir sembolizmdir.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t>    </a:t>
            </a:r>
            <a:r>
              <a:rPr lang="tr-TR" sz="2800" dirty="0" smtClean="0">
                <a:latin typeface="Times New Roman" pitchFamily="18" charset="0"/>
                <a:cs typeface="Times New Roman" pitchFamily="18" charset="0"/>
              </a:rPr>
              <a:t>Kimilerine göre Dünyanın kozmik tabakalaşmasını, dünyanın </a:t>
            </a:r>
            <a:r>
              <a:rPr lang="tr-TR" sz="2800" dirty="0" err="1" smtClean="0">
                <a:latin typeface="Times New Roman" pitchFamily="18" charset="0"/>
                <a:cs typeface="Times New Roman" pitchFamily="18" charset="0"/>
              </a:rPr>
              <a:t>esîrî</a:t>
            </a:r>
            <a:r>
              <a:rPr lang="tr-TR" sz="2800" dirty="0" smtClean="0">
                <a:latin typeface="Times New Roman" pitchFamily="18" charset="0"/>
                <a:cs typeface="Times New Roman" pitchFamily="18" charset="0"/>
              </a:rPr>
              <a:t> maddelerinin gitgide </a:t>
            </a:r>
            <a:r>
              <a:rPr lang="tr-TR" sz="2800" dirty="0" err="1" smtClean="0">
                <a:latin typeface="Times New Roman" pitchFamily="18" charset="0"/>
                <a:cs typeface="Times New Roman" pitchFamily="18" charset="0"/>
              </a:rPr>
              <a:t>süptillik</a:t>
            </a:r>
            <a:r>
              <a:rPr lang="tr-TR" sz="2800" dirty="0" smtClean="0">
                <a:latin typeface="Times New Roman" pitchFamily="18" charset="0"/>
                <a:cs typeface="Times New Roman" pitchFamily="18" charset="0"/>
              </a:rPr>
              <a:t> göstermek üzere derecelenmesini simgelemektedir. </a:t>
            </a:r>
            <a:r>
              <a:rPr lang="tr-TR" sz="2800" dirty="0" err="1" smtClean="0">
                <a:latin typeface="Times New Roman" pitchFamily="18" charset="0"/>
                <a:cs typeface="Times New Roman" pitchFamily="18" charset="0"/>
              </a:rPr>
              <a:t>Dantenin</a:t>
            </a:r>
            <a:r>
              <a:rPr lang="tr-TR" sz="2800" dirty="0" smtClean="0">
                <a:latin typeface="Times New Roman" pitchFamily="18" charset="0"/>
                <a:cs typeface="Times New Roman" pitchFamily="18" charset="0"/>
              </a:rPr>
              <a:t> bu yapıtında kullandığı sayısal sembolizm incelendiğinde en çok kullandığı sayılar, profesör </a:t>
            </a:r>
            <a:r>
              <a:rPr lang="tr-TR" sz="2800" dirty="0" err="1" smtClean="0">
                <a:latin typeface="Times New Roman" pitchFamily="18" charset="0"/>
                <a:cs typeface="Times New Roman" pitchFamily="18" charset="0"/>
              </a:rPr>
              <a:t>Rodolfo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Benini’nin</a:t>
            </a:r>
            <a:r>
              <a:rPr lang="tr-TR" sz="2800" dirty="0" smtClean="0">
                <a:latin typeface="Times New Roman" pitchFamily="18" charset="0"/>
                <a:cs typeface="Times New Roman" pitchFamily="18" charset="0"/>
              </a:rPr>
              <a:t> de saptadığı gibi 3, 7 ve 22’dir. Yani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“İlahi Komedya” adlı yapıtını 3, 7 ve özellikle 22 sayısını esas alan bir sistem üzerine kurmuştur. 22 sayısı Kabala’da, </a:t>
            </a:r>
            <a:r>
              <a:rPr lang="tr-TR" sz="2800" dirty="0" err="1" smtClean="0">
                <a:latin typeface="Times New Roman" pitchFamily="18" charset="0"/>
                <a:cs typeface="Times New Roman" pitchFamily="18" charset="0"/>
              </a:rPr>
              <a:t>tarotta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ezoterizmde</a:t>
            </a:r>
            <a:r>
              <a:rPr lang="tr-TR" sz="2800" dirty="0" smtClean="0">
                <a:latin typeface="Times New Roman" pitchFamily="18" charset="0"/>
                <a:cs typeface="Times New Roman" pitchFamily="18" charset="0"/>
              </a:rPr>
              <a:t> önem verilen bir </a:t>
            </a:r>
            <a:r>
              <a:rPr lang="tr-TR" sz="2800" dirty="0" err="1" smtClean="0">
                <a:latin typeface="Times New Roman" pitchFamily="18" charset="0"/>
                <a:cs typeface="Times New Roman" pitchFamily="18" charset="0"/>
              </a:rPr>
              <a:t>üstad</a:t>
            </a:r>
            <a:r>
              <a:rPr lang="tr-TR" sz="2800" dirty="0" smtClean="0">
                <a:latin typeface="Times New Roman" pitchFamily="18" charset="0"/>
                <a:cs typeface="Times New Roman" pitchFamily="18" charset="0"/>
              </a:rPr>
              <a:t> sayıdır. Bu yapıtta geçen, anlamı çözülememiş “Can </a:t>
            </a:r>
            <a:r>
              <a:rPr lang="tr-TR" sz="2800" dirty="0" err="1" smtClean="0">
                <a:latin typeface="Times New Roman" pitchFamily="18" charset="0"/>
                <a:cs typeface="Times New Roman" pitchFamily="18" charset="0"/>
              </a:rPr>
              <a:t>Grande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della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Scala</a:t>
            </a:r>
            <a:r>
              <a:rPr lang="tr-TR" sz="2800" dirty="0" smtClean="0">
                <a:latin typeface="Times New Roman" pitchFamily="18" charset="0"/>
                <a:cs typeface="Times New Roman" pitchFamily="18" charset="0"/>
              </a:rPr>
              <a:t>” sözüyle de kimilerine göre “Merdivenin Büyük Köpek Takımyıldızı” ya da “Merdivenin Büyük </a:t>
            </a:r>
            <a:r>
              <a:rPr lang="tr-TR" sz="2800" dirty="0" err="1" smtClean="0">
                <a:latin typeface="Times New Roman" pitchFamily="18" charset="0"/>
                <a:cs typeface="Times New Roman" pitchFamily="18" charset="0"/>
              </a:rPr>
              <a:t>Kaanı</a:t>
            </a:r>
            <a:r>
              <a:rPr lang="tr-TR" sz="2800" dirty="0" smtClean="0">
                <a:latin typeface="Times New Roman" pitchFamily="18" charset="0"/>
                <a:cs typeface="Times New Roman" pitchFamily="18" charset="0"/>
              </a:rPr>
              <a:t>” demek istemişti.</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en-US" sz="2800" b="1" dirty="0" smtClean="0"/>
              <a:t/>
            </a:r>
            <a:br>
              <a:rPr lang="en-US" sz="2800" b="1" dirty="0" smtClean="0"/>
            </a:br>
            <a:r>
              <a:rPr lang="tr-TR" sz="3100" b="1" dirty="0" smtClean="0">
                <a:latin typeface="Times New Roman" pitchFamily="18" charset="0"/>
                <a:cs typeface="Times New Roman" pitchFamily="18" charset="0"/>
              </a:rPr>
              <a:t>CEHENNEME İNİŞ</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lnSpcReduction="10000"/>
          </a:bodyPr>
          <a:lstStyle/>
          <a:p>
            <a:pPr algn="just"/>
            <a:r>
              <a:rPr lang="tr-TR" sz="2800" dirty="0" smtClean="0">
                <a:latin typeface="Times New Roman" pitchFamily="18" charset="0"/>
                <a:cs typeface="Times New Roman" pitchFamily="18" charset="0"/>
              </a:rPr>
              <a:t>Cehennem 9 iç içe daireye bölünmüştür. Eşmerkezli daireler gittikçe artan günahkarlığı temsil eder. Her dairenin günahkarları işledikleri kötülükler gereğince ebediyete kadar cezalandırılır. Mesela hayattayken gelecekten haber verenler kafaları arkalarına dönük vaziyette dolaşırlar bu nedenle önlerini hiçbir zaman göremezler. Dış dairelerde şehvet ve nefislerinin kurbanı olan ve nefislerine söz geçiremeyen kimseler, merkeze doğru ise küfre sapanlar ve yalancılar vardır. Günah işleyen ama ölmeden önce tövbe edip af dileyen insanlar günahları nedeniyle çile çektikleri </a:t>
            </a:r>
            <a:r>
              <a:rPr lang="tr-TR" sz="2800" dirty="0" err="1" smtClean="0">
                <a:latin typeface="Times New Roman" pitchFamily="18" charset="0"/>
                <a:cs typeface="Times New Roman" pitchFamily="18" charset="0"/>
              </a:rPr>
              <a:t>Arafta</a:t>
            </a:r>
            <a:r>
              <a:rPr lang="tr-TR" sz="2800" dirty="0" smtClean="0">
                <a:latin typeface="Times New Roman" pitchFamily="18" charset="0"/>
                <a:cs typeface="Times New Roman" pitchFamily="18" charset="0"/>
              </a:rPr>
              <a:t> bulunurlar, cehenneme atılmazlar. En iç dairede arzın merkezinde Şeytan'ın buzların içinde hapsolduğu en son noktaya ulaşılır.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en-US"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Günümüzde cehennemde cezalandırma şekli ateşte yanma olarak bilinse de Ortaçağ'da cehennemde cezalandırmada ateşte yanma figürü daha nadirdir onun yerine buzun içinde acı çekme daha sıklıkla tanımlanır. Bu yüzden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de Şeytanı buzun içinde hapsolmuş şekilde resmetmiştir.</a:t>
            </a:r>
            <a:r>
              <a:rPr lang="en-US"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cehennemi çok politik bir tabiatta tasvir eder, çoğu siyasi hasmını ve hatta bazı Papaları ancak ayrıca aynı zamanda bazı dostlarını da cehenneme koyar. </a:t>
            </a:r>
            <a:r>
              <a:rPr lang="tr-TR" sz="2800" dirty="0" err="1" smtClean="0">
                <a:latin typeface="Times New Roman" pitchFamily="18" charset="0"/>
                <a:cs typeface="Times New Roman" pitchFamily="18" charset="0"/>
              </a:rPr>
              <a:t>Acheron</a:t>
            </a:r>
            <a:r>
              <a:rPr lang="tr-TR" sz="2800" dirty="0" smtClean="0">
                <a:latin typeface="Times New Roman" pitchFamily="18" charset="0"/>
                <a:cs typeface="Times New Roman" pitchFamily="18" charset="0"/>
              </a:rPr>
              <a:t> nehri kıyıları cehenneme girişin </a:t>
            </a:r>
            <a:r>
              <a:rPr lang="tr-TR" sz="2800" dirty="0" err="1" smtClean="0">
                <a:latin typeface="Times New Roman" pitchFamily="18" charset="0"/>
                <a:cs typeface="Times New Roman" pitchFamily="18" charset="0"/>
              </a:rPr>
              <a:t>geçitindedir</a:t>
            </a:r>
            <a:r>
              <a:rPr lang="tr-TR" sz="2800" dirty="0" smtClean="0">
                <a:latin typeface="Times New Roman" pitchFamily="18" charset="0"/>
                <a:cs typeface="Times New Roman" pitchFamily="18" charset="0"/>
              </a:rPr>
              <a:t>. Mitolojik kayıkçı </a:t>
            </a:r>
            <a:r>
              <a:rPr lang="tr-TR" sz="2800" dirty="0" err="1" smtClean="0">
                <a:latin typeface="Times New Roman" pitchFamily="18" charset="0"/>
                <a:cs typeface="Times New Roman" pitchFamily="18" charset="0"/>
              </a:rPr>
              <a:t>Kharon</a:t>
            </a:r>
            <a:r>
              <a:rPr lang="tr-TR" sz="2800" dirty="0" smtClean="0">
                <a:latin typeface="Times New Roman" pitchFamily="18" charset="0"/>
                <a:cs typeface="Times New Roman" pitchFamily="18" charset="0"/>
              </a:rPr>
              <a:t> tarafından ölü ruhlar cehenneme taşınır. Burada geçidin kıyısında hayattayken iyi ve kötü arasında bir seçim yapamamış bazı kimseler kalmıştır.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en-US" sz="2800" dirty="0" smtClean="0"/>
              <a:t>    </a:t>
            </a:r>
            <a:r>
              <a:rPr lang="tr-TR" sz="2800" dirty="0" smtClean="0">
                <a:latin typeface="Times New Roman" pitchFamily="18" charset="0"/>
                <a:cs typeface="Times New Roman" pitchFamily="18" charset="0"/>
              </a:rPr>
              <a:t>Onlar hala gerçek bir cehennemde değildirler ancak bu bölgede </a:t>
            </a:r>
            <a:r>
              <a:rPr lang="tr-TR" sz="2800" dirty="0" err="1" smtClean="0">
                <a:latin typeface="Times New Roman" pitchFamily="18" charset="0"/>
                <a:cs typeface="Times New Roman" pitchFamily="18" charset="0"/>
              </a:rPr>
              <a:t>sonuza</a:t>
            </a:r>
            <a:r>
              <a:rPr lang="tr-TR" sz="2800" dirty="0" smtClean="0">
                <a:latin typeface="Times New Roman" pitchFamily="18" charset="0"/>
                <a:cs typeface="Times New Roman" pitchFamily="18" charset="0"/>
              </a:rPr>
              <a:t> kadar hapsolmuş olarak deliler gibi etrafta bir flamanın peşinde koşturan ve eşek arıları tarafından sokulan ve bazı kurtçuk ve böcekler tarafından kanları sürekli emilen kimselerdir.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Vergilius'un</a:t>
            </a:r>
            <a:r>
              <a:rPr lang="tr-TR" sz="2800" dirty="0" smtClean="0">
                <a:latin typeface="Times New Roman" pitchFamily="18" charset="0"/>
                <a:cs typeface="Times New Roman" pitchFamily="18" charset="0"/>
              </a:rPr>
              <a:t> rehberliğinde cehennemin kıyısındaki </a:t>
            </a:r>
            <a:r>
              <a:rPr lang="tr-TR" sz="2800" dirty="0" err="1" smtClean="0">
                <a:latin typeface="Times New Roman" pitchFamily="18" charset="0"/>
                <a:cs typeface="Times New Roman" pitchFamily="18" charset="0"/>
              </a:rPr>
              <a:t>Acheron</a:t>
            </a:r>
            <a:r>
              <a:rPr lang="tr-TR" sz="2800" dirty="0" smtClean="0">
                <a:latin typeface="Times New Roman" pitchFamily="18" charset="0"/>
                <a:cs typeface="Times New Roman" pitchFamily="18" charset="0"/>
              </a:rPr>
              <a:t> nehrinin kıyısına gelir. Kayığı kullanan </a:t>
            </a:r>
            <a:r>
              <a:rPr lang="tr-TR" sz="2800" dirty="0" err="1" smtClean="0">
                <a:latin typeface="Times New Roman" pitchFamily="18" charset="0"/>
                <a:cs typeface="Times New Roman" pitchFamily="18" charset="0"/>
              </a:rPr>
              <a:t>Kharon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Dante'yi</a:t>
            </a:r>
            <a:r>
              <a:rPr lang="tr-TR" sz="2800" dirty="0" smtClean="0">
                <a:latin typeface="Times New Roman" pitchFamily="18" charset="0"/>
                <a:cs typeface="Times New Roman" pitchFamily="18" charset="0"/>
              </a:rPr>
              <a:t> karşı kıyıya, cehenneme geçirmeyi kabul etmez.</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792088"/>
          </a:xfrm>
        </p:spPr>
        <p:txBody>
          <a:bodyPr>
            <a:normAutofit fontScale="90000"/>
          </a:bodyPr>
          <a:lstStyle/>
          <a:p>
            <a:r>
              <a:rPr lang="en-US" sz="2800" b="1" dirty="0" smtClean="0"/>
              <a:t/>
            </a:r>
            <a:br>
              <a:rPr lang="en-US" sz="2800" b="1" dirty="0" smtClean="0"/>
            </a:br>
            <a:r>
              <a:rPr lang="tr-TR" sz="3100" b="1" dirty="0" smtClean="0">
                <a:latin typeface="Times New Roman" pitchFamily="18" charset="0"/>
                <a:cs typeface="Times New Roman" pitchFamily="18" charset="0"/>
              </a:rPr>
              <a:t>LİMBUS</a:t>
            </a:r>
            <a:r>
              <a:rPr lang="tr-TR" sz="2800" b="1" dirty="0" smtClean="0"/>
              <a:t/>
            </a:r>
            <a:br>
              <a:rPr lang="tr-TR" sz="2800" b="1" dirty="0" smtClean="0"/>
            </a:br>
            <a:endParaRPr lang="tr-TR" sz="2800" dirty="0">
              <a:latin typeface="Times New Roman" pitchFamily="18" charset="0"/>
              <a:cs typeface="Times New Roman" pitchFamily="18" charset="0"/>
            </a:endParaRPr>
          </a:p>
        </p:txBody>
      </p:sp>
      <p:sp>
        <p:nvSpPr>
          <p:cNvPr id="3" name="2 İçerik Yer Tutucusu"/>
          <p:cNvSpPr>
            <a:spLocks noGrp="1"/>
          </p:cNvSpPr>
          <p:nvPr>
            <p:ph idx="1"/>
          </p:nvPr>
        </p:nvSpPr>
        <p:spPr>
          <a:xfrm>
            <a:off x="179512" y="980728"/>
            <a:ext cx="8784976" cy="5688632"/>
          </a:xfrm>
        </p:spPr>
        <p:txBody>
          <a:bodyPr>
            <a:normAutofit/>
          </a:bodyPr>
          <a:lstStyle/>
          <a:p>
            <a:pPr algn="just"/>
            <a:r>
              <a:rPr lang="tr-TR" sz="2800" dirty="0" smtClean="0">
                <a:latin typeface="Times New Roman" pitchFamily="18" charset="0"/>
                <a:cs typeface="Times New Roman" pitchFamily="18" charset="0"/>
              </a:rPr>
              <a:t>Cehennemdeki ilk daire </a:t>
            </a:r>
            <a:r>
              <a:rPr lang="tr-TR" sz="2800" dirty="0" err="1" smtClean="0">
                <a:latin typeface="Times New Roman" pitchFamily="18" charset="0"/>
                <a:cs typeface="Times New Roman" pitchFamily="18" charset="0"/>
              </a:rPr>
              <a:t>limbus</a:t>
            </a:r>
            <a:r>
              <a:rPr lang="tr-TR" sz="2800" dirty="0" smtClean="0">
                <a:latin typeface="Times New Roman" pitchFamily="18" charset="0"/>
                <a:cs typeface="Times New Roman" pitchFamily="18" charset="0"/>
              </a:rPr>
              <a:t>. Burada vaftiz edilmemiş eski erdemli ve günahkâr olmayan ama İsa'yı da tanımayan şair </a:t>
            </a:r>
            <a:r>
              <a:rPr lang="tr-TR" sz="2800" dirty="0" err="1" smtClean="0">
                <a:latin typeface="Times New Roman" pitchFamily="18" charset="0"/>
                <a:cs typeface="Times New Roman" pitchFamily="18" charset="0"/>
              </a:rPr>
              <a:t>Vergilius</a:t>
            </a:r>
            <a:r>
              <a:rPr lang="tr-TR" sz="2800" dirty="0" smtClean="0">
                <a:latin typeface="Times New Roman" pitchFamily="18" charset="0"/>
                <a:cs typeface="Times New Roman" pitchFamily="18" charset="0"/>
              </a:rPr>
              <a:t> gibi putperestler bulunur. Gerçekten cezalandırılmazlar ama </a:t>
            </a:r>
            <a:r>
              <a:rPr lang="tr-TR" sz="2800" i="1" dirty="0" smtClean="0">
                <a:latin typeface="Times New Roman" pitchFamily="18" charset="0"/>
                <a:cs typeface="Times New Roman" pitchFamily="18" charset="0"/>
              </a:rPr>
              <a:t>Tanrıdan</a:t>
            </a:r>
            <a:r>
              <a:rPr lang="tr-TR" sz="2800" dirty="0" smtClean="0">
                <a:latin typeface="Times New Roman" pitchFamily="18" charset="0"/>
                <a:cs typeface="Times New Roman" pitchFamily="18" charset="0"/>
              </a:rPr>
              <a:t> ayrı olarak ve bağışlanma ümidinden mahrum elem içinde kalırlar. Limbo ile Yunan mitolojisindeki </a:t>
            </a:r>
            <a:r>
              <a:rPr lang="tr-TR" sz="2800" dirty="0" err="1" smtClean="0">
                <a:latin typeface="Times New Roman" pitchFamily="18" charset="0"/>
                <a:cs typeface="Times New Roman" pitchFamily="18" charset="0"/>
              </a:rPr>
              <a:t>Elysion</a:t>
            </a:r>
            <a:r>
              <a:rPr lang="tr-TR" sz="2800" dirty="0" smtClean="0">
                <a:latin typeface="Times New Roman" pitchFamily="18" charset="0"/>
                <a:cs typeface="Times New Roman" pitchFamily="18" charset="0"/>
              </a:rPr>
              <a:t> çayırları ile </a:t>
            </a:r>
            <a:r>
              <a:rPr lang="tr-TR" sz="2800" dirty="0" err="1" smtClean="0">
                <a:latin typeface="Times New Roman" pitchFamily="18" charset="0"/>
                <a:cs typeface="Times New Roman" pitchFamily="18" charset="0"/>
              </a:rPr>
              <a:t>ironik</a:t>
            </a:r>
            <a:r>
              <a:rPr lang="tr-TR" sz="2800" dirty="0" smtClean="0">
                <a:latin typeface="Times New Roman" pitchFamily="18" charset="0"/>
                <a:cs typeface="Times New Roman" pitchFamily="18" charset="0"/>
              </a:rPr>
              <a:t> bir ilgi kurulmuştur. Suçsuz olup da İsa'yı tanımayanlar, şeytanlar tarafından eziyete uğramazlar ve kendilerine bir zarar verilmez ama lanetlenmiş olarak karanlıklar içinde kutsal ışıktan uzak bir şekilde yaşamaya mahkum kılınarak cezalandırılırlar.</a:t>
            </a:r>
            <a:r>
              <a:rPr lang="en-US"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Limbus'da</a:t>
            </a:r>
            <a:r>
              <a:rPr lang="tr-TR" sz="2800" dirty="0" smtClean="0">
                <a:latin typeface="Times New Roman" pitchFamily="18" charset="0"/>
                <a:cs typeface="Times New Roman" pitchFamily="18" charset="0"/>
              </a:rPr>
              <a:t> hem </a:t>
            </a:r>
            <a:r>
              <a:rPr lang="tr-TR" sz="2800" dirty="0" err="1" smtClean="0">
                <a:latin typeface="Times New Roman" pitchFamily="18" charset="0"/>
                <a:cs typeface="Times New Roman" pitchFamily="18" charset="0"/>
              </a:rPr>
              <a:t>Cicero</a:t>
            </a:r>
            <a:r>
              <a:rPr lang="tr-TR" sz="2800" dirty="0" smtClean="0">
                <a:latin typeface="Times New Roman" pitchFamily="18" charset="0"/>
                <a:cs typeface="Times New Roman" pitchFamily="18" charset="0"/>
              </a:rPr>
              <a:t>, Öklid (</a:t>
            </a:r>
            <a:r>
              <a:rPr lang="tr-TR" sz="2800" dirty="0" err="1" smtClean="0">
                <a:latin typeface="Times New Roman" pitchFamily="18" charset="0"/>
                <a:cs typeface="Times New Roman" pitchFamily="18" charset="0"/>
              </a:rPr>
              <a:t>Euclides</a:t>
            </a:r>
            <a:r>
              <a:rPr lang="tr-TR" sz="2800" dirty="0" smtClean="0">
                <a:latin typeface="Times New Roman" pitchFamily="18" charset="0"/>
                <a:cs typeface="Times New Roman" pitchFamily="18" charset="0"/>
              </a:rPr>
              <a:t>), Homeros gibi kişiler ve</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en-US"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ayrıca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Rüşd</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İbn</a:t>
            </a:r>
            <a:r>
              <a:rPr lang="tr-TR" sz="2800" dirty="0" smtClean="0">
                <a:latin typeface="Times New Roman" pitchFamily="18" charset="0"/>
                <a:cs typeface="Times New Roman" pitchFamily="18" charset="0"/>
              </a:rPr>
              <a:t>-i Sina gibi bazı Müslüman filozoflar ve hatta şaşırtıcı bir şekilde </a:t>
            </a:r>
            <a:r>
              <a:rPr lang="tr-TR" sz="2800" dirty="0" err="1" smtClean="0">
                <a:latin typeface="Times New Roman" pitchFamily="18" charset="0"/>
                <a:cs typeface="Times New Roman" pitchFamily="18" charset="0"/>
              </a:rPr>
              <a:t>Selahaddin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Eyyübi</a:t>
            </a:r>
            <a:r>
              <a:rPr lang="tr-TR" sz="2800" dirty="0" smtClean="0">
                <a:latin typeface="Times New Roman" pitchFamily="18" charset="0"/>
                <a:cs typeface="Times New Roman" pitchFamily="18" charset="0"/>
              </a:rPr>
              <a:t> (VI. Kanto) bile vardır.</a:t>
            </a:r>
            <a:r>
              <a:rPr lang="en-US"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burada bulunan bir kalede Homeros, Horatius, </a:t>
            </a:r>
            <a:r>
              <a:rPr lang="tr-TR" sz="2800" dirty="0" err="1" smtClean="0">
                <a:latin typeface="Times New Roman" pitchFamily="18" charset="0"/>
                <a:cs typeface="Times New Roman" pitchFamily="18" charset="0"/>
              </a:rPr>
              <a:t>Ovidius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Lucan</a:t>
            </a:r>
            <a:r>
              <a:rPr lang="tr-TR" sz="2800" dirty="0" smtClean="0">
                <a:latin typeface="Times New Roman" pitchFamily="18" charset="0"/>
                <a:cs typeface="Times New Roman" pitchFamily="18" charset="0"/>
              </a:rPr>
              <a:t> gibi ünlü şairler ile</a:t>
            </a:r>
            <a:r>
              <a:rPr lang="en-US"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ve Aristoteles ve Sokrates gibi filozoflar ile konuşur.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bütün meşhur tarihe </a:t>
            </a:r>
            <a:r>
              <a:rPr lang="tr-TR" sz="2800" dirty="0" err="1" smtClean="0">
                <a:latin typeface="Times New Roman" pitchFamily="18" charset="0"/>
                <a:cs typeface="Times New Roman" pitchFamily="18" charset="0"/>
              </a:rPr>
              <a:t>malolmuş</a:t>
            </a:r>
            <a:r>
              <a:rPr lang="tr-TR" sz="2800" dirty="0" smtClean="0">
                <a:latin typeface="Times New Roman" pitchFamily="18" charset="0"/>
                <a:cs typeface="Times New Roman" pitchFamily="18" charset="0"/>
              </a:rPr>
              <a:t> paganların kendilerini burada bulduklarını anlatmasına rağmen daha sonra ikisi ile Araf ve Cennette de karşılaşmıştır (</a:t>
            </a:r>
            <a:r>
              <a:rPr lang="tr-TR" sz="2800" dirty="0" err="1" smtClean="0">
                <a:latin typeface="Times New Roman" pitchFamily="18" charset="0"/>
                <a:cs typeface="Times New Roman" pitchFamily="18" charset="0"/>
              </a:rPr>
              <a:t>Sato</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Utica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Dante</a:t>
            </a:r>
            <a:r>
              <a:rPr lang="tr-TR" sz="2800" dirty="0" smtClean="0">
                <a:latin typeface="Times New Roman" pitchFamily="18" charset="0"/>
                <a:cs typeface="Times New Roman" pitchFamily="18" charset="0"/>
              </a:rPr>
              <a:t>, İlahi Komedya'da </a:t>
            </a:r>
            <a:r>
              <a:rPr lang="tr-TR" sz="2800" dirty="0" err="1" smtClean="0">
                <a:latin typeface="Times New Roman" pitchFamily="18" charset="0"/>
                <a:cs typeface="Times New Roman" pitchFamily="18" charset="0"/>
              </a:rPr>
              <a:t>Limbus'u</a:t>
            </a:r>
            <a:r>
              <a:rPr lang="tr-TR" sz="2800" dirty="0" smtClean="0">
                <a:latin typeface="Times New Roman" pitchFamily="18" charset="0"/>
                <a:cs typeface="Times New Roman" pitchFamily="18" charset="0"/>
              </a:rPr>
              <a:t> iki katlı olarak göstermektedir. </a:t>
            </a:r>
            <a:r>
              <a:rPr lang="tr-TR" sz="2800" dirty="0" err="1" smtClean="0">
                <a:latin typeface="Times New Roman" pitchFamily="18" charset="0"/>
                <a:cs typeface="Times New Roman" pitchFamily="18" charset="0"/>
              </a:rPr>
              <a:t>Limbus'un</a:t>
            </a:r>
            <a:r>
              <a:rPr lang="tr-TR" sz="2800" dirty="0" smtClean="0">
                <a:latin typeface="Times New Roman" pitchFamily="18" charset="0"/>
                <a:cs typeface="Times New Roman" pitchFamily="18" charset="0"/>
              </a:rPr>
              <a:t> bir alt, bir de üst katı bulunur. Üst kat karanlıktır. burada tarafsızlar bulunur. Yani yaşadıklarında kötülük yapmamışlardır ancak iyilik de yapmamışlardır zaten onun için buradadırlar. </a:t>
            </a:r>
            <a:r>
              <a:rPr lang="tr-TR" sz="2800" dirty="0" err="1" smtClean="0">
                <a:latin typeface="Times New Roman" pitchFamily="18" charset="0"/>
                <a:cs typeface="Times New Roman" pitchFamily="18" charset="0"/>
              </a:rPr>
              <a:t>Limbusun</a:t>
            </a:r>
            <a:r>
              <a:rPr lang="tr-TR" sz="2800" dirty="0" smtClean="0">
                <a:latin typeface="Times New Roman" pitchFamily="18" charset="0"/>
                <a:cs typeface="Times New Roman" pitchFamily="18" charset="0"/>
              </a:rPr>
              <a:t> bu bölümünde bir de yansız melekler vardır. Tanrı, Adem'i yarattıktan sonra meleklerine ve </a:t>
            </a:r>
            <a:r>
              <a:rPr lang="tr-TR" sz="2800" dirty="0" err="1" smtClean="0">
                <a:latin typeface="Times New Roman" pitchFamily="18" charset="0"/>
                <a:cs typeface="Times New Roman" pitchFamily="18" charset="0"/>
              </a:rPr>
              <a:t>Lucifer'e</a:t>
            </a:r>
            <a:r>
              <a:rPr lang="tr-TR" sz="2800" dirty="0" smtClean="0">
                <a:latin typeface="Times New Roman" pitchFamily="18" charset="0"/>
                <a:cs typeface="Times New Roman" pitchFamily="18" charset="0"/>
              </a:rPr>
              <a:t> (Şeytan) " Adem'in önünde eğilin" demiştir.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Bunun üzerine </a:t>
            </a:r>
            <a:r>
              <a:rPr lang="tr-TR" sz="2800" dirty="0" err="1" smtClean="0">
                <a:latin typeface="Times New Roman" pitchFamily="18" charset="0"/>
                <a:cs typeface="Times New Roman" pitchFamily="18" charset="0"/>
              </a:rPr>
              <a:t>Lucifer</a:t>
            </a:r>
            <a:r>
              <a:rPr lang="tr-TR" sz="2800" dirty="0" smtClean="0">
                <a:latin typeface="Times New Roman" pitchFamily="18" charset="0"/>
                <a:cs typeface="Times New Roman" pitchFamily="18" charset="0"/>
              </a:rPr>
              <a:t> isyan etmiştir. İşte tam o sırada bazı melekler </a:t>
            </a:r>
            <a:r>
              <a:rPr lang="tr-TR" sz="2800" dirty="0" err="1" smtClean="0">
                <a:latin typeface="Times New Roman" pitchFamily="18" charset="0"/>
                <a:cs typeface="Times New Roman" pitchFamily="18" charset="0"/>
              </a:rPr>
              <a:t>Lucifer'e</a:t>
            </a:r>
            <a:r>
              <a:rPr lang="tr-TR" sz="2800" dirty="0" smtClean="0">
                <a:latin typeface="Times New Roman" pitchFamily="18" charset="0"/>
                <a:cs typeface="Times New Roman" pitchFamily="18" charset="0"/>
              </a:rPr>
              <a:t> destek çıkar, bazı melekler Adem'in önünde eğilir. Ancak az da olsa birkaç melek ise ne Adem'in önünde eğilmeyi kabul ederler, ne de </a:t>
            </a:r>
            <a:r>
              <a:rPr lang="tr-TR" sz="2800" dirty="0" err="1" smtClean="0">
                <a:latin typeface="Times New Roman" pitchFamily="18" charset="0"/>
                <a:cs typeface="Times New Roman" pitchFamily="18" charset="0"/>
              </a:rPr>
              <a:t>Lucifer'e</a:t>
            </a:r>
            <a:r>
              <a:rPr lang="tr-TR" sz="2800" dirty="0" smtClean="0">
                <a:latin typeface="Times New Roman" pitchFamily="18" charset="0"/>
                <a:cs typeface="Times New Roman" pitchFamily="18" charset="0"/>
              </a:rPr>
              <a:t> destek çıkmayı isterler. Bunun için bunlara yansız melekler denir.</a:t>
            </a:r>
            <a:r>
              <a:rPr lang="en-US" sz="2800"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Alt </a:t>
            </a:r>
            <a:r>
              <a:rPr lang="tr-TR" sz="2800" dirty="0" err="1" smtClean="0">
                <a:latin typeface="Times New Roman" pitchFamily="18" charset="0"/>
                <a:cs typeface="Times New Roman" pitchFamily="18" charset="0"/>
              </a:rPr>
              <a:t>Limbus</a:t>
            </a:r>
            <a:r>
              <a:rPr lang="tr-TR" sz="2800" dirty="0" smtClean="0">
                <a:latin typeface="Times New Roman" pitchFamily="18" charset="0"/>
                <a:cs typeface="Times New Roman" pitchFamily="18" charset="0"/>
              </a:rPr>
              <a:t> ise aydınlıktır. Cehennemdeki tek aydınlık yer burasıdır. Burada bulunanlar insanlığa çok büyük faydası dokunmuş ancak </a:t>
            </a:r>
            <a:r>
              <a:rPr lang="tr-TR" sz="2800" dirty="0" err="1" smtClean="0">
                <a:latin typeface="Times New Roman" pitchFamily="18" charset="0"/>
                <a:cs typeface="Times New Roman" pitchFamily="18" charset="0"/>
              </a:rPr>
              <a:t>Hristiyan</a:t>
            </a:r>
            <a:r>
              <a:rPr lang="tr-TR" sz="2800" dirty="0" smtClean="0">
                <a:latin typeface="Times New Roman" pitchFamily="18" charset="0"/>
                <a:cs typeface="Times New Roman" pitchFamily="18" charset="0"/>
              </a:rPr>
              <a:t> olmadıkları için burada bulunan kişilerdir. Bunların </a:t>
            </a:r>
            <a:r>
              <a:rPr lang="tr-TR" sz="2800" dirty="0" err="1" smtClean="0">
                <a:latin typeface="Times New Roman" pitchFamily="18" charset="0"/>
                <a:cs typeface="Times New Roman" pitchFamily="18" charset="0"/>
              </a:rPr>
              <a:t>Başlıcaları</a:t>
            </a:r>
            <a:r>
              <a:rPr lang="tr-TR" sz="2800" dirty="0" smtClean="0">
                <a:latin typeface="Times New Roman" pitchFamily="18" charset="0"/>
                <a:cs typeface="Times New Roman" pitchFamily="18" charset="0"/>
              </a:rPr>
              <a:t>: Homeros, Horatius, </a:t>
            </a:r>
            <a:r>
              <a:rPr lang="tr-TR" sz="2800" dirty="0" err="1" smtClean="0">
                <a:latin typeface="Times New Roman" pitchFamily="18" charset="0"/>
                <a:cs typeface="Times New Roman" pitchFamily="18" charset="0"/>
              </a:rPr>
              <a:t>Ovidius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Lucanus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Electra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Hektor</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Salahattin</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Eyyubi</a:t>
            </a:r>
            <a:r>
              <a:rPr lang="tr-TR" sz="2800" dirty="0" smtClean="0">
                <a:latin typeface="Times New Roman" pitchFamily="18" charset="0"/>
                <a:cs typeface="Times New Roman" pitchFamily="18" charset="0"/>
              </a:rPr>
              <a:t>, Sokrates, Platon, </a:t>
            </a:r>
            <a:r>
              <a:rPr lang="tr-TR" sz="2800" dirty="0" err="1" smtClean="0">
                <a:latin typeface="Times New Roman" pitchFamily="18" charset="0"/>
                <a:cs typeface="Times New Roman" pitchFamily="18" charset="0"/>
              </a:rPr>
              <a:t>Diogenes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Tales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Herakleitos</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Demokritos</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Zenon</a:t>
            </a:r>
            <a:r>
              <a:rPr lang="tr-TR" sz="2800" dirty="0" smtClean="0">
                <a:latin typeface="Times New Roman" pitchFamily="18" charset="0"/>
                <a:cs typeface="Times New Roman" pitchFamily="18" charset="0"/>
              </a:rPr>
              <a:t> gibi şahsiyetler vardır</a:t>
            </a:r>
            <a:r>
              <a:rPr lang="en-US" sz="2800" dirty="0" smtClean="0">
                <a:latin typeface="Times New Roman" pitchFamily="18" charset="0"/>
                <a:cs typeface="Times New Roman" pitchFamily="18" charset="0"/>
              </a:rPr>
              <a:t>.</a:t>
            </a:r>
            <a:endParaRPr lang="tr-TR" sz="2800" dirty="0" smtClean="0">
              <a:latin typeface="Times New Roman" pitchFamily="18" charset="0"/>
              <a:cs typeface="Times New Roman" pitchFamily="18" charset="0"/>
            </a:endParaRP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1.jpg"/>
          <p:cNvPicPr>
            <a:picLocks noGrp="1" noChangeAspect="1"/>
          </p:cNvPicPr>
          <p:nvPr>
            <p:ph idx="1"/>
          </p:nvPr>
        </p:nvPicPr>
        <p:blipFill>
          <a:blip r:embed="rId2" cstate="print"/>
          <a:stretch>
            <a:fillRect/>
          </a:stretch>
        </p:blipFill>
        <p:spPr>
          <a:xfrm>
            <a:off x="2483768" y="216335"/>
            <a:ext cx="4176464" cy="642533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jules-michelet.jpg"/>
          <p:cNvPicPr>
            <a:picLocks noGrp="1" noChangeAspect="1"/>
          </p:cNvPicPr>
          <p:nvPr>
            <p:ph idx="1"/>
          </p:nvPr>
        </p:nvPicPr>
        <p:blipFill>
          <a:blip r:embed="rId2" cstate="print"/>
          <a:stretch>
            <a:fillRect/>
          </a:stretch>
        </p:blipFill>
        <p:spPr>
          <a:xfrm>
            <a:off x="1979729" y="188640"/>
            <a:ext cx="4752511" cy="6480720"/>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2.jpg"/>
          <p:cNvPicPr>
            <a:picLocks noGrp="1" noChangeAspect="1"/>
          </p:cNvPicPr>
          <p:nvPr>
            <p:ph idx="1"/>
          </p:nvPr>
        </p:nvPicPr>
        <p:blipFill>
          <a:blip r:embed="rId2" cstate="print"/>
          <a:stretch>
            <a:fillRect/>
          </a:stretch>
        </p:blipFill>
        <p:spPr>
          <a:xfrm>
            <a:off x="2555776" y="229924"/>
            <a:ext cx="4104456" cy="6512403"/>
          </a:xfr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3.jpg"/>
          <p:cNvPicPr>
            <a:picLocks noGrp="1" noChangeAspect="1"/>
          </p:cNvPicPr>
          <p:nvPr>
            <p:ph idx="1"/>
          </p:nvPr>
        </p:nvPicPr>
        <p:blipFill>
          <a:blip r:embed="rId2" cstate="print"/>
          <a:stretch>
            <a:fillRect/>
          </a:stretch>
        </p:blipFill>
        <p:spPr>
          <a:xfrm>
            <a:off x="2145175" y="188913"/>
            <a:ext cx="4853651" cy="6480175"/>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84976" cy="648072"/>
          </a:xfrm>
        </p:spPr>
        <p:txBody>
          <a:bodyPr>
            <a:normAutofit fontScale="90000"/>
          </a:bodyPr>
          <a:lstStyle/>
          <a:p>
            <a:r>
              <a:rPr lang="tr-TR" sz="2800" b="1" dirty="0" smtClean="0"/>
              <a:t/>
            </a:r>
            <a:br>
              <a:rPr lang="tr-TR" sz="2800" b="1" dirty="0" smtClean="0"/>
            </a:br>
            <a:r>
              <a:rPr lang="tr-TR" sz="3100" b="1" dirty="0" smtClean="0">
                <a:latin typeface="Times New Roman" pitchFamily="18" charset="0"/>
                <a:cs typeface="Times New Roman" pitchFamily="18" charset="0"/>
              </a:rPr>
              <a:t>LEONARDO DA VİNCİ(1452-1519)</a:t>
            </a:r>
            <a:r>
              <a:rPr lang="tr-TR" sz="2800" b="1" dirty="0" smtClean="0"/>
              <a:t/>
            </a:r>
            <a:br>
              <a:rPr lang="tr-TR" sz="2800" b="1" dirty="0" smtClean="0"/>
            </a:br>
            <a:endParaRPr lang="tr-TR" sz="2800" dirty="0">
              <a:latin typeface="Times New Roman" pitchFamily="18" charset="0"/>
              <a:cs typeface="Times New Roman" pitchFamily="18" charset="0"/>
            </a:endParaRPr>
          </a:p>
        </p:txBody>
      </p:sp>
      <p:pic>
        <p:nvPicPr>
          <p:cNvPr id="4" name="3 İçerik Yer Tutucusu" descr="220px-LEONARDO.JPG"/>
          <p:cNvPicPr>
            <a:picLocks noGrp="1" noChangeAspect="1"/>
          </p:cNvPicPr>
          <p:nvPr>
            <p:ph idx="1"/>
          </p:nvPr>
        </p:nvPicPr>
        <p:blipFill>
          <a:blip r:embed="rId2" cstate="print"/>
          <a:stretch>
            <a:fillRect/>
          </a:stretch>
        </p:blipFill>
        <p:spPr>
          <a:xfrm>
            <a:off x="2157478" y="980728"/>
            <a:ext cx="4652413" cy="5688632"/>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b="1" dirty="0" smtClean="0">
                <a:latin typeface="Times New Roman" pitchFamily="18" charset="0"/>
                <a:cs typeface="Times New Roman" pitchFamily="18" charset="0"/>
              </a:rPr>
              <a:t>     </a:t>
            </a:r>
            <a:r>
              <a:rPr lang="it-IT" sz="2800" b="1" dirty="0" smtClean="0">
                <a:latin typeface="Times New Roman" pitchFamily="18" charset="0"/>
                <a:cs typeface="Times New Roman" pitchFamily="18" charset="0"/>
              </a:rPr>
              <a:t>Leonardo di ser Piero da Vinci</a:t>
            </a:r>
            <a:r>
              <a:rPr lang="tr-TR" sz="2800" b="1" dirty="0" smtClean="0">
                <a:latin typeface="Times New Roman" pitchFamily="18" charset="0"/>
                <a:cs typeface="Times New Roman" pitchFamily="18" charset="0"/>
              </a:rPr>
              <a:t> </a:t>
            </a:r>
            <a:r>
              <a:rPr lang="tr-TR" sz="2800" dirty="0" smtClean="0">
                <a:latin typeface="Times New Roman" pitchFamily="18" charset="0"/>
                <a:cs typeface="Times New Roman" pitchFamily="18" charset="0"/>
              </a:rPr>
              <a:t> Rönesans döneminde yaşamış İtalyan </a:t>
            </a:r>
            <a:r>
              <a:rPr lang="tr-TR" sz="2800" dirty="0" err="1" smtClean="0">
                <a:latin typeface="Times New Roman" pitchFamily="18" charset="0"/>
                <a:cs typeface="Times New Roman" pitchFamily="18" charset="0"/>
              </a:rPr>
              <a:t>hezârfen</a:t>
            </a:r>
            <a:r>
              <a:rPr lang="tr-TR" sz="2800" dirty="0" smtClean="0">
                <a:latin typeface="Times New Roman" pitchFamily="18" charset="0"/>
                <a:cs typeface="Times New Roman" pitchFamily="18" charset="0"/>
              </a:rPr>
              <a:t>, döneminin önemli bir filozofu, astronomu, mimarı, mühendisi, mucidi, matematikçisi, anatomisti, müzisyeni, heykeltıraşı, </a:t>
            </a:r>
            <a:r>
              <a:rPr lang="tr-TR" sz="2800" dirty="0" err="1" smtClean="0">
                <a:latin typeface="Times New Roman" pitchFamily="18" charset="0"/>
                <a:cs typeface="Times New Roman" pitchFamily="18" charset="0"/>
              </a:rPr>
              <a:t>botanisti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jeoloğu</a:t>
            </a:r>
            <a:r>
              <a:rPr lang="tr-TR" sz="2800" dirty="0" smtClean="0">
                <a:latin typeface="Times New Roman" pitchFamily="18" charset="0"/>
                <a:cs typeface="Times New Roman" pitchFamily="18" charset="0"/>
              </a:rPr>
              <a:t>, kartografı, yazarı ve ressamıdır. En tanınmış yapıtları </a:t>
            </a:r>
            <a:r>
              <a:rPr lang="tr-TR" sz="2800" dirty="0" err="1" smtClean="0">
                <a:latin typeface="Times New Roman" pitchFamily="18" charset="0"/>
                <a:cs typeface="Times New Roman" pitchFamily="18" charset="0"/>
              </a:rPr>
              <a:t>Mona</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Lisa</a:t>
            </a:r>
            <a:r>
              <a:rPr lang="tr-TR" sz="2800" dirty="0" smtClean="0">
                <a:latin typeface="Times New Roman" pitchFamily="18" charset="0"/>
                <a:cs typeface="Times New Roman" pitchFamily="18" charset="0"/>
              </a:rPr>
              <a:t> (1503-1507) ve Son Akşam Yemeği'dir (1495-1497). Rönesans sanatını doruğuna ulaştırmış, yalnız sanat yapısına değil, çeşitli alanlardaki araştırmaları ve buluşlarıyla da tanınan, dünyanın gelmiş geçmiş en büyük sanatçılarından ve dehalarından biri kabul edilir. 2. milenyumun adamı seçilmişti. Leonardo, genç bir noter olan </a:t>
            </a:r>
            <a:r>
              <a:rPr lang="tr-TR" sz="2800" dirty="0" err="1" smtClean="0">
                <a:latin typeface="Times New Roman" pitchFamily="18" charset="0"/>
                <a:cs typeface="Times New Roman" pitchFamily="18" charset="0"/>
              </a:rPr>
              <a:t>Messer</a:t>
            </a:r>
            <a:r>
              <a:rPr lang="tr-TR" sz="2800" dirty="0" smtClean="0">
                <a:latin typeface="Times New Roman" pitchFamily="18" charset="0"/>
                <a:cs typeface="Times New Roman" pitchFamily="18" charset="0"/>
              </a:rPr>
              <a:t>/Ser (</a:t>
            </a:r>
            <a:r>
              <a:rPr lang="tr-TR" sz="2800" dirty="0" err="1" smtClean="0">
                <a:latin typeface="Times New Roman" pitchFamily="18" charset="0"/>
                <a:cs typeface="Times New Roman" pitchFamily="18" charset="0"/>
              </a:rPr>
              <a:t>Üstad</a:t>
            </a:r>
            <a:r>
              <a:rPr lang="tr-TR" sz="2800" dirty="0" smtClean="0">
                <a:latin typeface="Times New Roman" pitchFamily="18" charset="0"/>
                <a:cs typeface="Times New Roman" pitchFamily="18" charset="0"/>
              </a:rPr>
              <a:t> anlamında) </a:t>
            </a:r>
            <a:r>
              <a:rPr lang="tr-TR" sz="2800" dirty="0" err="1" smtClean="0">
                <a:latin typeface="Times New Roman" pitchFamily="18" charset="0"/>
                <a:cs typeface="Times New Roman" pitchFamily="18" charset="0"/>
              </a:rPr>
              <a:t>Piero</a:t>
            </a:r>
            <a:r>
              <a:rPr lang="tr-TR" sz="2800" dirty="0" smtClean="0">
                <a:latin typeface="Times New Roman" pitchFamily="18" charset="0"/>
                <a:cs typeface="Times New Roman" pitchFamily="18" charset="0"/>
              </a:rPr>
              <a:t> da Vinci'nin ve muhtemelen bir çiftçi kızı olan </a:t>
            </a:r>
            <a:r>
              <a:rPr lang="tr-TR" sz="2800" b="1" dirty="0" err="1" smtClean="0">
                <a:latin typeface="Times New Roman" pitchFamily="18" charset="0"/>
                <a:cs typeface="Times New Roman" pitchFamily="18" charset="0"/>
              </a:rPr>
              <a:t>Caterina'</a:t>
            </a:r>
            <a:r>
              <a:rPr lang="tr-TR" sz="2800" dirty="0" err="1" smtClean="0">
                <a:latin typeface="Times New Roman" pitchFamily="18" charset="0"/>
                <a:cs typeface="Times New Roman" pitchFamily="18" charset="0"/>
              </a:rPr>
              <a:t>nın</a:t>
            </a:r>
            <a:r>
              <a:rPr lang="tr-TR" sz="2800" dirty="0" smtClean="0">
                <a:latin typeface="Times New Roman" pitchFamily="18" charset="0"/>
                <a:cs typeface="Times New Roman" pitchFamily="18" charset="0"/>
              </a:rPr>
              <a:t> evlilik dışı çocuğu olarak Vinci kasabası yakınlarındaki </a:t>
            </a:r>
            <a:r>
              <a:rPr lang="tr-TR" sz="2800" dirty="0" err="1" smtClean="0">
                <a:latin typeface="Times New Roman" pitchFamily="18" charset="0"/>
                <a:cs typeface="Times New Roman" pitchFamily="18" charset="0"/>
              </a:rPr>
              <a:t>Anchiano'da</a:t>
            </a:r>
            <a:r>
              <a:rPr lang="tr-TR" sz="2800" dirty="0" smtClean="0">
                <a:latin typeface="Times New Roman" pitchFamily="18" charset="0"/>
                <a:cs typeface="Times New Roman" pitchFamily="18" charset="0"/>
              </a:rPr>
              <a:t> dünyaya geldi.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Avrupa'daki modern isimlendirme kurallarının yerleşmesinden önce dünyaya tam ismi, "</a:t>
            </a:r>
            <a:r>
              <a:rPr lang="tr-TR" sz="2800" dirty="0" err="1" smtClean="0">
                <a:latin typeface="Times New Roman" pitchFamily="18" charset="0"/>
                <a:cs typeface="Times New Roman" pitchFamily="18" charset="0"/>
              </a:rPr>
              <a:t>Vincili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Üstad</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Piero'nun</a:t>
            </a:r>
            <a:r>
              <a:rPr lang="tr-TR" sz="2800" dirty="0" smtClean="0">
                <a:latin typeface="Times New Roman" pitchFamily="18" charset="0"/>
                <a:cs typeface="Times New Roman" pitchFamily="18" charset="0"/>
              </a:rPr>
              <a:t> oğlu Leonardo" manasına gelen Leonardo </a:t>
            </a:r>
            <a:r>
              <a:rPr lang="tr-TR" sz="2800" dirty="0" err="1" smtClean="0">
                <a:latin typeface="Times New Roman" pitchFamily="18" charset="0"/>
                <a:cs typeface="Times New Roman" pitchFamily="18" charset="0"/>
              </a:rPr>
              <a:t>di</a:t>
            </a:r>
            <a:r>
              <a:rPr lang="tr-TR" sz="2800" dirty="0" smtClean="0">
                <a:latin typeface="Times New Roman" pitchFamily="18" charset="0"/>
                <a:cs typeface="Times New Roman" pitchFamily="18" charset="0"/>
              </a:rPr>
              <a:t> ser </a:t>
            </a:r>
            <a:r>
              <a:rPr lang="tr-TR" sz="2800" dirty="0" err="1" smtClean="0">
                <a:latin typeface="Times New Roman" pitchFamily="18" charset="0"/>
                <a:cs typeface="Times New Roman" pitchFamily="18" charset="0"/>
              </a:rPr>
              <a:t>Piero</a:t>
            </a:r>
            <a:r>
              <a:rPr lang="tr-TR" sz="2800" dirty="0" smtClean="0">
                <a:latin typeface="Times New Roman" pitchFamily="18" charset="0"/>
                <a:cs typeface="Times New Roman" pitchFamily="18" charset="0"/>
              </a:rPr>
              <a:t> da Vinci'dir. Eserlerini "Leonardo" ya da "</a:t>
            </a:r>
            <a:r>
              <a:rPr lang="tr-TR" sz="2800" dirty="0" err="1" smtClean="0">
                <a:latin typeface="Times New Roman" pitchFamily="18" charset="0"/>
                <a:cs typeface="Times New Roman" pitchFamily="18" charset="0"/>
              </a:rPr>
              <a:t>Io</a:t>
            </a:r>
            <a:r>
              <a:rPr lang="tr-TR" sz="2800" dirty="0" smtClean="0">
                <a:latin typeface="Times New Roman" pitchFamily="18" charset="0"/>
                <a:cs typeface="Times New Roman" pitchFamily="18" charset="0"/>
              </a:rPr>
              <a:t>, Leonardo (Ben, Leonardo)" olarak imzalamıştır. Somut kanıtlar bulunmasa da, Leonardo'nun annesi </a:t>
            </a:r>
            <a:r>
              <a:rPr lang="tr-TR" sz="2800" dirty="0" err="1" smtClean="0">
                <a:latin typeface="Times New Roman" pitchFamily="18" charset="0"/>
                <a:cs typeface="Times New Roman" pitchFamily="18" charset="0"/>
              </a:rPr>
              <a:t>Caterina'nın</a:t>
            </a:r>
            <a:r>
              <a:rPr lang="tr-TR" sz="2800" dirty="0" smtClean="0">
                <a:latin typeface="Times New Roman" pitchFamily="18" charset="0"/>
                <a:cs typeface="Times New Roman" pitchFamily="18" charset="0"/>
              </a:rPr>
              <a:t>, babası </a:t>
            </a:r>
            <a:r>
              <a:rPr lang="tr-TR" sz="2800" dirty="0" err="1" smtClean="0">
                <a:latin typeface="Times New Roman" pitchFamily="18" charset="0"/>
                <a:cs typeface="Times New Roman" pitchFamily="18" charset="0"/>
              </a:rPr>
              <a:t>Piero'ya</a:t>
            </a:r>
            <a:r>
              <a:rPr lang="tr-TR" sz="2800" dirty="0" smtClean="0">
                <a:latin typeface="Times New Roman" pitchFamily="18" charset="0"/>
                <a:cs typeface="Times New Roman" pitchFamily="18" charset="0"/>
              </a:rPr>
              <a:t> ait Ortadoğulu bir köle olduğu tahmin ediliyor. Babası, Leonardo’nun doğduğu yıl, </a:t>
            </a:r>
            <a:r>
              <a:rPr lang="tr-TR" sz="2800" dirty="0" err="1" smtClean="0">
                <a:latin typeface="Times New Roman" pitchFamily="18" charset="0"/>
                <a:cs typeface="Times New Roman" pitchFamily="18" charset="0"/>
              </a:rPr>
              <a:t>Albiera</a:t>
            </a:r>
            <a:r>
              <a:rPr lang="tr-TR" sz="2800" dirty="0" smtClean="0">
                <a:latin typeface="Times New Roman" pitchFamily="18" charset="0"/>
                <a:cs typeface="Times New Roman" pitchFamily="18" charset="0"/>
              </a:rPr>
              <a:t> adındaki ilk eşi ile evlendi. Leonardo’ya bebekliğinde annesi baktı, annesi başka biriyle evlendirilerek komşu kasabaya yerleşince, babasının nadiren uğradığı büyükbabasının evinde yaşamaya başladı; arada sırada Floransa'ya babasının evine giderdi. Babasının ilk eşinden çocuğu olmadığı için aileye kabul edilmişti ama amcası </a:t>
            </a:r>
            <a:r>
              <a:rPr lang="tr-TR" sz="2800" dirty="0" err="1" smtClean="0">
                <a:latin typeface="Times New Roman" pitchFamily="18" charset="0"/>
                <a:cs typeface="Times New Roman" pitchFamily="18" charset="0"/>
              </a:rPr>
              <a:t>Francesco</a:t>
            </a:r>
            <a:r>
              <a:rPr lang="tr-TR" sz="2800" dirty="0" smtClean="0">
                <a:latin typeface="Times New Roman" pitchFamily="18" charset="0"/>
                <a:cs typeface="Times New Roman" pitchFamily="18" charset="0"/>
              </a:rPr>
              <a:t> dışında ailedeki kimseden sevgi görmedi.</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r>
              <a:rPr lang="tr-TR" sz="2800" dirty="0" smtClean="0">
                <a:latin typeface="Times New Roman" pitchFamily="18" charset="0"/>
                <a:cs typeface="Times New Roman" pitchFamily="18" charset="0"/>
              </a:rPr>
              <a:t>14 yaşına kadar Vinci’de yaşayan Leonardo, büyükanne ve büyükbabasının ardı ardına ölmesi üzerine 1466'da babası ile birlikte Floransa'ya gitti. Evlilik dışı çocukların üniversiteye gitmesi yasak olduğundan üniversite öğrenimi görme şansı yoktu. Küçük yaştan itibaren çok güzel çizimler yapan Leonardo’nun resimlerini babası, dönemin ünlü ressam ve heykeltıraşı </a:t>
            </a:r>
            <a:r>
              <a:rPr lang="tr-TR" sz="2800" dirty="0" err="1" smtClean="0">
                <a:latin typeface="Times New Roman" pitchFamily="18" charset="0"/>
                <a:cs typeface="Times New Roman" pitchFamily="18" charset="0"/>
              </a:rPr>
              <a:t>Andrea</a:t>
            </a:r>
            <a:r>
              <a:rPr lang="tr-TR" sz="2800" dirty="0" smtClean="0">
                <a:latin typeface="Times New Roman" pitchFamily="18" charset="0"/>
                <a:cs typeface="Times New Roman" pitchFamily="18" charset="0"/>
              </a:rPr>
              <a:t> del </a:t>
            </a:r>
            <a:r>
              <a:rPr lang="tr-TR" sz="2800" dirty="0" err="1" smtClean="0">
                <a:latin typeface="Times New Roman" pitchFamily="18" charset="0"/>
                <a:cs typeface="Times New Roman" pitchFamily="18" charset="0"/>
              </a:rPr>
              <a:t>Verrocchio'ya</a:t>
            </a:r>
            <a:r>
              <a:rPr lang="tr-TR" sz="2800" dirty="0" smtClean="0">
                <a:latin typeface="Times New Roman" pitchFamily="18" charset="0"/>
                <a:cs typeface="Times New Roman" pitchFamily="18" charset="0"/>
              </a:rPr>
              <a:t> gösterince, </a:t>
            </a:r>
            <a:r>
              <a:rPr lang="tr-TR" sz="2800" dirty="0" err="1" smtClean="0">
                <a:latin typeface="Times New Roman" pitchFamily="18" charset="0"/>
                <a:cs typeface="Times New Roman" pitchFamily="18" charset="0"/>
              </a:rPr>
              <a:t>Verrochio</a:t>
            </a:r>
            <a:r>
              <a:rPr lang="tr-TR" sz="2800" dirty="0" smtClean="0">
                <a:latin typeface="Times New Roman" pitchFamily="18" charset="0"/>
                <a:cs typeface="Times New Roman" pitchFamily="18" charset="0"/>
              </a:rPr>
              <a:t> onu çırak olarak yanına aldı. Leonardo </a:t>
            </a:r>
            <a:r>
              <a:rPr lang="tr-TR" sz="2800" dirty="0" err="1" smtClean="0">
                <a:latin typeface="Times New Roman" pitchFamily="18" charset="0"/>
                <a:cs typeface="Times New Roman" pitchFamily="18" charset="0"/>
              </a:rPr>
              <a:t>Verrocchio'nun</a:t>
            </a:r>
            <a:r>
              <a:rPr lang="tr-TR" sz="2800" dirty="0" smtClean="0">
                <a:latin typeface="Times New Roman" pitchFamily="18" charset="0"/>
                <a:cs typeface="Times New Roman" pitchFamily="18" charset="0"/>
              </a:rPr>
              <a:t> yanında </a:t>
            </a:r>
            <a:r>
              <a:rPr lang="tr-TR" sz="2800" dirty="0" err="1" smtClean="0">
                <a:latin typeface="Times New Roman" pitchFamily="18" charset="0"/>
                <a:cs typeface="Times New Roman" pitchFamily="18" charset="0"/>
              </a:rPr>
              <a:t>Lorenzo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di</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Credi</a:t>
            </a:r>
            <a:r>
              <a:rPr lang="tr-TR" sz="2800" dirty="0" smtClean="0">
                <a:latin typeface="Times New Roman" pitchFamily="18" charset="0"/>
                <a:cs typeface="Times New Roman" pitchFamily="18" charset="0"/>
              </a:rPr>
              <a:t> ve </a:t>
            </a:r>
            <a:r>
              <a:rPr lang="tr-TR" sz="2800" dirty="0" err="1" smtClean="0">
                <a:latin typeface="Times New Roman" pitchFamily="18" charset="0"/>
                <a:cs typeface="Times New Roman" pitchFamily="18" charset="0"/>
              </a:rPr>
              <a:t>Pietro</a:t>
            </a: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Perugino</a:t>
            </a:r>
            <a:r>
              <a:rPr lang="tr-TR" sz="2800" dirty="0" smtClean="0">
                <a:latin typeface="Times New Roman" pitchFamily="18" charset="0"/>
                <a:cs typeface="Times New Roman" pitchFamily="18" charset="0"/>
              </a:rPr>
              <a:t> gibi ünlü sanatçılarla çalışma fırsatı buldu. Atölyede sadece resim yapmayı değil, lir çalmayı da öğrendi. Gerçekten de iyi çalıyordu. Floransa'yı 1482'de </a:t>
            </a:r>
            <a:r>
              <a:rPr lang="tr-TR" sz="2800" dirty="0" err="1" smtClean="0">
                <a:latin typeface="Times New Roman" pitchFamily="18" charset="0"/>
                <a:cs typeface="Times New Roman" pitchFamily="18" charset="0"/>
              </a:rPr>
              <a:t>terkederek</a:t>
            </a:r>
            <a:r>
              <a:rPr lang="tr-TR" sz="2800" dirty="0" smtClean="0">
                <a:latin typeface="Times New Roman" pitchFamily="18" charset="0"/>
                <a:cs typeface="Times New Roman" pitchFamily="18" charset="0"/>
              </a:rPr>
              <a:t> Milano Dükü </a:t>
            </a:r>
            <a:r>
              <a:rPr lang="tr-TR" sz="2800" dirty="0" err="1" smtClean="0">
                <a:latin typeface="Times New Roman" pitchFamily="18" charset="0"/>
                <a:cs typeface="Times New Roman" pitchFamily="18" charset="0"/>
              </a:rPr>
              <a:t>Sforza'nın</a:t>
            </a:r>
            <a:r>
              <a:rPr lang="tr-TR" sz="2800" dirty="0" smtClean="0">
                <a:latin typeface="Times New Roman" pitchFamily="18" charset="0"/>
                <a:cs typeface="Times New Roman" pitchFamily="18" charset="0"/>
              </a:rPr>
              <a:t> hizmetine girdi.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latin typeface="Times New Roman" pitchFamily="18" charset="0"/>
                <a:cs typeface="Times New Roman" pitchFamily="18" charset="0"/>
              </a:rPr>
              <a:t>    Dükün hizmetine girebilmek için köprüler, silahlar, gemiler, bronz, mermer ve kilden heykeller yapabileceğini anlattığı ancak göndermediği mektubu bütün zamanların en olağanüstü iş başvurusu olarak kabul edilmiştir. Leonardo, 1499’da şehir Fransızlar tarafından alınıncaya kadar 17 yıl boyunca Milano Dükü için çalıştı. Dük için sadece resim ve heykeller yapmak, festivaller organize etmekle uğraşmadı, aynı zamanda bina, makine ve silah tasarımları yaptı. 1485 - 1490 yıllarında doğa, mekanik, geometri, uçan makinelerin yanı sıra, kilise, kale ve kanal yapımı gibi mimari yapılar ile ilgilendi, anatomi çalışmaları yaptı, öğrenciler yetiştirdi. İlgi alanı o kadar genişti ki, başladığı çoğu işi bitiremiyordu. 1490 - 1495 yıllarında çalışmalarını ve çizimlerini deftere kaydetme alışkanlığı geliştirdi.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lnSpcReduction="10000"/>
          </a:bodyPr>
          <a:lstStyle/>
          <a:p>
            <a:pPr algn="just">
              <a:buNone/>
            </a:pPr>
            <a:r>
              <a:rPr lang="tr-TR" sz="2800" dirty="0" smtClean="0"/>
              <a:t>    </a:t>
            </a:r>
            <a:r>
              <a:rPr lang="tr-TR" sz="2800" dirty="0" smtClean="0">
                <a:latin typeface="Times New Roman" pitchFamily="18" charset="0"/>
                <a:cs typeface="Times New Roman" pitchFamily="18" charset="0"/>
              </a:rPr>
              <a:t>Bu çizimler ve defter sayfaları, müzeler ve kişisel koleksiyonlarda toplanmıştır. Bu koleksiyonculardan birisi de Leonardo’nun hidrolik alanındaki çalışmalarının el yazmalarını toplayan Bill </a:t>
            </a:r>
            <a:r>
              <a:rPr lang="tr-TR" sz="2800" dirty="0" err="1" smtClean="0">
                <a:latin typeface="Times New Roman" pitchFamily="18" charset="0"/>
                <a:cs typeface="Times New Roman" pitchFamily="18" charset="0"/>
              </a:rPr>
              <a:t>Gates’dir</a:t>
            </a:r>
            <a:r>
              <a:rPr lang="tr-TR" sz="2800" dirty="0" smtClean="0">
                <a:latin typeface="Times New Roman" pitchFamily="18" charset="0"/>
                <a:cs typeface="Times New Roman" pitchFamily="18" charset="0"/>
              </a:rPr>
              <a:t>. 1499’da Milano'yu </a:t>
            </a:r>
            <a:r>
              <a:rPr lang="tr-TR" sz="2800" dirty="0" err="1" smtClean="0">
                <a:latin typeface="Times New Roman" pitchFamily="18" charset="0"/>
                <a:cs typeface="Times New Roman" pitchFamily="18" charset="0"/>
              </a:rPr>
              <a:t>terkeden</a:t>
            </a:r>
            <a:r>
              <a:rPr lang="tr-TR" sz="2800" dirty="0" smtClean="0">
                <a:latin typeface="Times New Roman" pitchFamily="18" charset="0"/>
                <a:cs typeface="Times New Roman" pitchFamily="18" charset="0"/>
              </a:rPr>
              <a:t> ve yeni bir koruyucu (</a:t>
            </a:r>
            <a:r>
              <a:rPr lang="tr-TR" sz="2800" i="1" dirty="0" smtClean="0">
                <a:latin typeface="Times New Roman" pitchFamily="18" charset="0"/>
                <a:cs typeface="Times New Roman" pitchFamily="18" charset="0"/>
              </a:rPr>
              <a:t>hami</a:t>
            </a:r>
            <a:r>
              <a:rPr lang="tr-TR" sz="2800" dirty="0" smtClean="0">
                <a:latin typeface="Times New Roman" pitchFamily="18" charset="0"/>
                <a:cs typeface="Times New Roman" pitchFamily="18" charset="0"/>
              </a:rPr>
              <a:t>) aramaya başlayan Leonardo, 16 yıl boyunca İtalya’da seyahat etti. Pek çok kişi için çalıştı, çoğu eserini yarım bıraktı. İnsanlık tarihinin en iyi resimlerinden birisi kabul edilen </a:t>
            </a:r>
            <a:r>
              <a:rPr lang="tr-TR" sz="2800" b="1" dirty="0" err="1" smtClean="0">
                <a:latin typeface="Times New Roman" pitchFamily="18" charset="0"/>
                <a:cs typeface="Times New Roman" pitchFamily="18" charset="0"/>
              </a:rPr>
              <a:t>Mona</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Lisa</a:t>
            </a:r>
            <a:r>
              <a:rPr lang="tr-TR" sz="2800" dirty="0" smtClean="0">
                <a:latin typeface="Times New Roman" pitchFamily="18" charset="0"/>
                <a:cs typeface="Times New Roman" pitchFamily="18" charset="0"/>
              </a:rPr>
              <a:t> için 1503’te çalışmaya başladığı söylenir. Bu resmi tamamladıktan sonra hiç yanından ayırmamış, tüm seyahatlerinde yanında taşımıştı. 1504’te babasının ölüm haberi üzerine Floransa’ya döndü. Miras hakkı için kardeşleri ile mücadele etti ancak çabası sonuçsuz kaldı. Ancak çok sevdiği amcası tüm varlığını ona bıraktı. 1506 yılında Leonardo, bir </a:t>
            </a:r>
            <a:r>
              <a:rPr lang="tr-TR" sz="2800" dirty="0" err="1" smtClean="0">
                <a:latin typeface="Times New Roman" pitchFamily="18" charset="0"/>
                <a:cs typeface="Times New Roman" pitchFamily="18" charset="0"/>
              </a:rPr>
              <a:t>Lombardiya</a:t>
            </a:r>
            <a:r>
              <a:rPr lang="tr-TR" sz="2800" dirty="0" smtClean="0">
                <a:latin typeface="Times New Roman" pitchFamily="18" charset="0"/>
                <a:cs typeface="Times New Roman" pitchFamily="18" charset="0"/>
              </a:rPr>
              <a:t> aristokratının 15 yaşındaki oğlu olan </a:t>
            </a:r>
            <a:r>
              <a:rPr lang="tr-TR" sz="2800" b="1" dirty="0" smtClean="0">
                <a:latin typeface="Times New Roman" pitchFamily="18" charset="0"/>
                <a:cs typeface="Times New Roman" pitchFamily="18" charset="0"/>
              </a:rPr>
              <a:t>Kont </a:t>
            </a:r>
            <a:r>
              <a:rPr lang="tr-TR" sz="2800" b="1" dirty="0" err="1" smtClean="0">
                <a:latin typeface="Times New Roman" pitchFamily="18" charset="0"/>
                <a:cs typeface="Times New Roman" pitchFamily="18" charset="0"/>
              </a:rPr>
              <a:t>Francesco</a:t>
            </a:r>
            <a:r>
              <a:rPr lang="tr-TR" sz="2800" b="1" dirty="0" smtClean="0">
                <a:latin typeface="Times New Roman" pitchFamily="18" charset="0"/>
                <a:cs typeface="Times New Roman" pitchFamily="18" charset="0"/>
              </a:rPr>
              <a:t> </a:t>
            </a:r>
            <a:r>
              <a:rPr lang="tr-TR" sz="2800" b="1" dirty="0" err="1" smtClean="0">
                <a:latin typeface="Times New Roman" pitchFamily="18" charset="0"/>
                <a:cs typeface="Times New Roman" pitchFamily="18" charset="0"/>
              </a:rPr>
              <a:t>Melzi'</a:t>
            </a:r>
            <a:r>
              <a:rPr lang="tr-TR" sz="2800" dirty="0" err="1" smtClean="0">
                <a:latin typeface="Times New Roman" pitchFamily="18" charset="0"/>
                <a:cs typeface="Times New Roman" pitchFamily="18" charset="0"/>
              </a:rPr>
              <a:t>yle</a:t>
            </a:r>
            <a:r>
              <a:rPr lang="tr-TR" sz="2800" dirty="0" smtClean="0">
                <a:latin typeface="Times New Roman" pitchFamily="18" charset="0"/>
                <a:cs typeface="Times New Roman" pitchFamily="18" charset="0"/>
              </a:rPr>
              <a:t> tanıştı. </a:t>
            </a:r>
          </a:p>
          <a:p>
            <a:pPr algn="just">
              <a:buNone/>
            </a:pP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a:t>
            </a:r>
            <a:r>
              <a:rPr lang="tr-TR" sz="2800" dirty="0" err="1" smtClean="0">
                <a:latin typeface="Times New Roman" pitchFamily="18" charset="0"/>
                <a:cs typeface="Times New Roman" pitchFamily="18" charset="0"/>
              </a:rPr>
              <a:t>Melzi</a:t>
            </a:r>
            <a:r>
              <a:rPr lang="tr-TR" sz="2800" dirty="0" smtClean="0">
                <a:latin typeface="Times New Roman" pitchFamily="18" charset="0"/>
                <a:cs typeface="Times New Roman" pitchFamily="18" charset="0"/>
              </a:rPr>
              <a:t>, hayatının geri kalanında onun en iyi öğrencisi ve en yakını oldu. 1490’da 10 yaşında iken korumasına aldığı ve </a:t>
            </a:r>
            <a:r>
              <a:rPr lang="tr-TR" sz="2800" b="1" dirty="0" err="1" smtClean="0">
                <a:latin typeface="Times New Roman" pitchFamily="18" charset="0"/>
                <a:cs typeface="Times New Roman" pitchFamily="18" charset="0"/>
              </a:rPr>
              <a:t>Salai</a:t>
            </a:r>
            <a:r>
              <a:rPr lang="tr-TR" sz="2800" dirty="0" smtClean="0">
                <a:latin typeface="Times New Roman" pitchFamily="18" charset="0"/>
                <a:cs typeface="Times New Roman" pitchFamily="18" charset="0"/>
              </a:rPr>
              <a:t> adını verdiği genç de 30 yıl boyunca onunla beraber olmuş, ancak öğrencisi olarak bilinen bu genç hiçbir sanatsal ürün üretmemişti. 1513-1516 arasında Roma’da yaşadı ve Papa için geliştirilen çeşitli projelerde yer aldı. Anatomi ve fizyoloji alanında çalışmaya devam etti ancak Papa, kadavralar üzerinde çalışmasını yasakladı. 1516’da koruyucusu </a:t>
            </a:r>
            <a:r>
              <a:rPr lang="tr-TR" sz="2800" dirty="0" err="1" smtClean="0">
                <a:latin typeface="Times New Roman" pitchFamily="18" charset="0"/>
                <a:cs typeface="Times New Roman" pitchFamily="18" charset="0"/>
              </a:rPr>
              <a:t>Giuliano</a:t>
            </a:r>
            <a:r>
              <a:rPr lang="tr-TR" sz="2800" dirty="0" smtClean="0">
                <a:latin typeface="Times New Roman" pitchFamily="18" charset="0"/>
                <a:cs typeface="Times New Roman" pitchFamily="18" charset="0"/>
              </a:rPr>
              <a:t> de' </a:t>
            </a:r>
            <a:r>
              <a:rPr lang="tr-TR" sz="2800" dirty="0" err="1" smtClean="0">
                <a:latin typeface="Times New Roman" pitchFamily="18" charset="0"/>
                <a:cs typeface="Times New Roman" pitchFamily="18" charset="0"/>
              </a:rPr>
              <a:t>Medici’nin</a:t>
            </a:r>
            <a:r>
              <a:rPr lang="tr-TR" sz="2800" dirty="0" smtClean="0">
                <a:latin typeface="Times New Roman" pitchFamily="18" charset="0"/>
                <a:cs typeface="Times New Roman" pitchFamily="18" charset="0"/>
              </a:rPr>
              <a:t> ölümü üzerine Kral 1. Francis’ten Fransa’nın baş ressam, mühendis ve mimarı olmak üzere davet aldı. Paris’in güneybatısında, </a:t>
            </a:r>
            <a:r>
              <a:rPr lang="tr-TR" sz="2800" dirty="0" err="1" smtClean="0">
                <a:latin typeface="Times New Roman" pitchFamily="18" charset="0"/>
                <a:cs typeface="Times New Roman" pitchFamily="18" charset="0"/>
              </a:rPr>
              <a:t>Amboise</a:t>
            </a:r>
            <a:r>
              <a:rPr lang="tr-TR" sz="2800" dirty="0" smtClean="0">
                <a:latin typeface="Times New Roman" pitchFamily="18" charset="0"/>
                <a:cs typeface="Times New Roman" pitchFamily="18" charset="0"/>
              </a:rPr>
              <a:t> yakınlarındaki Kraliyet Sarayı’nın hemen yanında kendisi için hazırlanan konağa yerleşti.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88640"/>
            <a:ext cx="8784976" cy="6480720"/>
          </a:xfrm>
        </p:spPr>
        <p:txBody>
          <a:bodyPr>
            <a:normAutofit/>
          </a:bodyPr>
          <a:lstStyle/>
          <a:p>
            <a:pPr algn="just">
              <a:buNone/>
            </a:pPr>
            <a:r>
              <a:rPr lang="tr-TR" sz="2800" dirty="0" smtClean="0">
                <a:latin typeface="Times New Roman" pitchFamily="18" charset="0"/>
                <a:cs typeface="Times New Roman" pitchFamily="18" charset="0"/>
              </a:rPr>
              <a:t>     Leonardo'ya büyük hayranlık duyan kral, sık sık ziyarete gelir ve sohbet ederdi. Sağ koluna felç inen Leonardo da Vinci, resimden çok bilimsel çalışmalara ağırlık verdi. Kendisine dostu </a:t>
            </a:r>
            <a:r>
              <a:rPr lang="tr-TR" sz="2800" dirty="0" err="1" smtClean="0">
                <a:latin typeface="Times New Roman" pitchFamily="18" charset="0"/>
                <a:cs typeface="Times New Roman" pitchFamily="18" charset="0"/>
              </a:rPr>
              <a:t>Melzi</a:t>
            </a:r>
            <a:r>
              <a:rPr lang="tr-TR" sz="2800" dirty="0" smtClean="0">
                <a:latin typeface="Times New Roman" pitchFamily="18" charset="0"/>
                <a:cs typeface="Times New Roman" pitchFamily="18" charset="0"/>
              </a:rPr>
              <a:t> yardımcı olmaktaydı. </a:t>
            </a:r>
            <a:r>
              <a:rPr lang="tr-TR" sz="2800" dirty="0" err="1" smtClean="0">
                <a:latin typeface="Times New Roman" pitchFamily="18" charset="0"/>
                <a:cs typeface="Times New Roman" pitchFamily="18" charset="0"/>
              </a:rPr>
              <a:t>Salai</a:t>
            </a:r>
            <a:r>
              <a:rPr lang="tr-TR" sz="2800" dirty="0" smtClean="0">
                <a:latin typeface="Times New Roman" pitchFamily="18" charset="0"/>
                <a:cs typeface="Times New Roman" pitchFamily="18" charset="0"/>
              </a:rPr>
              <a:t> ise Fransa’ya geldikten sonra onu terk etmişti. </a:t>
            </a:r>
          </a:p>
          <a:p>
            <a:pPr algn="just">
              <a:buNone/>
            </a:pPr>
            <a:r>
              <a:rPr lang="tr-TR" sz="2800" dirty="0" smtClean="0">
                <a:latin typeface="Times New Roman" pitchFamily="18" charset="0"/>
                <a:cs typeface="Times New Roman" pitchFamily="18" charset="0"/>
              </a:rPr>
              <a:t>    Leonardo 2 Mayıs 1519’da </a:t>
            </a:r>
            <a:r>
              <a:rPr lang="tr-TR" sz="2800" dirty="0" err="1" smtClean="0">
                <a:latin typeface="Times New Roman" pitchFamily="18" charset="0"/>
                <a:cs typeface="Times New Roman" pitchFamily="18" charset="0"/>
              </a:rPr>
              <a:t>Amboise’daki</a:t>
            </a:r>
            <a:r>
              <a:rPr lang="tr-TR" sz="2800" dirty="0" smtClean="0">
                <a:latin typeface="Times New Roman" pitchFamily="18" charset="0"/>
                <a:cs typeface="Times New Roman" pitchFamily="18" charset="0"/>
              </a:rPr>
              <a:t> evinde 67 yaşında öldü. Kralın kollarında can verdiği rivayet edilir, ancak, 1 Mayıs günü kralın bir başka şehirde olduğu ve bir gün içinde oraya gelemeyeceği bilinmektedir. Vasiyetinde mirasının esas bölümünü </a:t>
            </a:r>
            <a:r>
              <a:rPr lang="tr-TR" sz="2800" dirty="0" err="1" smtClean="0">
                <a:latin typeface="Times New Roman" pitchFamily="18" charset="0"/>
                <a:cs typeface="Times New Roman" pitchFamily="18" charset="0"/>
              </a:rPr>
              <a:t>Melzi’ye</a:t>
            </a:r>
            <a:r>
              <a:rPr lang="tr-TR" sz="2800" dirty="0" smtClean="0">
                <a:latin typeface="Times New Roman" pitchFamily="18" charset="0"/>
                <a:cs typeface="Times New Roman" pitchFamily="18" charset="0"/>
              </a:rPr>
              <a:t> bıraktı. </a:t>
            </a:r>
            <a:r>
              <a:rPr lang="tr-TR" sz="2800" dirty="0" err="1" smtClean="0">
                <a:latin typeface="Times New Roman" pitchFamily="18" charset="0"/>
                <a:cs typeface="Times New Roman" pitchFamily="18" charset="0"/>
              </a:rPr>
              <a:t>Amboise'daki</a:t>
            </a:r>
            <a:r>
              <a:rPr lang="tr-TR" sz="2800" dirty="0" smtClean="0">
                <a:latin typeface="Times New Roman" pitchFamily="18" charset="0"/>
                <a:cs typeface="Times New Roman" pitchFamily="18" charset="0"/>
              </a:rPr>
              <a:t> </a:t>
            </a:r>
            <a:r>
              <a:rPr lang="tr-TR" sz="2800" b="1" dirty="0" smtClean="0">
                <a:latin typeface="Times New Roman" pitchFamily="18" charset="0"/>
                <a:cs typeface="Times New Roman" pitchFamily="18" charset="0"/>
              </a:rPr>
              <a:t>Saint </a:t>
            </a:r>
            <a:r>
              <a:rPr lang="tr-TR" sz="2800" b="1" dirty="0" err="1" smtClean="0">
                <a:latin typeface="Times New Roman" pitchFamily="18" charset="0"/>
                <a:cs typeface="Times New Roman" pitchFamily="18" charset="0"/>
              </a:rPr>
              <a:t>Florentin</a:t>
            </a:r>
            <a:r>
              <a:rPr lang="tr-TR" sz="2800" b="1" dirty="0" smtClean="0">
                <a:latin typeface="Times New Roman" pitchFamily="18" charset="0"/>
                <a:cs typeface="Times New Roman" pitchFamily="18" charset="0"/>
              </a:rPr>
              <a:t> Kilisesi</a:t>
            </a:r>
            <a:r>
              <a:rPr lang="tr-TR" sz="2800" dirty="0" smtClean="0">
                <a:latin typeface="Times New Roman" pitchFamily="18" charset="0"/>
                <a:cs typeface="Times New Roman" pitchFamily="18" charset="0"/>
              </a:rPr>
              <a:t>’nde toprağa verilmiştir.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2791</Words>
  <Application>Microsoft Office PowerPoint</Application>
  <PresentationFormat>Ekran Gösterisi (4:3)</PresentationFormat>
  <Paragraphs>208</Paragraphs>
  <Slides>178</Slides>
  <Notes>0</Notes>
  <HiddenSlides>0</HiddenSlides>
  <MMClips>0</MMClips>
  <ScaleCrop>false</ScaleCrop>
  <HeadingPairs>
    <vt:vector size="4" baseType="variant">
      <vt:variant>
        <vt:lpstr>Tema</vt:lpstr>
      </vt:variant>
      <vt:variant>
        <vt:i4>1</vt:i4>
      </vt:variant>
      <vt:variant>
        <vt:lpstr>Slayt Başlıkları</vt:lpstr>
      </vt:variant>
      <vt:variant>
        <vt:i4>178</vt:i4>
      </vt:variant>
    </vt:vector>
  </HeadingPairs>
  <TitlesOfParts>
    <vt:vector size="179" baseType="lpstr">
      <vt:lpstr>Ofis Teması</vt:lpstr>
      <vt:lpstr> ORTA ÇAĞ AVRUPA TARİHİ-I  AVRUPA’DA RÖNESANS  </vt:lpstr>
      <vt:lpstr>RÖNESANS (YENİDEN DOĞUŞ)</vt:lpstr>
      <vt:lpstr>Slayt 3</vt:lpstr>
      <vt:lpstr>Slayt 4</vt:lpstr>
      <vt:lpstr>Slayt 5</vt:lpstr>
      <vt:lpstr>Slayt 6</vt:lpstr>
      <vt:lpstr>Slayt 7</vt:lpstr>
      <vt:lpstr>Slayt 8</vt:lpstr>
      <vt:lpstr>Slayt 9</vt:lpstr>
      <vt:lpstr>JAKOB BURCKHARDT(1818-1897)</vt:lpstr>
      <vt:lpstr>Slayt 11</vt:lpstr>
      <vt:lpstr>Slayt 12</vt:lpstr>
      <vt:lpstr>Slayt 13</vt:lpstr>
      <vt:lpstr>Slayt 14</vt:lpstr>
      <vt:lpstr>Slayt 15</vt:lpstr>
      <vt:lpstr>Slayt 16</vt:lpstr>
      <vt:lpstr> RÖNESANS’IN SEBEPLERİ </vt:lpstr>
      <vt:lpstr>Slayt 18</vt:lpstr>
      <vt:lpstr> RÖNESANS FELSEFESİ </vt:lpstr>
      <vt:lpstr>Slayt 20</vt:lpstr>
      <vt:lpstr>Slayt 21</vt:lpstr>
      <vt:lpstr>Slayt 22</vt:lpstr>
      <vt:lpstr>Slayt 23</vt:lpstr>
      <vt:lpstr>Slayt 24</vt:lpstr>
      <vt:lpstr>Slayt 25</vt:lpstr>
      <vt:lpstr>HÜMANİZİM</vt:lpstr>
      <vt:lpstr>Slayt 27</vt:lpstr>
      <vt:lpstr>Slayt 28</vt:lpstr>
      <vt:lpstr>Slayt 29</vt:lpstr>
      <vt:lpstr> HÜMANİZMİN TARİHİ </vt:lpstr>
      <vt:lpstr>Slayt 31</vt:lpstr>
      <vt:lpstr>Slayt 32</vt:lpstr>
      <vt:lpstr> RÖNESANSIN İTALYA’DA BAŞLAMASININ NEDENLERİ </vt:lpstr>
      <vt:lpstr>Slayt 34</vt:lpstr>
      <vt:lpstr>İTALYA’DA RÖNESANS</vt:lpstr>
      <vt:lpstr>BATI’DA(FRANSA, İNGİLTERE, ALMANYA, İSPANYA , HLLANDA) RÖNESANS</vt:lpstr>
      <vt:lpstr>Slayt 37</vt:lpstr>
      <vt:lpstr> NİCCOLO MACHİAVELLİ </vt:lpstr>
      <vt:lpstr>Slayt 39</vt:lpstr>
      <vt:lpstr>Slayt 40</vt:lpstr>
      <vt:lpstr> SİYASAL GÖRÜŞLERİ </vt:lpstr>
      <vt:lpstr>Slayt 42</vt:lpstr>
      <vt:lpstr> İNSAN DOĞASI </vt:lpstr>
      <vt:lpstr> SIFIR TOPLAMLI İKTİDAR TEORİSİ </vt:lpstr>
      <vt:lpstr>Slayt 45</vt:lpstr>
      <vt:lpstr> POLİTİKA VE TARİH İLE İLGİLİ ESERLERİ </vt:lpstr>
      <vt:lpstr> EDEBİ ESERLERİ </vt:lpstr>
      <vt:lpstr>Slayt 48</vt:lpstr>
      <vt:lpstr> İÇİNDEKİLER </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 DANTE ALİGHİERİ(1265-1321) </vt:lpstr>
      <vt:lpstr>Slayt 63</vt:lpstr>
      <vt:lpstr>Slayt 64</vt:lpstr>
      <vt:lpstr>Slayt 65</vt:lpstr>
      <vt:lpstr> DANTE'NİN SİYASİ HAYATI </vt:lpstr>
      <vt:lpstr>Slayt 67</vt:lpstr>
      <vt:lpstr>Slayt 68</vt:lpstr>
      <vt:lpstr> SÜRGÜN VE ÖLÜM </vt:lpstr>
      <vt:lpstr>Slayt 70</vt:lpstr>
      <vt:lpstr>Slayt 71</vt:lpstr>
      <vt:lpstr>İLAHİ KOMEDYA</vt:lpstr>
      <vt:lpstr>Slayt 73</vt:lpstr>
      <vt:lpstr>Slayt 74</vt:lpstr>
      <vt:lpstr>Slayt 75</vt:lpstr>
      <vt:lpstr> ESERİN ARKA PLANI </vt:lpstr>
      <vt:lpstr>Slayt 77</vt:lpstr>
      <vt:lpstr>Slayt 78</vt:lpstr>
      <vt:lpstr> ESERİN YAPISI </vt:lpstr>
      <vt:lpstr>Slayt 80</vt:lpstr>
      <vt:lpstr>Slayt 81</vt:lpstr>
      <vt:lpstr>Slayt 82</vt:lpstr>
      <vt:lpstr> CEHENNEME İNİŞ </vt:lpstr>
      <vt:lpstr>Slayt 84</vt:lpstr>
      <vt:lpstr>Slayt 85</vt:lpstr>
      <vt:lpstr> LİMBUS </vt:lpstr>
      <vt:lpstr>Slayt 87</vt:lpstr>
      <vt:lpstr>Slayt 88</vt:lpstr>
      <vt:lpstr>Slayt 89</vt:lpstr>
      <vt:lpstr>Slayt 90</vt:lpstr>
      <vt:lpstr>Slayt 91</vt:lpstr>
      <vt:lpstr> LEONARDO DA VİNCİ(1452-1519) </vt:lpstr>
      <vt:lpstr>Slayt 93</vt:lpstr>
      <vt:lpstr>Slayt 94</vt:lpstr>
      <vt:lpstr>Slayt 95</vt:lpstr>
      <vt:lpstr>Slayt 96</vt:lpstr>
      <vt:lpstr>Slayt 97</vt:lpstr>
      <vt:lpstr>Slayt 98</vt:lpstr>
      <vt:lpstr>Slayt 99</vt:lpstr>
      <vt:lpstr>MONA LİSA (LA GİOCONDA VEYA LA JOCONDE)</vt:lpstr>
      <vt:lpstr>Slayt 101</vt:lpstr>
      <vt:lpstr>Slayt 102</vt:lpstr>
      <vt:lpstr>Slayt 103</vt:lpstr>
      <vt:lpstr>Slayt 104</vt:lpstr>
      <vt:lpstr>KONUSU</vt:lpstr>
      <vt:lpstr>Slayt 106</vt:lpstr>
      <vt:lpstr>SON AKŞAM YEMEĞİ PORTRESİ</vt:lpstr>
      <vt:lpstr>Slayt 108</vt:lpstr>
      <vt:lpstr>Slayt 109</vt:lpstr>
      <vt:lpstr>Slayt 110</vt:lpstr>
      <vt:lpstr>SON AKŞAM YEMEĞİ PORTRESİ VE DA VİNÇİ ŞİFRESİ</vt:lpstr>
      <vt:lpstr>Slayt 112</vt:lpstr>
      <vt:lpstr>Slayt 113</vt:lpstr>
      <vt:lpstr>Slayt 114</vt:lpstr>
      <vt:lpstr> ZIRHLI ARAÇ </vt:lpstr>
      <vt:lpstr> ÇADIR PARAŞÜT </vt:lpstr>
      <vt:lpstr> BİLYELİ RULMAN </vt:lpstr>
      <vt:lpstr> MAKİNE İNSAN </vt:lpstr>
      <vt:lpstr> HİDROLİK TESTERE </vt:lpstr>
      <vt:lpstr> MAKİNELİ TÜFEK </vt:lpstr>
      <vt:lpstr> KANAT MAKİNESİ </vt:lpstr>
      <vt:lpstr> ARABA </vt:lpstr>
      <vt:lpstr> HELİKOPTER </vt:lpstr>
      <vt:lpstr> KÖPRÜ </vt:lpstr>
      <vt:lpstr>Slayt 125</vt:lpstr>
      <vt:lpstr>Slayt 126</vt:lpstr>
      <vt:lpstr>Slayt 127</vt:lpstr>
      <vt:lpstr>Slayt 128</vt:lpstr>
      <vt:lpstr>Slayt 129</vt:lpstr>
      <vt:lpstr>Slayt 130</vt:lpstr>
      <vt:lpstr>Slayt 131</vt:lpstr>
      <vt:lpstr>Slayt 132</vt:lpstr>
      <vt:lpstr>Slayt 133</vt:lpstr>
      <vt:lpstr>Slayt 134</vt:lpstr>
      <vt:lpstr>Slayt 135</vt:lpstr>
      <vt:lpstr>Slayt 136</vt:lpstr>
      <vt:lpstr>RAFFAELLO SANZİO(1483-1520)</vt:lpstr>
      <vt:lpstr>Slayt 138</vt:lpstr>
      <vt:lpstr>Slayt 139</vt:lpstr>
      <vt:lpstr>Slayt 140</vt:lpstr>
      <vt:lpstr>Slayt 141</vt:lpstr>
      <vt:lpstr>Slayt 142</vt:lpstr>
      <vt:lpstr>ATİNA OKULU</vt:lpstr>
      <vt:lpstr>SİSTİN MERYEMİ PORTRESİ</vt:lpstr>
      <vt:lpstr> MERYEM'İN EVLİLİĞİ </vt:lpstr>
      <vt:lpstr>MİKELANJELO(1475-1564)</vt:lpstr>
      <vt:lpstr>Slayt 147</vt:lpstr>
      <vt:lpstr>Slayt 148</vt:lpstr>
      <vt:lpstr>Slayt 149</vt:lpstr>
      <vt:lpstr>Slayt 150</vt:lpstr>
      <vt:lpstr>Slayt 151</vt:lpstr>
      <vt:lpstr>MUSA’NIN HÜKMÜ HEYKELİ</vt:lpstr>
      <vt:lpstr>Slayt 153</vt:lpstr>
      <vt:lpstr>DAVUD HEYKELİ</vt:lpstr>
      <vt:lpstr>Slayt 155</vt:lpstr>
      <vt:lpstr>Slayt 156</vt:lpstr>
      <vt:lpstr>Slayt 157</vt:lpstr>
      <vt:lpstr>Slayt 158</vt:lpstr>
      <vt:lpstr>Slayt 159</vt:lpstr>
      <vt:lpstr>Slayt 160</vt:lpstr>
      <vt:lpstr>THOMAS MORE(1478-1535)</vt:lpstr>
      <vt:lpstr>Slayt 162</vt:lpstr>
      <vt:lpstr>Slayt 163</vt:lpstr>
      <vt:lpstr> POLİTİKA HAYATI </vt:lpstr>
      <vt:lpstr>Slayt 165</vt:lpstr>
      <vt:lpstr>Slayt 166</vt:lpstr>
      <vt:lpstr> LORDLAR KAMARASI BAŞKANLIĞI </vt:lpstr>
      <vt:lpstr>Slayt 168</vt:lpstr>
      <vt:lpstr>Slayt 169</vt:lpstr>
      <vt:lpstr>Slayt 170</vt:lpstr>
      <vt:lpstr> THOMAS MORE: ÜTOPYA (ROMAN) </vt:lpstr>
      <vt:lpstr>Slayt 172</vt:lpstr>
      <vt:lpstr>Slayt 173</vt:lpstr>
      <vt:lpstr>Slayt 174</vt:lpstr>
      <vt:lpstr>Slayt 175</vt:lpstr>
      <vt:lpstr>Slayt 176</vt:lpstr>
      <vt:lpstr>Slayt 177</vt:lpstr>
      <vt:lpstr>RÖNESANSIN SONUÇLARI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Netcom</dc:creator>
  <cp:lastModifiedBy>Netcom</cp:lastModifiedBy>
  <cp:revision>56</cp:revision>
  <dcterms:created xsi:type="dcterms:W3CDTF">2017-11-30T17:59:50Z</dcterms:created>
  <dcterms:modified xsi:type="dcterms:W3CDTF">2017-12-12T08:07:23Z</dcterms:modified>
</cp:coreProperties>
</file>