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74" r:id="rId3"/>
    <p:sldId id="373" r:id="rId4"/>
    <p:sldId id="372" r:id="rId5"/>
    <p:sldId id="371" r:id="rId6"/>
    <p:sldId id="370" r:id="rId7"/>
    <p:sldId id="369" r:id="rId8"/>
    <p:sldId id="368" r:id="rId9"/>
    <p:sldId id="391" r:id="rId10"/>
    <p:sldId id="390" r:id="rId11"/>
    <p:sldId id="389" r:id="rId12"/>
    <p:sldId id="388" r:id="rId13"/>
    <p:sldId id="387" r:id="rId14"/>
    <p:sldId id="386" r:id="rId15"/>
    <p:sldId id="385" r:id="rId16"/>
    <p:sldId id="384" r:id="rId17"/>
    <p:sldId id="383" r:id="rId18"/>
    <p:sldId id="410" r:id="rId19"/>
    <p:sldId id="409" r:id="rId20"/>
    <p:sldId id="408" r:id="rId21"/>
    <p:sldId id="407" r:id="rId22"/>
    <p:sldId id="406" r:id="rId23"/>
    <p:sldId id="405" r:id="rId24"/>
    <p:sldId id="404" r:id="rId25"/>
    <p:sldId id="403" r:id="rId26"/>
    <p:sldId id="402" r:id="rId27"/>
    <p:sldId id="401" r:id="rId28"/>
    <p:sldId id="400" r:id="rId29"/>
    <p:sldId id="399" r:id="rId30"/>
    <p:sldId id="398" r:id="rId31"/>
    <p:sldId id="397" r:id="rId32"/>
    <p:sldId id="396" r:id="rId33"/>
    <p:sldId id="395" r:id="rId34"/>
    <p:sldId id="394" r:id="rId35"/>
    <p:sldId id="393" r:id="rId36"/>
    <p:sldId id="392" r:id="rId37"/>
    <p:sldId id="414" r:id="rId38"/>
    <p:sldId id="416" r:id="rId39"/>
    <p:sldId id="415" r:id="rId40"/>
    <p:sldId id="413" r:id="rId41"/>
    <p:sldId id="412" r:id="rId42"/>
    <p:sldId id="411" r:id="rId43"/>
    <p:sldId id="417" r:id="rId44"/>
    <p:sldId id="367" r:id="rId45"/>
    <p:sldId id="382" r:id="rId46"/>
    <p:sldId id="375" r:id="rId47"/>
    <p:sldId id="376" r:id="rId48"/>
    <p:sldId id="381" r:id="rId49"/>
    <p:sldId id="380" r:id="rId50"/>
    <p:sldId id="379" r:id="rId51"/>
    <p:sldId id="377" r:id="rId52"/>
    <p:sldId id="378" r:id="rId53"/>
    <p:sldId id="256" r:id="rId54"/>
    <p:sldId id="295" r:id="rId55"/>
    <p:sldId id="294" r:id="rId56"/>
    <p:sldId id="293" r:id="rId57"/>
    <p:sldId id="292" r:id="rId58"/>
    <p:sldId id="291" r:id="rId59"/>
    <p:sldId id="290" r:id="rId60"/>
    <p:sldId id="289" r:id="rId61"/>
    <p:sldId id="288" r:id="rId62"/>
    <p:sldId id="287" r:id="rId63"/>
    <p:sldId id="286" r:id="rId64"/>
    <p:sldId id="285" r:id="rId65"/>
    <p:sldId id="284" r:id="rId66"/>
    <p:sldId id="283" r:id="rId67"/>
    <p:sldId id="282" r:id="rId68"/>
    <p:sldId id="281" r:id="rId69"/>
    <p:sldId id="280" r:id="rId70"/>
    <p:sldId id="278" r:id="rId71"/>
    <p:sldId id="279" r:id="rId72"/>
    <p:sldId id="277" r:id="rId73"/>
    <p:sldId id="276" r:id="rId74"/>
    <p:sldId id="275" r:id="rId75"/>
    <p:sldId id="274" r:id="rId76"/>
    <p:sldId id="273" r:id="rId77"/>
    <p:sldId id="272" r:id="rId78"/>
    <p:sldId id="271" r:id="rId79"/>
    <p:sldId id="270" r:id="rId80"/>
    <p:sldId id="310" r:id="rId81"/>
    <p:sldId id="311" r:id="rId82"/>
    <p:sldId id="309" r:id="rId83"/>
    <p:sldId id="419" r:id="rId84"/>
    <p:sldId id="426" r:id="rId85"/>
    <p:sldId id="428" r:id="rId86"/>
    <p:sldId id="427" r:id="rId87"/>
    <p:sldId id="425" r:id="rId88"/>
    <p:sldId id="418" r:id="rId89"/>
    <p:sldId id="424" r:id="rId90"/>
    <p:sldId id="423" r:id="rId91"/>
    <p:sldId id="422" r:id="rId92"/>
    <p:sldId id="421" r:id="rId93"/>
    <p:sldId id="420" r:id="rId94"/>
    <p:sldId id="269" r:id="rId95"/>
    <p:sldId id="268" r:id="rId96"/>
    <p:sldId id="267" r:id="rId97"/>
    <p:sldId id="266" r:id="rId98"/>
    <p:sldId id="265" r:id="rId99"/>
    <p:sldId id="264" r:id="rId100"/>
    <p:sldId id="328" r:id="rId101"/>
    <p:sldId id="327" r:id="rId102"/>
    <p:sldId id="326" r:id="rId103"/>
    <p:sldId id="325" r:id="rId104"/>
    <p:sldId id="324" r:id="rId105"/>
    <p:sldId id="323" r:id="rId106"/>
    <p:sldId id="322" r:id="rId107"/>
    <p:sldId id="321" r:id="rId108"/>
    <p:sldId id="320" r:id="rId109"/>
    <p:sldId id="319" r:id="rId110"/>
    <p:sldId id="318" r:id="rId111"/>
    <p:sldId id="317" r:id="rId112"/>
    <p:sldId id="316" r:id="rId113"/>
    <p:sldId id="315" r:id="rId114"/>
    <p:sldId id="314" r:id="rId115"/>
    <p:sldId id="313" r:id="rId116"/>
    <p:sldId id="312" r:id="rId117"/>
    <p:sldId id="263" r:id="rId118"/>
    <p:sldId id="262" r:id="rId119"/>
    <p:sldId id="261" r:id="rId120"/>
    <p:sldId id="260" r:id="rId121"/>
    <p:sldId id="259" r:id="rId122"/>
    <p:sldId id="258" r:id="rId123"/>
    <p:sldId id="338" r:id="rId124"/>
    <p:sldId id="337" r:id="rId125"/>
    <p:sldId id="336" r:id="rId126"/>
    <p:sldId id="335" r:id="rId127"/>
    <p:sldId id="334" r:id="rId128"/>
    <p:sldId id="333" r:id="rId129"/>
    <p:sldId id="332" r:id="rId130"/>
    <p:sldId id="331" r:id="rId131"/>
    <p:sldId id="358" r:id="rId132"/>
    <p:sldId id="357" r:id="rId133"/>
    <p:sldId id="356" r:id="rId134"/>
    <p:sldId id="355" r:id="rId135"/>
    <p:sldId id="361" r:id="rId136"/>
    <p:sldId id="360" r:id="rId137"/>
    <p:sldId id="359" r:id="rId138"/>
    <p:sldId id="366" r:id="rId139"/>
    <p:sldId id="365" r:id="rId140"/>
    <p:sldId id="364" r:id="rId141"/>
    <p:sldId id="363" r:id="rId142"/>
    <p:sldId id="362" r:id="rId143"/>
    <p:sldId id="354" r:id="rId144"/>
    <p:sldId id="353" r:id="rId145"/>
    <p:sldId id="352" r:id="rId146"/>
    <p:sldId id="351" r:id="rId147"/>
    <p:sldId id="329" r:id="rId1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28.11.2017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584176"/>
          </a:xfrm>
        </p:spPr>
        <p:txBody>
          <a:bodyPr>
            <a:normAutofit fontScale="90000"/>
          </a:bodyPr>
          <a:lstStyle/>
          <a:p>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ORTA ÇAĞ AVRUPA TARİHİ-I</a:t>
            </a:r>
            <a:r>
              <a:rPr lang="az-Latn-AZ" sz="3100" b="1" dirty="0" smtClean="0">
                <a:latin typeface="Times New Roman" pitchFamily="18" charset="0"/>
                <a:cs typeface="Times New Roman" pitchFamily="18" charset="0"/>
              </a:rPr>
              <a:t/>
            </a:r>
            <a:br>
              <a:rPr lang="az-Latn-AZ"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 ORTA ÇAĞ FELSEFESİ</a:t>
            </a:r>
            <a:r>
              <a:rPr lang="tr-TR" sz="2800" b="1" dirty="0" smtClean="0"/>
              <a:t/>
            </a:r>
            <a:br>
              <a:rPr lang="tr-TR" sz="2800" b="1" dirty="0" smtClean="0"/>
            </a:br>
            <a:r>
              <a:rPr lang="tr-TR" sz="3100" b="1" dirty="0" smtClean="0">
                <a:latin typeface="Times New Roman" pitchFamily="18" charset="0"/>
                <a:cs typeface="Times New Roman" pitchFamily="18" charset="0"/>
              </a:rPr>
              <a:t>SKOLASTİK FELSEFE</a:t>
            </a:r>
            <a:r>
              <a:rPr lang="tr-TR" sz="2400" b="1" dirty="0" smtClean="0"/>
              <a:t/>
            </a:r>
            <a:br>
              <a:rPr lang="tr-TR" sz="2400" b="1" dirty="0" smtClean="0"/>
            </a:b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214282" y="1412776"/>
            <a:ext cx="8643998" cy="5230934"/>
          </a:xfrm>
        </p:spPr>
        <p:txBody>
          <a:bodyPr>
            <a:normAutofit fontScale="92500" lnSpcReduction="10000"/>
          </a:bodyPr>
          <a:lstStyle/>
          <a:p>
            <a:pPr algn="just">
              <a:buNone/>
            </a:pPr>
            <a:r>
              <a:rPr lang="tr-TR" sz="2400" dirty="0" smtClean="0">
                <a:latin typeface="Times New Roman" pitchFamily="18" charset="0"/>
                <a:cs typeface="Times New Roman" pitchFamily="18" charset="0"/>
              </a:rPr>
              <a:t>  </a:t>
            </a:r>
          </a:p>
          <a:p>
            <a:pPr algn="just">
              <a:buNone/>
            </a:pPr>
            <a:endParaRPr lang="tr-TR" sz="2400" dirty="0" smtClean="0">
              <a:latin typeface="Times New Roman" pitchFamily="18" charset="0"/>
              <a:cs typeface="Times New Roman" pitchFamily="18" charset="0"/>
            </a:endParaRPr>
          </a:p>
          <a:p>
            <a:pPr algn="ctr">
              <a:buNone/>
            </a:pPr>
            <a:r>
              <a:rPr lang="tr-TR" sz="2400" dirty="0" smtClean="0">
                <a:latin typeface="Times New Roman" pitchFamily="18" charset="0"/>
                <a:cs typeface="Times New Roman" pitchFamily="18" charset="0"/>
              </a:rPr>
              <a:t>          </a:t>
            </a:r>
            <a:endParaRPr lang="tr-TR" sz="24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Doç. Dr. Cavid QASIMOV</a:t>
            </a: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VAN YÜZÜNCÜ YIL ÜNİVERSİTESİ EDEBİYAT</a:t>
            </a: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FAKÜLTESİ TARİH BÖLÜMÜ</a:t>
            </a:r>
          </a:p>
          <a:p>
            <a:pPr algn="ctr">
              <a:buNone/>
            </a:pPr>
            <a:endParaRPr lang="tr-TR" sz="2800" b="1" dirty="0" smtClean="0">
              <a:latin typeface="Times New Roman" pitchFamily="18" charset="0"/>
              <a:cs typeface="Times New Roman" pitchFamily="18" charset="0"/>
            </a:endParaRPr>
          </a:p>
          <a:p>
            <a:pPr algn="ctr">
              <a:buNone/>
            </a:pPr>
            <a:endParaRPr lang="tr-TR" sz="2800" b="1" dirty="0" smtClean="0">
              <a:latin typeface="Times New Roman" pitchFamily="18" charset="0"/>
              <a:cs typeface="Times New Roman" pitchFamily="18" charset="0"/>
            </a:endParaRP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VAN:2017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Bunun gibi </a:t>
            </a:r>
            <a:r>
              <a:rPr lang="tr-TR" sz="2800" dirty="0" err="1" smtClean="0">
                <a:latin typeface="Times New Roman" pitchFamily="18" charset="0"/>
                <a:cs typeface="Times New Roman" pitchFamily="18" charset="0"/>
              </a:rPr>
              <a:t>Patristik</a:t>
            </a:r>
            <a:r>
              <a:rPr lang="tr-TR" sz="2800" dirty="0" smtClean="0">
                <a:latin typeface="Times New Roman" pitchFamily="18" charset="0"/>
                <a:cs typeface="Times New Roman" pitchFamily="18" charset="0"/>
              </a:rPr>
              <a:t> felsefe'de din adamlarının </a:t>
            </a:r>
            <a:r>
              <a:rPr lang="tr-TR" sz="2800" dirty="0" err="1" smtClean="0">
                <a:latin typeface="Times New Roman" pitchFamily="18" charset="0"/>
                <a:cs typeface="Times New Roman" pitchFamily="18" charset="0"/>
              </a:rPr>
              <a:t>Hristiyanlik</a:t>
            </a:r>
            <a:r>
              <a:rPr lang="tr-TR" sz="2800" dirty="0" smtClean="0">
                <a:latin typeface="Times New Roman" pitchFamily="18" charset="0"/>
                <a:cs typeface="Times New Roman" pitchFamily="18" charset="0"/>
              </a:rPr>
              <a:t> öğretisinin temellerini kurmaya yönelik bir girişim olarak belirir.Ayrıca dinsel-mistik bir eğilim olarak </a:t>
            </a:r>
            <a:r>
              <a:rPr lang="tr-TR" sz="2800" dirty="0" err="1" smtClean="0">
                <a:latin typeface="Times New Roman" pitchFamily="18" charset="0"/>
                <a:cs typeface="Times New Roman" pitchFamily="18" charset="0"/>
              </a:rPr>
              <a:t>Gnostisizm'i</a:t>
            </a:r>
            <a:r>
              <a:rPr lang="tr-TR" sz="2800" dirty="0" smtClean="0">
                <a:latin typeface="Times New Roman" pitchFamily="18" charset="0"/>
                <a:cs typeface="Times New Roman" pitchFamily="18" charset="0"/>
              </a:rPr>
              <a:t> de ortaçağ felsefesinin başlangıç evrelerinde görmek mümkün. Söz konusu eğilimin doruğu </a:t>
            </a:r>
            <a:r>
              <a:rPr lang="tr-TR" sz="2800" dirty="0" err="1" smtClean="0">
                <a:latin typeface="Times New Roman" pitchFamily="18" charset="0"/>
                <a:cs typeface="Times New Roman" pitchFamily="18" charset="0"/>
              </a:rPr>
              <a:t>St</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Augustinus'tur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Augustinus</a:t>
            </a:r>
            <a:r>
              <a:rPr lang="tr-TR" sz="2800" dirty="0" smtClean="0">
                <a:latin typeface="Times New Roman" pitchFamily="18" charset="0"/>
                <a:cs typeface="Times New Roman" pitchFamily="18" charset="0"/>
              </a:rPr>
              <a:t>, inancın kavramsal formunu oluşturmaya çalışarak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düşüncesini </a:t>
            </a:r>
            <a:r>
              <a:rPr lang="tr-TR" sz="2800" dirty="0" err="1" smtClean="0">
                <a:latin typeface="Times New Roman" pitchFamily="18" charset="0"/>
                <a:cs typeface="Times New Roman" pitchFamily="18" charset="0"/>
              </a:rPr>
              <a:t>temelendirmeye</a:t>
            </a:r>
            <a:r>
              <a:rPr lang="tr-TR" sz="2800" dirty="0" smtClean="0">
                <a:latin typeface="Times New Roman" pitchFamily="18" charset="0"/>
                <a:cs typeface="Times New Roman" pitchFamily="18" charset="0"/>
              </a:rPr>
              <a:t> yönelmiş ve bu noktada ortaya </a:t>
            </a:r>
            <a:r>
              <a:rPr lang="tr-TR" sz="2800" dirty="0" err="1" smtClean="0">
                <a:latin typeface="Times New Roman" pitchFamily="18" charset="0"/>
                <a:cs typeface="Times New Roman" pitchFamily="18" charset="0"/>
              </a:rPr>
              <a:t>kyoduğu</a:t>
            </a:r>
            <a:r>
              <a:rPr lang="tr-TR" sz="2800" dirty="0" smtClean="0">
                <a:latin typeface="Times New Roman" pitchFamily="18" charset="0"/>
                <a:cs typeface="Times New Roman" pitchFamily="18" charset="0"/>
              </a:rPr>
              <a:t> eseriyle ortaçağ felsefesinin en önemli isimlerinden biri olmuştur.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felsefesinin temsilcisi ve temeli olmakla birlikte </a:t>
            </a:r>
            <a:r>
              <a:rPr lang="tr-TR" sz="2800" dirty="0" err="1" smtClean="0">
                <a:latin typeface="Times New Roman" pitchFamily="18" charset="0"/>
                <a:cs typeface="Times New Roman" pitchFamily="18" charset="0"/>
              </a:rPr>
              <a:t>Augustinus'un</a:t>
            </a:r>
            <a:r>
              <a:rPr lang="tr-TR" sz="2800" dirty="0" smtClean="0">
                <a:latin typeface="Times New Roman" pitchFamily="18" charset="0"/>
                <a:cs typeface="Times New Roman" pitchFamily="18" charset="0"/>
              </a:rPr>
              <a:t> pek çok tartışması modern düşünce içinde varlığını sürdürmüştür.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2.jpg"/>
          <p:cNvPicPr>
            <a:picLocks noGrp="1" noChangeAspect="1"/>
          </p:cNvPicPr>
          <p:nvPr>
            <p:ph idx="1"/>
          </p:nvPr>
        </p:nvPicPr>
        <p:blipFill>
          <a:blip r:embed="rId2" cstate="print"/>
          <a:stretch>
            <a:fillRect/>
          </a:stretch>
        </p:blipFill>
        <p:spPr>
          <a:xfrm>
            <a:off x="2555776" y="170844"/>
            <a:ext cx="4320480" cy="6498516"/>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3.jpg"/>
          <p:cNvPicPr>
            <a:picLocks noGrp="1" noChangeAspect="1"/>
          </p:cNvPicPr>
          <p:nvPr>
            <p:ph idx="1"/>
          </p:nvPr>
        </p:nvPicPr>
        <p:blipFill>
          <a:blip r:embed="rId2" cstate="print"/>
          <a:stretch>
            <a:fillRect/>
          </a:stretch>
        </p:blipFill>
        <p:spPr>
          <a:xfrm>
            <a:off x="2267744" y="188913"/>
            <a:ext cx="4415713" cy="6480175"/>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4.jpg"/>
          <p:cNvPicPr>
            <a:picLocks noGrp="1" noChangeAspect="1"/>
          </p:cNvPicPr>
          <p:nvPr>
            <p:ph idx="1"/>
          </p:nvPr>
        </p:nvPicPr>
        <p:blipFill>
          <a:blip r:embed="rId2" cstate="print"/>
          <a:stretch>
            <a:fillRect/>
          </a:stretch>
        </p:blipFill>
        <p:spPr>
          <a:xfrm>
            <a:off x="2051720" y="62134"/>
            <a:ext cx="4793369" cy="6607226"/>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5.jpg"/>
          <p:cNvPicPr>
            <a:picLocks noGrp="1" noChangeAspect="1"/>
          </p:cNvPicPr>
          <p:nvPr>
            <p:ph idx="1"/>
          </p:nvPr>
        </p:nvPicPr>
        <p:blipFill>
          <a:blip r:embed="rId2" cstate="print"/>
          <a:stretch>
            <a:fillRect/>
          </a:stretch>
        </p:blipFill>
        <p:spPr>
          <a:xfrm>
            <a:off x="2568244" y="188640"/>
            <a:ext cx="4380019" cy="6480719"/>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6.jpg"/>
          <p:cNvPicPr>
            <a:picLocks noGrp="1" noChangeAspect="1"/>
          </p:cNvPicPr>
          <p:nvPr>
            <p:ph idx="1"/>
          </p:nvPr>
        </p:nvPicPr>
        <p:blipFill>
          <a:blip r:embed="rId2" cstate="print"/>
          <a:stretch>
            <a:fillRect/>
          </a:stretch>
        </p:blipFill>
        <p:spPr>
          <a:xfrm>
            <a:off x="1835697" y="171089"/>
            <a:ext cx="5397386" cy="6426263"/>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MUSA İBN MEYMUN(MOSES MAİMENİDES)</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Maimonides-2.jpg"/>
          <p:cNvPicPr>
            <a:picLocks noGrp="1" noChangeAspect="1"/>
          </p:cNvPicPr>
          <p:nvPr>
            <p:ph idx="1"/>
          </p:nvPr>
        </p:nvPicPr>
        <p:blipFill>
          <a:blip r:embed="rId2" cstate="print"/>
          <a:stretch>
            <a:fillRect/>
          </a:stretch>
        </p:blipFill>
        <p:spPr>
          <a:xfrm>
            <a:off x="2465785" y="1124744"/>
            <a:ext cx="4158462" cy="5544616"/>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İbn</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Meymūn</a:t>
            </a:r>
            <a:r>
              <a:rPr lang="tr-TR" sz="2800" dirty="0" smtClean="0">
                <a:latin typeface="Times New Roman" pitchFamily="18" charset="0"/>
                <a:cs typeface="Times New Roman" pitchFamily="18" charset="0"/>
              </a:rPr>
              <a:t> ( Endülüs  1135 – Mısır  1204) Musevî filozof, hahambaşı, yasa koyucu, </a:t>
            </a:r>
            <a:r>
              <a:rPr lang="tr-TR" sz="2800" dirty="0" err="1" smtClean="0">
                <a:latin typeface="Times New Roman" pitchFamily="18" charset="0"/>
                <a:cs typeface="Times New Roman" pitchFamily="18" charset="0"/>
              </a:rPr>
              <a:t>Talmud</a:t>
            </a:r>
            <a:r>
              <a:rPr lang="tr-TR" sz="2800" dirty="0" smtClean="0">
                <a:latin typeface="Times New Roman" pitchFamily="18" charset="0"/>
                <a:cs typeface="Times New Roman" pitchFamily="18" charset="0"/>
              </a:rPr>
              <a:t> bilgini ve vezaret tabibi. Musevî bilginler arasında </a:t>
            </a:r>
            <a:r>
              <a:rPr lang="tr-TR" sz="2800" b="1" dirty="0" smtClean="0">
                <a:latin typeface="Times New Roman" pitchFamily="18" charset="0"/>
                <a:cs typeface="Times New Roman" pitchFamily="18" charset="0"/>
              </a:rPr>
              <a:t>İkinci Musa</a:t>
            </a:r>
            <a:r>
              <a:rPr lang="tr-TR" sz="2800" dirty="0" smtClean="0">
                <a:latin typeface="Times New Roman" pitchFamily="18" charset="0"/>
                <a:cs typeface="Times New Roman" pitchFamily="18" charset="0"/>
              </a:rPr>
              <a:t> lakabı ya da rütbesiyle adının baş harflerinden oluşan adıyla bilinir. Orta Çağ'ın tartışmasız en önemli Yahudi düşünürüdür. Museviliği Aristoteles felsefesiyle uyumlu hale getirmeye çalışmış olan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Meymun</a:t>
            </a:r>
            <a:r>
              <a:rPr lang="tr-TR" sz="2800" dirty="0" smtClean="0">
                <a:latin typeface="Times New Roman" pitchFamily="18" charset="0"/>
                <a:cs typeface="Times New Roman" pitchFamily="18" charset="0"/>
              </a:rPr>
              <a:t>, metafiziğin en yüksek insani faaliyet türü olduğunu, fakat bunun herkese açık olmadığını söylemiştir. Tanrı'nın ve dünyanın tabiatına dair sağlam ve hakiki bir kavrayışa, yalnızca felsefenin erişebileceğini öne süren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Meymun</a:t>
            </a:r>
            <a:r>
              <a:rPr lang="tr-TR" sz="2800" dirty="0" smtClean="0">
                <a:latin typeface="Times New Roman" pitchFamily="18" charset="0"/>
                <a:cs typeface="Times New Roman" pitchFamily="18" charset="0"/>
              </a:rPr>
              <a:t>, Tanrı'nın varoluşunu bütünüyle Aristoteles'in koyduğu ilkelere dayanarak ispat etmiştir. Tanrı hakkındaki görüşlerini on üç maddede sıralamıştır:</a:t>
            </a:r>
            <a:endParaRPr lang="tr-TR" sz="28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84976" cy="6408712"/>
          </a:xfrm>
        </p:spPr>
        <p:txBody>
          <a:bodyPr>
            <a:normAutofit/>
          </a:bodyPr>
          <a:lstStyle/>
          <a:p>
            <a:r>
              <a:rPr lang="tr-TR" sz="2800" dirty="0" smtClean="0">
                <a:latin typeface="Times New Roman" pitchFamily="18" charset="0"/>
                <a:cs typeface="Times New Roman" pitchFamily="18" charset="0"/>
              </a:rPr>
              <a:t>Tanrı tektir.</a:t>
            </a:r>
          </a:p>
          <a:p>
            <a:r>
              <a:rPr lang="tr-TR" sz="2800" dirty="0" smtClean="0">
                <a:latin typeface="Times New Roman" pitchFamily="18" charset="0"/>
                <a:cs typeface="Times New Roman" pitchFamily="18" charset="0"/>
              </a:rPr>
              <a:t>Tanrı ruhtur ve asla temsil edilemez.</a:t>
            </a:r>
          </a:p>
          <a:p>
            <a:r>
              <a:rPr lang="tr-TR" sz="2800" dirty="0" smtClean="0">
                <a:latin typeface="Times New Roman" pitchFamily="18" charset="0"/>
                <a:cs typeface="Times New Roman" pitchFamily="18" charset="0"/>
              </a:rPr>
              <a:t>Tanrı ölümsüzdür.</a:t>
            </a:r>
          </a:p>
          <a:p>
            <a:r>
              <a:rPr lang="tr-TR" sz="2800" dirty="0" smtClean="0">
                <a:latin typeface="Times New Roman" pitchFamily="18" charset="0"/>
                <a:cs typeface="Times New Roman" pitchFamily="18" charset="0"/>
              </a:rPr>
              <a:t>Dua sadece Tanrı'ya edilir.</a:t>
            </a:r>
          </a:p>
          <a:p>
            <a:r>
              <a:rPr lang="tr-TR" sz="2800" dirty="0" smtClean="0">
                <a:latin typeface="Times New Roman" pitchFamily="18" charset="0"/>
                <a:cs typeface="Times New Roman" pitchFamily="18" charset="0"/>
              </a:rPr>
              <a:t>İsrail peygamberlerinin bütün sözleri doğrudur.</a:t>
            </a:r>
          </a:p>
          <a:p>
            <a:r>
              <a:rPr lang="tr-TR" sz="2800" dirty="0" smtClean="0">
                <a:latin typeface="Times New Roman" pitchFamily="18" charset="0"/>
                <a:cs typeface="Times New Roman" pitchFamily="18" charset="0"/>
              </a:rPr>
              <a:t>Tanrı, dünyanın yaratıcısı ve koruyucusudur.</a:t>
            </a:r>
          </a:p>
          <a:p>
            <a:r>
              <a:rPr lang="tr-TR" sz="2800" dirty="0" smtClean="0">
                <a:latin typeface="Times New Roman" pitchFamily="18" charset="0"/>
                <a:cs typeface="Times New Roman" pitchFamily="18" charset="0"/>
              </a:rPr>
              <a:t>Musa, peygamberlerin en büyüğüdür.</a:t>
            </a:r>
          </a:p>
          <a:p>
            <a:r>
              <a:rPr lang="tr-TR" sz="2800" dirty="0" smtClean="0">
                <a:latin typeface="Times New Roman" pitchFamily="18" charset="0"/>
                <a:cs typeface="Times New Roman" pitchFamily="18" charset="0"/>
              </a:rPr>
              <a:t>Yasa ve töre tanrıca Musa'ya verilendir bunun dışında hiçbir yasa ve töre yoktur.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r>
              <a:rPr lang="tr-TR" sz="2800" dirty="0" smtClean="0">
                <a:latin typeface="Times New Roman" pitchFamily="18" charset="0"/>
                <a:cs typeface="Times New Roman" pitchFamily="18" charset="0"/>
              </a:rPr>
              <a:t>Bu yasa ve töre asla değiştirilemez.</a:t>
            </a:r>
          </a:p>
          <a:p>
            <a:r>
              <a:rPr lang="tr-TR" sz="2800" dirty="0" smtClean="0">
                <a:latin typeface="Times New Roman" pitchFamily="18" charset="0"/>
                <a:cs typeface="Times New Roman" pitchFamily="18" charset="0"/>
              </a:rPr>
              <a:t>Tanrı, insanların bütün düşüncelerini ve eylemlerini bilir.</a:t>
            </a:r>
          </a:p>
          <a:p>
            <a:r>
              <a:rPr lang="tr-TR" sz="2800" dirty="0" smtClean="0">
                <a:latin typeface="Times New Roman" pitchFamily="18" charset="0"/>
                <a:cs typeface="Times New Roman" pitchFamily="18" charset="0"/>
              </a:rPr>
              <a:t>Tanrı, buyruklarını yerine getirenlere armağan verir ve getirmeyenleri cezalandırır.</a:t>
            </a:r>
          </a:p>
          <a:p>
            <a:r>
              <a:rPr lang="tr-TR" sz="2800" dirty="0" smtClean="0">
                <a:latin typeface="Times New Roman" pitchFamily="18" charset="0"/>
                <a:cs typeface="Times New Roman" pitchFamily="18" charset="0"/>
              </a:rPr>
              <a:t>Tanrı, peygamberlerin bildirdiği Mesih'i gönderecektir.</a:t>
            </a:r>
          </a:p>
          <a:p>
            <a:r>
              <a:rPr lang="tr-TR" sz="2800" dirty="0" smtClean="0">
                <a:latin typeface="Times New Roman" pitchFamily="18" charset="0"/>
                <a:cs typeface="Times New Roman" pitchFamily="18" charset="0"/>
              </a:rPr>
              <a:t>Tanrı, ölüleri diriltecektir.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ALBERTUS MAGNUS</a:t>
            </a:r>
            <a:endParaRPr lang="tr-TR" sz="2800" dirty="0">
              <a:latin typeface="Times New Roman" pitchFamily="18" charset="0"/>
              <a:cs typeface="Times New Roman" pitchFamily="18" charset="0"/>
            </a:endParaRPr>
          </a:p>
        </p:txBody>
      </p:sp>
      <p:pic>
        <p:nvPicPr>
          <p:cNvPr id="4" name="3 İçerik Yer Tutucusu" descr="202px-AlbertusMagnus.jpg"/>
          <p:cNvPicPr>
            <a:picLocks noGrp="1" noChangeAspect="1"/>
          </p:cNvPicPr>
          <p:nvPr>
            <p:ph idx="1"/>
          </p:nvPr>
        </p:nvPicPr>
        <p:blipFill>
          <a:blip r:embed="rId2" cstate="print"/>
          <a:stretch>
            <a:fillRect/>
          </a:stretch>
        </p:blipFill>
        <p:spPr>
          <a:xfrm>
            <a:off x="1977031" y="1196752"/>
            <a:ext cx="5121694" cy="54005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Bu sırada </a:t>
            </a:r>
            <a:r>
              <a:rPr lang="tr-TR" sz="2800" dirty="0" err="1" smtClean="0">
                <a:latin typeface="Times New Roman" pitchFamily="18" charset="0"/>
                <a:cs typeface="Times New Roman" pitchFamily="18" charset="0"/>
              </a:rPr>
              <a:t>Augustunus'un</a:t>
            </a:r>
            <a:r>
              <a:rPr lang="tr-TR" sz="2800" dirty="0" smtClean="0">
                <a:latin typeface="Times New Roman" pitchFamily="18" charset="0"/>
                <a:cs typeface="Times New Roman" pitchFamily="18" charset="0"/>
              </a:rPr>
              <a:t> yaklaşımı karşısında Yeni Platonculuk vardır denilebilir. </a:t>
            </a:r>
            <a:r>
              <a:rPr lang="tr-TR" sz="2800" dirty="0" err="1" smtClean="0">
                <a:latin typeface="Times New Roman" pitchFamily="18" charset="0"/>
                <a:cs typeface="Times New Roman" pitchFamily="18" charset="0"/>
              </a:rPr>
              <a:t>Augustinus</a:t>
            </a:r>
            <a:r>
              <a:rPr lang="tr-TR" sz="2800" dirty="0" smtClean="0">
                <a:latin typeface="Times New Roman" pitchFamily="18" charset="0"/>
                <a:cs typeface="Times New Roman" pitchFamily="18" charset="0"/>
              </a:rPr>
              <a:t>, felsefenin görevinin Kilise öğretisini akılcı bir yolla temellendirmek olduğunu söylerken, Yeni-Platonculardan bireyden hareket ederek, kişisel din arayışını dile getiriler. Böylece ilk yaklaşım felsefeyi </a:t>
            </a:r>
            <a:r>
              <a:rPr lang="tr-TR" sz="2800" dirty="0" err="1" smtClean="0">
                <a:latin typeface="Times New Roman" pitchFamily="18" charset="0"/>
                <a:cs typeface="Times New Roman" pitchFamily="18" charset="0"/>
              </a:rPr>
              <a:t>Skolastisizme</a:t>
            </a:r>
            <a:r>
              <a:rPr lang="tr-TR" sz="2800" dirty="0" smtClean="0">
                <a:latin typeface="Times New Roman" pitchFamily="18" charset="0"/>
                <a:cs typeface="Times New Roman" pitchFamily="18" charset="0"/>
              </a:rPr>
              <a:t>, ikincisi ise Mistisizm'e yöneltir.</a:t>
            </a:r>
            <a:endParaRPr lang="tr-TR" sz="2800" dirty="0">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fontScale="92500"/>
          </a:bodyPr>
          <a:lstStyle/>
          <a:p>
            <a:pPr algn="just">
              <a:buNone/>
            </a:pP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Albertus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derin ve çok geniş kapsamlı bilgisiyle ortaçağda kendisine doktor </a:t>
            </a:r>
            <a:r>
              <a:rPr lang="tr-TR" sz="2800" dirty="0" err="1" smtClean="0">
                <a:latin typeface="Times New Roman" pitchFamily="18" charset="0"/>
                <a:cs typeface="Times New Roman" pitchFamily="18" charset="0"/>
              </a:rPr>
              <a:t>üniversalis</a:t>
            </a:r>
            <a:r>
              <a:rPr lang="tr-TR" sz="2800" dirty="0" smtClean="0">
                <a:latin typeface="Times New Roman" pitchFamily="18" charset="0"/>
                <a:cs typeface="Times New Roman" pitchFamily="18" charset="0"/>
              </a:rPr>
              <a:t> unvanı verilmiş olan 13. yüzyıl Alman düşünürü. Zamanının hemen her alandaki tüm bilgilerini </a:t>
            </a:r>
            <a:r>
              <a:rPr lang="tr-TR" sz="2800" dirty="0" err="1" smtClean="0">
                <a:latin typeface="Times New Roman" pitchFamily="18" charset="0"/>
                <a:cs typeface="Times New Roman" pitchFamily="18" charset="0"/>
              </a:rPr>
              <a:t>serimleyip</a:t>
            </a:r>
            <a:r>
              <a:rPr lang="tr-TR" sz="2800" dirty="0" smtClean="0">
                <a:latin typeface="Times New Roman" pitchFamily="18" charset="0"/>
                <a:cs typeface="Times New Roman" pitchFamily="18" charset="0"/>
              </a:rPr>
              <a:t> yorumlayışıyla ün kazanmış olan Büyük </a:t>
            </a:r>
            <a:r>
              <a:rPr lang="tr-TR" sz="2800" dirty="0" err="1" smtClean="0">
                <a:latin typeface="Times New Roman" pitchFamily="18" charset="0"/>
                <a:cs typeface="Times New Roman" pitchFamily="18" charset="0"/>
              </a:rPr>
              <a:t>Albertus</a:t>
            </a:r>
            <a:r>
              <a:rPr lang="tr-TR" sz="2800" dirty="0" smtClean="0">
                <a:latin typeface="Times New Roman" pitchFamily="18" charset="0"/>
                <a:cs typeface="Times New Roman" pitchFamily="18" charset="0"/>
              </a:rPr>
              <a:t>, inanç ve vahiy yoluyla kazanılan bilgiyi birbirinden ayırmış ve bu ikisinin birbirine karşıt olmadığını söyleyerek inanç için bir hakikat, akıl için de ona çelişik bir hakikat bulunmadığını iddia etmiştir. Simya ve astroloji ile de ilgilenmiştir. </a:t>
            </a:r>
            <a:r>
              <a:rPr lang="tr-TR" sz="2800" dirty="0" err="1" smtClean="0">
                <a:latin typeface="Times New Roman" pitchFamily="18" charset="0"/>
                <a:cs typeface="Times New Roman" pitchFamily="18" charset="0"/>
              </a:rPr>
              <a:t>Albertus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Bavyera'nın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Laningen</a:t>
            </a:r>
            <a:r>
              <a:rPr lang="tr-TR" sz="2800" dirty="0" smtClean="0">
                <a:latin typeface="Times New Roman" pitchFamily="18" charset="0"/>
                <a:cs typeface="Times New Roman" pitchFamily="18" charset="0"/>
              </a:rPr>
              <a:t> şehrinde dünyaya gelen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çok geniş kapsamlı bilgiye sahip olduğu için daha sonraları </a:t>
            </a:r>
            <a:r>
              <a:rPr lang="tr-TR" sz="2800" b="1" dirty="0" err="1" smtClean="0">
                <a:latin typeface="Times New Roman" pitchFamily="18" charset="0"/>
                <a:cs typeface="Times New Roman" pitchFamily="18" charset="0"/>
              </a:rPr>
              <a:t>Doctor</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Universalis</a:t>
            </a:r>
            <a:r>
              <a:rPr lang="tr-TR" sz="2800" dirty="0" smtClean="0">
                <a:latin typeface="Times New Roman" pitchFamily="18" charset="0"/>
                <a:cs typeface="Times New Roman" pitchFamily="18" charset="0"/>
              </a:rPr>
              <a:t> unvanını kazanmıştır. </a:t>
            </a:r>
            <a:r>
              <a:rPr lang="tr-TR" sz="2800" dirty="0" err="1" smtClean="0">
                <a:latin typeface="Times New Roman" pitchFamily="18" charset="0"/>
                <a:cs typeface="Times New Roman" pitchFamily="18" charset="0"/>
              </a:rPr>
              <a:t>Padova</a:t>
            </a:r>
            <a:r>
              <a:rPr lang="tr-TR" sz="2800" dirty="0" smtClean="0">
                <a:latin typeface="Times New Roman" pitchFamily="18" charset="0"/>
                <a:cs typeface="Times New Roman" pitchFamily="18" charset="0"/>
              </a:rPr>
              <a:t> Üniversitesi'nde okuduktan sonra ailesinin isteği üzerine </a:t>
            </a:r>
            <a:r>
              <a:rPr lang="tr-TR" sz="2800" dirty="0" err="1" smtClean="0">
                <a:latin typeface="Times New Roman" pitchFamily="18" charset="0"/>
                <a:cs typeface="Times New Roman" pitchFamily="18" charset="0"/>
              </a:rPr>
              <a:t>Dominiken</a:t>
            </a:r>
            <a:r>
              <a:rPr lang="tr-TR" sz="2800" dirty="0" smtClean="0">
                <a:latin typeface="Times New Roman" pitchFamily="18" charset="0"/>
                <a:cs typeface="Times New Roman" pitchFamily="18" charset="0"/>
              </a:rPr>
              <a:t> rahibi olmuştur. Daha sonra Paris Üniversitesi'ne giderek burada yabancı kürsüsünün başına geçmiştir.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Yedi yıl sonra Köln şehrinde </a:t>
            </a:r>
            <a:r>
              <a:rPr lang="tr-TR" sz="2800" b="1" dirty="0" err="1" smtClean="0">
                <a:latin typeface="Times New Roman" pitchFamily="18" charset="0"/>
                <a:cs typeface="Times New Roman" pitchFamily="18" charset="0"/>
              </a:rPr>
              <a:t>Studium</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Generale'</a:t>
            </a:r>
            <a:r>
              <a:rPr lang="tr-TR" sz="2800" dirty="0" err="1" smtClean="0">
                <a:latin typeface="Times New Roman" pitchFamily="18" charset="0"/>
                <a:cs typeface="Times New Roman" pitchFamily="18" charset="0"/>
              </a:rPr>
              <a:t>yi</a:t>
            </a:r>
            <a:r>
              <a:rPr lang="tr-TR" sz="2800" dirty="0" smtClean="0">
                <a:latin typeface="Times New Roman" pitchFamily="18" charset="0"/>
                <a:cs typeface="Times New Roman" pitchFamily="18" charset="0"/>
              </a:rPr>
              <a:t> kurmuştur.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hayatının büyük bir kısmını vaaz vermekle ve öğretmekle geçirmiştir. İnanç ve vahiy yoluyla kazanılan bilgiyi birbirinden ayırmış ve bu ikisinin birbirine karşıt olmadığını ileri sürmüştür. Ona göre, biri akıl ve öbürü ise inanç için doğru olan ve birbirleriyle çelişen iki doğru yoktur; gerçekten doğru olan her şey büyük bir uyum içinde birleşmiştir. Gözleme dayalı bilginin önemini vurgulamış ve bilimin sadece dilden dile aktarılan bilgi olmadığını aynı zamanda nesnelerin doğasının araştırılmasıyla bilime katkı sağlanacağını söylemiştir. Bu görüşü eserlerine de yansımıştır.</a:t>
            </a:r>
            <a:endParaRPr lang="tr-TR" sz="2800"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Yunan ve İslam biliminin Batı Avrupa üniversitelerine girişinde önemli rol oynayan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Aristoteles'in eserlerini 1240 yılında, Paris'te bulunduğu sırada tanıdı. Bu eserlerden o kadar o kadar etkilendi ki bu eserlerin bilimle alakalı kısımlarını açıklamaya karar verdi ve yalnızca Aristotelesçi bilimi değil, Aristoteles'in mantık, matematik, ahlak, siyaset ve metafiziğini de açıkladı. Diğer âlimlerin aksine Aristoteles'in yanılabileceğine ihtimal verdi.  Muhtemelen başlangıçta Aristoteles' in kitapları ile </a:t>
            </a:r>
            <a:r>
              <a:rPr lang="tr-TR" sz="2800" dirty="0" err="1" smtClean="0">
                <a:latin typeface="Times New Roman" pitchFamily="18" charset="0"/>
                <a:cs typeface="Times New Roman" pitchFamily="18" charset="0"/>
              </a:rPr>
              <a:t>Padova</a:t>
            </a:r>
            <a:r>
              <a:rPr lang="tr-TR" sz="2800" dirty="0" smtClean="0">
                <a:latin typeface="Times New Roman" pitchFamily="18" charset="0"/>
                <a:cs typeface="Times New Roman" pitchFamily="18" charset="0"/>
              </a:rPr>
              <a:t> Üniversitesi'nde eğitim gördü. Meryem ile tanışması </a:t>
            </a:r>
            <a:r>
              <a:rPr lang="tr-TR" sz="2800" dirty="0" err="1" smtClean="0">
                <a:latin typeface="Times New Roman" pitchFamily="18" charset="0"/>
                <a:cs typeface="Times New Roman" pitchFamily="18" charset="0"/>
              </a:rPr>
              <a:t>Albertus</a:t>
            </a:r>
            <a:r>
              <a:rPr lang="tr-TR" sz="2800" dirty="0" smtClean="0">
                <a:latin typeface="Times New Roman" pitchFamily="18" charset="0"/>
                <a:cs typeface="Times New Roman" pitchFamily="18" charset="0"/>
              </a:rPr>
              <a:t>' un Kutsal </a:t>
            </a:r>
            <a:r>
              <a:rPr lang="tr-TR" sz="2800" dirty="0" err="1" smtClean="0">
                <a:latin typeface="Times New Roman" pitchFamily="18" charset="0"/>
                <a:cs typeface="Times New Roman" pitchFamily="18" charset="0"/>
              </a:rPr>
              <a:t>Tarikatlar'a</a:t>
            </a:r>
            <a:r>
              <a:rPr lang="tr-TR" sz="2800" dirty="0" smtClean="0">
                <a:latin typeface="Times New Roman" pitchFamily="18" charset="0"/>
                <a:cs typeface="Times New Roman" pitchFamily="18" charset="0"/>
              </a:rPr>
              <a:t> katılmaya ikna olmasını sağlamıştır. 1223 yılında ailesi istemese de </a:t>
            </a:r>
            <a:r>
              <a:rPr lang="tr-TR" sz="2800" dirty="0" err="1" smtClean="0">
                <a:latin typeface="Times New Roman" pitchFamily="18" charset="0"/>
                <a:cs typeface="Times New Roman" pitchFamily="18" charset="0"/>
              </a:rPr>
              <a:t>Dominikan</a:t>
            </a:r>
            <a:r>
              <a:rPr lang="tr-TR" sz="2800" dirty="0" smtClean="0">
                <a:latin typeface="Times New Roman" pitchFamily="18" charset="0"/>
                <a:cs typeface="Times New Roman" pitchFamily="18" charset="0"/>
              </a:rPr>
              <a:t> Tarikatı' </a:t>
            </a:r>
            <a:r>
              <a:rPr lang="tr-TR" sz="2800" dirty="0" err="1" smtClean="0">
                <a:latin typeface="Times New Roman" pitchFamily="18" charset="0"/>
                <a:cs typeface="Times New Roman" pitchFamily="18" charset="0"/>
              </a:rPr>
              <a:t>nın</a:t>
            </a:r>
            <a:r>
              <a:rPr lang="tr-TR" sz="2800" dirty="0" smtClean="0">
                <a:latin typeface="Times New Roman" pitchFamily="18" charset="0"/>
                <a:cs typeface="Times New Roman" pitchFamily="18" charset="0"/>
              </a:rPr>
              <a:t> bir üyesi oldu ve </a:t>
            </a:r>
            <a:r>
              <a:rPr lang="tr-TR" sz="2800" dirty="0" err="1" smtClean="0">
                <a:latin typeface="Times New Roman" pitchFamily="18" charset="0"/>
                <a:cs typeface="Times New Roman" pitchFamily="18" charset="0"/>
              </a:rPr>
              <a:t>Bolonya</a:t>
            </a:r>
            <a:r>
              <a:rPr lang="tr-TR" sz="2800" dirty="0" smtClean="0">
                <a:latin typeface="Times New Roman" pitchFamily="18" charset="0"/>
                <a:cs typeface="Times New Roman" pitchFamily="18" charset="0"/>
              </a:rPr>
              <a:t> ve başka yerlerde teoloji eğitimi gördü. Köln' de bir hocanın yerine geçmesi için seçildi, burada </a:t>
            </a:r>
            <a:r>
              <a:rPr lang="tr-TR" sz="2800" dirty="0" err="1" smtClean="0">
                <a:latin typeface="Times New Roman" pitchFamily="18" charset="0"/>
                <a:cs typeface="Times New Roman" pitchFamily="18" charset="0"/>
              </a:rPr>
              <a:t>Dominikan</a:t>
            </a:r>
            <a:endParaRPr lang="tr-TR" sz="2800"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Tarikatı'nın bir evi vardı ve birkaç yıl </a:t>
            </a:r>
            <a:r>
              <a:rPr lang="tr-TR" sz="2800" dirty="0" err="1" smtClean="0">
                <a:latin typeface="Times New Roman" pitchFamily="18" charset="0"/>
                <a:cs typeface="Times New Roman" pitchFamily="18" charset="0"/>
              </a:rPr>
              <a:t>Regensburg</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Freiburg</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Strasbourg</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Hildesheim'da</a:t>
            </a:r>
            <a:r>
              <a:rPr lang="tr-TR" sz="2800" dirty="0" smtClean="0">
                <a:latin typeface="Times New Roman" pitchFamily="18" charset="0"/>
                <a:cs typeface="Times New Roman" pitchFamily="18" charset="0"/>
              </a:rPr>
              <a:t> hocalık yaptı. Köln'deki görev süresi boyunca </a:t>
            </a:r>
            <a:r>
              <a:rPr lang="tr-TR" sz="2800" dirty="0" err="1" smtClean="0">
                <a:latin typeface="Times New Roman" pitchFamily="18" charset="0"/>
                <a:cs typeface="Times New Roman" pitchFamily="18" charset="0"/>
              </a:rPr>
              <a:t>Summa</a:t>
            </a:r>
            <a:r>
              <a:rPr lang="tr-TR" sz="2800" dirty="0" smtClean="0">
                <a:latin typeface="Times New Roman" pitchFamily="18" charset="0"/>
                <a:cs typeface="Times New Roman" pitchFamily="18" charset="0"/>
              </a:rPr>
              <a:t> de bono'yu yazdı. 1245 yılında din alimi olan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bu sayede </a:t>
            </a:r>
            <a:r>
              <a:rPr lang="tr-TR" sz="2800" dirty="0" err="1" smtClean="0">
                <a:latin typeface="Times New Roman" pitchFamily="18" charset="0"/>
                <a:cs typeface="Times New Roman" pitchFamily="18" charset="0"/>
              </a:rPr>
              <a:t>Dominikan</a:t>
            </a:r>
            <a:r>
              <a:rPr lang="tr-TR" sz="2800" dirty="0" smtClean="0">
                <a:latin typeface="Times New Roman" pitchFamily="18" charset="0"/>
                <a:cs typeface="Times New Roman" pitchFamily="18" charset="0"/>
              </a:rPr>
              <a:t> Tarikatı'nda bir saygınlığa ulaştı. Bu olaylara müteakiben Paris Üniversitesi'nde tam zamanlı profesör olarak teoloji okutmaya başladı ve bu zamanlarda Thomas </a:t>
            </a:r>
            <a:r>
              <a:rPr lang="tr-TR" sz="2800" dirty="0" err="1" smtClean="0">
                <a:latin typeface="Times New Roman" pitchFamily="18" charset="0"/>
                <a:cs typeface="Times New Roman" pitchFamily="18" charset="0"/>
              </a:rPr>
              <a:t>Aquinas</a:t>
            </a:r>
            <a:r>
              <a:rPr lang="tr-TR" sz="2800" dirty="0" smtClean="0">
                <a:latin typeface="Times New Roman" pitchFamily="18" charset="0"/>
                <a:cs typeface="Times New Roman" pitchFamily="18" charset="0"/>
              </a:rPr>
              <a:t> da </a:t>
            </a:r>
            <a:r>
              <a:rPr lang="tr-TR" sz="2800" dirty="0" err="1" smtClean="0">
                <a:latin typeface="Times New Roman" pitchFamily="18" charset="0"/>
                <a:cs typeface="Times New Roman" pitchFamily="18" charset="0"/>
              </a:rPr>
              <a:t>Magnus'tan</a:t>
            </a:r>
            <a:r>
              <a:rPr lang="tr-TR" sz="2800" dirty="0" smtClean="0">
                <a:latin typeface="Times New Roman" pitchFamily="18" charset="0"/>
                <a:cs typeface="Times New Roman" pitchFamily="18" charset="0"/>
              </a:rPr>
              <a:t> öğrenim görmeye başladı.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Aristoteles'in neredeyse tüm yazılarını yorumlayan ilk kişi oldu ve böylelikle onları daha geniş akademik çalışmalar için ulaşılabilir hale getirdi. Aristo'nun çalışmaları onu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Sina,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gibi Müslüman bilim adamlarının çalışma ve öğretilerini yorumlamaya götürdü ve bu durum </a:t>
            </a:r>
            <a:r>
              <a:rPr lang="tr-TR" sz="2800" dirty="0" err="1" smtClean="0">
                <a:latin typeface="Times New Roman" pitchFamily="18" charset="0"/>
                <a:cs typeface="Times New Roman" pitchFamily="18" charset="0"/>
              </a:rPr>
              <a:t>Magnus'un</a:t>
            </a:r>
            <a:r>
              <a:rPr lang="tr-TR" sz="2800" dirty="0" smtClean="0">
                <a:latin typeface="Times New Roman" pitchFamily="18" charset="0"/>
                <a:cs typeface="Times New Roman" pitchFamily="18" charset="0"/>
              </a:rPr>
              <a:t> akademik düşünmenin kalbine inmesini sağladı.</a:t>
            </a:r>
            <a:endParaRPr lang="tr-TR" sz="2800"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1254 yılında </a:t>
            </a:r>
            <a:r>
              <a:rPr lang="tr-TR" sz="2800" dirty="0" err="1" smtClean="0">
                <a:latin typeface="Times New Roman" pitchFamily="18" charset="0"/>
                <a:cs typeface="Times New Roman" pitchFamily="18" charset="0"/>
              </a:rPr>
              <a:t>Dominikan</a:t>
            </a:r>
            <a:r>
              <a:rPr lang="tr-TR" sz="2800" dirty="0" smtClean="0">
                <a:latin typeface="Times New Roman" pitchFamily="18" charset="0"/>
                <a:cs typeface="Times New Roman" pitchFamily="18" charset="0"/>
              </a:rPr>
              <a:t> Tarikatı'nın dini yöneticisi oldu ve bu görev boyunca </a:t>
            </a:r>
            <a:r>
              <a:rPr lang="tr-TR" sz="2800" dirty="0" err="1" smtClean="0">
                <a:latin typeface="Times New Roman" pitchFamily="18" charset="0"/>
                <a:cs typeface="Times New Roman" pitchFamily="18" charset="0"/>
              </a:rPr>
              <a:t>Dominikanlar'ı</a:t>
            </a:r>
            <a:r>
              <a:rPr lang="tr-TR" sz="2800" dirty="0" smtClean="0">
                <a:latin typeface="Times New Roman" pitchFamily="18" charset="0"/>
                <a:cs typeface="Times New Roman" pitchFamily="18" charset="0"/>
              </a:rPr>
              <a:t> Paris Üniversitesi'nin saldırıları karşısında savundu, </a:t>
            </a:r>
            <a:r>
              <a:rPr lang="tr-TR" sz="2800" dirty="0" err="1" smtClean="0">
                <a:latin typeface="Times New Roman" pitchFamily="18" charset="0"/>
                <a:cs typeface="Times New Roman" pitchFamily="18" charset="0"/>
              </a:rPr>
              <a:t>St</a:t>
            </a:r>
            <a:r>
              <a:rPr lang="tr-TR" sz="2800" dirty="0" smtClean="0">
                <a:latin typeface="Times New Roman" pitchFamily="18" charset="0"/>
                <a:cs typeface="Times New Roman" pitchFamily="18" charset="0"/>
              </a:rPr>
              <a:t>. John'u eleştirdi ve İslam filozofu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a:t>
            </a:r>
            <a:r>
              <a:rPr lang="tr-TR" sz="2800" dirty="0" err="1" smtClean="0">
                <a:latin typeface="Times New Roman" pitchFamily="18" charset="0"/>
                <a:cs typeface="Times New Roman" pitchFamily="18" charset="0"/>
              </a:rPr>
              <a:t>Rüşd'den</a:t>
            </a:r>
            <a:r>
              <a:rPr lang="tr-TR" sz="2800" dirty="0" smtClean="0">
                <a:latin typeface="Times New Roman" pitchFamily="18" charset="0"/>
                <a:cs typeface="Times New Roman" pitchFamily="18" charset="0"/>
              </a:rPr>
              <a:t> yanlış algıladıklarını cevapladı. 1260 yılında Papa </a:t>
            </a:r>
            <a:r>
              <a:rPr lang="tr-TR" sz="2800" dirty="0" err="1" smtClean="0">
                <a:latin typeface="Times New Roman" pitchFamily="18" charset="0"/>
                <a:cs typeface="Times New Roman" pitchFamily="18" charset="0"/>
              </a:rPr>
              <a:t>Alexander</a:t>
            </a:r>
            <a:r>
              <a:rPr lang="tr-TR" sz="2800" dirty="0" smtClean="0">
                <a:latin typeface="Times New Roman" pitchFamily="18" charset="0"/>
                <a:cs typeface="Times New Roman" pitchFamily="18" charset="0"/>
              </a:rPr>
              <a:t> IV tarafından </a:t>
            </a:r>
            <a:r>
              <a:rPr lang="tr-TR" sz="2800" dirty="0" err="1" smtClean="0">
                <a:latin typeface="Times New Roman" pitchFamily="18" charset="0"/>
                <a:cs typeface="Times New Roman" pitchFamily="18" charset="0"/>
              </a:rPr>
              <a:t>Regensburg</a:t>
            </a:r>
            <a:r>
              <a:rPr lang="tr-TR" sz="2800" dirty="0" smtClean="0">
                <a:latin typeface="Times New Roman" pitchFamily="18" charset="0"/>
                <a:cs typeface="Times New Roman" pitchFamily="18" charset="0"/>
              </a:rPr>
              <a:t> piskoposu yapıldı, üç yıl sonra istifa etti. Görev süresince at sürmeyi reddederek alçakgönüllülüğü konusundaki saygınlığını arttırdı. 1263' </a:t>
            </a:r>
            <a:r>
              <a:rPr lang="tr-TR" sz="2800" dirty="0" err="1" smtClean="0">
                <a:latin typeface="Times New Roman" pitchFamily="18" charset="0"/>
                <a:cs typeface="Times New Roman" pitchFamily="18" charset="0"/>
              </a:rPr>
              <a:t>te</a:t>
            </a:r>
            <a:r>
              <a:rPr lang="tr-TR" sz="2800" dirty="0" smtClean="0">
                <a:latin typeface="Times New Roman" pitchFamily="18" charset="0"/>
                <a:cs typeface="Times New Roman" pitchFamily="18" charset="0"/>
              </a:rPr>
              <a:t> Papa Urban IV onu piskopos görevinden aldı ve Almanca konuşulan ülkelerde Sekizinci Haçlı Seferi için vaaz vermesini istedi. Bundan sonra </a:t>
            </a:r>
            <a:r>
              <a:rPr lang="tr-TR" sz="2800"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daha çok görüş ayrılıklarına düşen partilerin ara bulucusu olarak bilinmeye başlandı. Köln'de sadece Almanya'nın en eski üniversitesinin kurucusu olarak değil, aynı zamanda Köln halkı ve kilise arasındaki çatışmaları sonlandırarak isim yaptı. </a:t>
            </a:r>
            <a:endParaRPr lang="tr-TR" sz="2800"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Onun son uğraşları arasında eski öğrencisi Thomas </a:t>
            </a:r>
            <a:r>
              <a:rPr lang="tr-TR" sz="2800" dirty="0" err="1" smtClean="0">
                <a:latin typeface="Times New Roman" pitchFamily="18" charset="0"/>
                <a:cs typeface="Times New Roman" pitchFamily="18" charset="0"/>
              </a:rPr>
              <a:t>Aquinas'ın</a:t>
            </a:r>
            <a:r>
              <a:rPr lang="tr-TR" sz="2800" dirty="0" smtClean="0">
                <a:latin typeface="Times New Roman" pitchFamily="18" charset="0"/>
                <a:cs typeface="Times New Roman" pitchFamily="18" charset="0"/>
              </a:rPr>
              <a:t> inancını savunması vardı. Thomas </a:t>
            </a:r>
            <a:r>
              <a:rPr lang="tr-TR" sz="2800" dirty="0" err="1" smtClean="0">
                <a:latin typeface="Times New Roman" pitchFamily="18" charset="0"/>
                <a:cs typeface="Times New Roman" pitchFamily="18" charset="0"/>
              </a:rPr>
              <a:t>Aquinas'ın</a:t>
            </a:r>
            <a:r>
              <a:rPr lang="tr-TR" sz="2800" dirty="0" smtClean="0">
                <a:latin typeface="Times New Roman" pitchFamily="18" charset="0"/>
                <a:cs typeface="Times New Roman" pitchFamily="18" charset="0"/>
              </a:rPr>
              <a:t> 1274' teki ölümü </a:t>
            </a:r>
            <a:r>
              <a:rPr lang="tr-TR" sz="2800" dirty="0" err="1" smtClean="0">
                <a:latin typeface="Times New Roman" pitchFamily="18" charset="0"/>
                <a:cs typeface="Times New Roman" pitchFamily="18" charset="0"/>
              </a:rPr>
              <a:t>Magnus'u</a:t>
            </a:r>
            <a:r>
              <a:rPr lang="tr-TR" sz="2800" dirty="0" smtClean="0">
                <a:latin typeface="Times New Roman" pitchFamily="18" charset="0"/>
                <a:cs typeface="Times New Roman" pitchFamily="18" charset="0"/>
              </a:rPr>
              <a:t> yasa boğdu. 1278 yılında sağlığındaki çöküşten sıkıntı çekmeye başladı, 15 Kasım 1280 yılında, Köln'deki </a:t>
            </a:r>
            <a:r>
              <a:rPr lang="tr-TR" sz="2800" dirty="0" err="1" smtClean="0">
                <a:latin typeface="Times New Roman" pitchFamily="18" charset="0"/>
                <a:cs typeface="Times New Roman" pitchFamily="18" charset="0"/>
              </a:rPr>
              <a:t>Dominikan</a:t>
            </a:r>
            <a:r>
              <a:rPr lang="tr-TR" sz="2800" dirty="0" smtClean="0">
                <a:latin typeface="Times New Roman" pitchFamily="18" charset="0"/>
                <a:cs typeface="Times New Roman" pitchFamily="18" charset="0"/>
              </a:rPr>
              <a:t> manastırında öldü.</a:t>
            </a:r>
            <a:endParaRPr lang="tr-TR" sz="28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THOMAS AQUİNAS</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aqunas.jpg"/>
          <p:cNvPicPr>
            <a:picLocks noGrp="1" noChangeAspect="1"/>
          </p:cNvPicPr>
          <p:nvPr>
            <p:ph idx="1"/>
          </p:nvPr>
        </p:nvPicPr>
        <p:blipFill>
          <a:blip r:embed="rId2" cstate="print"/>
          <a:stretch>
            <a:fillRect/>
          </a:stretch>
        </p:blipFill>
        <p:spPr>
          <a:xfrm>
            <a:off x="2267745" y="1124718"/>
            <a:ext cx="4128474" cy="5544641"/>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b="1" dirty="0" smtClean="0">
                <a:latin typeface="Times New Roman" pitchFamily="18" charset="0"/>
                <a:cs typeface="Times New Roman" pitchFamily="18" charset="0"/>
              </a:rPr>
              <a:t>Thomas </a:t>
            </a:r>
            <a:r>
              <a:rPr lang="tr-TR" sz="2800" b="1" dirty="0" err="1" smtClean="0">
                <a:latin typeface="Times New Roman" pitchFamily="18" charset="0"/>
                <a:cs typeface="Times New Roman" pitchFamily="18" charset="0"/>
              </a:rPr>
              <a:t>Aquinas</a:t>
            </a:r>
            <a:r>
              <a:rPr lang="tr-TR" sz="2800" dirty="0" smtClean="0">
                <a:latin typeface="Times New Roman" pitchFamily="18" charset="0"/>
                <a:cs typeface="Times New Roman" pitchFamily="18" charset="0"/>
              </a:rPr>
              <a:t> veya diğer adıyla </a:t>
            </a:r>
            <a:r>
              <a:rPr lang="tr-TR" sz="2800" dirty="0" err="1" smtClean="0">
                <a:latin typeface="Times New Roman" pitchFamily="18" charset="0"/>
                <a:cs typeface="Times New Roman" pitchFamily="18" charset="0"/>
              </a:rPr>
              <a:t>Aquinolu</a:t>
            </a:r>
            <a:r>
              <a:rPr lang="tr-TR" sz="2800" dirty="0" smtClean="0">
                <a:latin typeface="Times New Roman" pitchFamily="18" charset="0"/>
                <a:cs typeface="Times New Roman" pitchFamily="18" charset="0"/>
              </a:rPr>
              <a:t> Thomas 1225-1274 yılları arasında yaşayan, bilgi felsefesi, metafizik, siyaset ve ruhun ölümsüzlüğü konularındaki yorumlarıyla skolastik düşünceye önemli katkılar sağlamış Dominik keşiş ve filozof. 1322'de Aziz ilân edilmiştir. </a:t>
            </a:r>
            <a:r>
              <a:rPr lang="tr-TR" sz="2800" dirty="0" err="1" smtClean="0">
                <a:latin typeface="Times New Roman" pitchFamily="18" charset="0"/>
                <a:cs typeface="Times New Roman" pitchFamily="18" charset="0"/>
              </a:rPr>
              <a:t>Hristiyanlık</a:t>
            </a:r>
            <a:r>
              <a:rPr lang="tr-TR" sz="2800" dirty="0" smtClean="0">
                <a:latin typeface="Times New Roman" pitchFamily="18" charset="0"/>
                <a:cs typeface="Times New Roman" pitchFamily="18" charset="0"/>
              </a:rPr>
              <a:t> teolojisine yaptığı katkılar ve verdiği eserler ile ölümünden yaklaşık 300 yıl sonra 1567'de Papa V. </a:t>
            </a:r>
            <a:r>
              <a:rPr lang="tr-TR" sz="2800" dirty="0" err="1" smtClean="0">
                <a:latin typeface="Times New Roman" pitchFamily="18" charset="0"/>
                <a:cs typeface="Times New Roman" pitchFamily="18" charset="0"/>
              </a:rPr>
              <a:t>Pius</a:t>
            </a:r>
            <a:r>
              <a:rPr lang="tr-TR" sz="2800" dirty="0" smtClean="0">
                <a:latin typeface="Times New Roman" pitchFamily="18" charset="0"/>
                <a:cs typeface="Times New Roman" pitchFamily="18" charset="0"/>
              </a:rPr>
              <a:t> tarafından Katolik Kilisesi'nin uluları arasına yükseltilir. 1879'da Papa XIII. </a:t>
            </a:r>
            <a:r>
              <a:rPr lang="tr-TR" sz="2800" dirty="0" err="1" smtClean="0">
                <a:latin typeface="Times New Roman" pitchFamily="18" charset="0"/>
                <a:cs typeface="Times New Roman" pitchFamily="18" charset="0"/>
              </a:rPr>
              <a:t>Leo</a:t>
            </a:r>
            <a:r>
              <a:rPr lang="tr-TR" sz="2800" dirty="0" smtClean="0">
                <a:latin typeface="Times New Roman" pitchFamily="18" charset="0"/>
                <a:cs typeface="Times New Roman" pitchFamily="18" charset="0"/>
              </a:rPr>
              <a:t>, Thomas'ın öğretilerini teolojinin temeli olarak kabul eder. Böylece Thomas'ın görüşleri Katolik Kilisesi'nin resmi görüşü durumuna gelmiş olur. 1914'te onun görüşlerini tartışmak, günaha girmekle eş anlamlı kabul edilmiştir. 1917'de ise Kilise yasası, </a:t>
            </a:r>
            <a:r>
              <a:rPr lang="tr-TR" sz="2800" dirty="0" err="1" smtClean="0">
                <a:latin typeface="Times New Roman" pitchFamily="18" charset="0"/>
                <a:cs typeface="Times New Roman" pitchFamily="18" charset="0"/>
              </a:rPr>
              <a:t>Akiunumlu</a:t>
            </a:r>
            <a:r>
              <a:rPr lang="tr-TR" sz="2800" dirty="0" smtClean="0">
                <a:latin typeface="Times New Roman" pitchFamily="18" charset="0"/>
                <a:cs typeface="Times New Roman" pitchFamily="18" charset="0"/>
              </a:rPr>
              <a:t> Thomas'ın görüşlerini Kilise'nin </a:t>
            </a:r>
            <a:r>
              <a:rPr lang="tr-TR" sz="2800" dirty="0" err="1" smtClean="0">
                <a:latin typeface="Times New Roman" pitchFamily="18" charset="0"/>
                <a:cs typeface="Times New Roman" pitchFamily="18" charset="0"/>
              </a:rPr>
              <a:t>resm̟î</a:t>
            </a:r>
            <a:r>
              <a:rPr lang="tr-TR" sz="2800" dirty="0" smtClean="0">
                <a:latin typeface="Times New Roman" pitchFamily="18" charset="0"/>
                <a:cs typeface="Times New Roman" pitchFamily="18" charset="0"/>
              </a:rPr>
              <a:t> görüşü ilan etmiştir.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Sicilya Krallığı'nın </a:t>
            </a:r>
            <a:r>
              <a:rPr lang="tr-TR" sz="2800" dirty="0" err="1" smtClean="0">
                <a:latin typeface="Times New Roman" pitchFamily="18" charset="0"/>
                <a:cs typeface="Times New Roman" pitchFamily="18" charset="0"/>
              </a:rPr>
              <a:t>Aquino</a:t>
            </a:r>
            <a:r>
              <a:rPr lang="tr-TR" sz="2800" dirty="0" smtClean="0">
                <a:latin typeface="Times New Roman" pitchFamily="18" charset="0"/>
                <a:cs typeface="Times New Roman" pitchFamily="18" charset="0"/>
              </a:rPr>
              <a:t> kasabasında, </a:t>
            </a:r>
            <a:r>
              <a:rPr lang="tr-TR" sz="2800" dirty="0" err="1" smtClean="0">
                <a:latin typeface="Times New Roman" pitchFamily="18" charset="0"/>
                <a:cs typeface="Times New Roman" pitchFamily="18" charset="0"/>
              </a:rPr>
              <a:t>Lord</a:t>
            </a:r>
            <a:r>
              <a:rPr lang="tr-TR" sz="2800" dirty="0" smtClean="0">
                <a:latin typeface="Times New Roman" pitchFamily="18" charset="0"/>
                <a:cs typeface="Times New Roman" pitchFamily="18" charset="0"/>
              </a:rPr>
              <a:t> bir baba ve soylu bir annenin çocuğu olarak 1225 yılında doğdu. Beş yaşına geldiğinde, </a:t>
            </a:r>
            <a:r>
              <a:rPr lang="tr-TR" sz="2800" dirty="0" err="1" smtClean="0">
                <a:latin typeface="Times New Roman" pitchFamily="18" charset="0"/>
                <a:cs typeface="Times New Roman" pitchFamily="18" charset="0"/>
              </a:rPr>
              <a:t>Benediktin</a:t>
            </a:r>
            <a:r>
              <a:rPr lang="tr-TR" sz="2800" dirty="0" smtClean="0">
                <a:latin typeface="Times New Roman" pitchFamily="18" charset="0"/>
                <a:cs typeface="Times New Roman" pitchFamily="18" charset="0"/>
              </a:rPr>
              <a:t> Tarikatına bağlı Monte </a:t>
            </a:r>
            <a:r>
              <a:rPr lang="tr-TR" sz="2800" dirty="0" err="1" smtClean="0">
                <a:latin typeface="Times New Roman" pitchFamily="18" charset="0"/>
                <a:cs typeface="Times New Roman" pitchFamily="18" charset="0"/>
              </a:rPr>
              <a:t>Cassino</a:t>
            </a:r>
            <a:r>
              <a:rPr lang="tr-TR" sz="2800" dirty="0" smtClean="0">
                <a:latin typeface="Times New Roman" pitchFamily="18" charset="0"/>
                <a:cs typeface="Times New Roman" pitchFamily="18" charset="0"/>
              </a:rPr>
              <a:t> manastırında eğitim hayatına başladı. 1239 yılında ailesinin yanına dönüp, daha sonra Napoli Üniversitesi'nde 6 yıl fen, tarih ve felsefe eğitimi gördü ve eğitimi sırasında </a:t>
            </a:r>
            <a:r>
              <a:rPr lang="tr-TR" sz="2800" dirty="0" err="1" smtClean="0">
                <a:latin typeface="Times New Roman" pitchFamily="18" charset="0"/>
                <a:cs typeface="Times New Roman" pitchFamily="18" charset="0"/>
              </a:rPr>
              <a:t>Dominikenler'e</a:t>
            </a:r>
            <a:r>
              <a:rPr lang="tr-TR" sz="2800" dirty="0" smtClean="0">
                <a:latin typeface="Times New Roman" pitchFamily="18" charset="0"/>
                <a:cs typeface="Times New Roman" pitchFamily="18" charset="0"/>
              </a:rPr>
              <a:t> katıldı. Annesi </a:t>
            </a:r>
            <a:r>
              <a:rPr lang="tr-TR" sz="2800" dirty="0" err="1" smtClean="0">
                <a:latin typeface="Times New Roman" pitchFamily="18" charset="0"/>
                <a:cs typeface="Times New Roman" pitchFamily="18" charset="0"/>
              </a:rPr>
              <a:t>Theodora</a:t>
            </a:r>
            <a:r>
              <a:rPr lang="tr-TR" sz="2800" dirty="0" smtClean="0">
                <a:latin typeface="Times New Roman" pitchFamily="18" charset="0"/>
                <a:cs typeface="Times New Roman" pitchFamily="18" charset="0"/>
              </a:rPr>
              <a:t>, Thomas'ın </a:t>
            </a:r>
            <a:r>
              <a:rPr lang="tr-TR" sz="2800" dirty="0" err="1" smtClean="0">
                <a:latin typeface="Times New Roman" pitchFamily="18" charset="0"/>
                <a:cs typeface="Times New Roman" pitchFamily="18" charset="0"/>
              </a:rPr>
              <a:t>Dominikenlere</a:t>
            </a:r>
            <a:r>
              <a:rPr lang="tr-TR" sz="2800" dirty="0" smtClean="0">
                <a:latin typeface="Times New Roman" pitchFamily="18" charset="0"/>
                <a:cs typeface="Times New Roman" pitchFamily="18" charset="0"/>
              </a:rPr>
              <a:t> katılmasını hoş görmedi. Thomas, 19 yaşında iken annesinin baskısından kurtulmak için Dominiklerin yardımıyla önce Roma'ya, sonra da Paris'e gitmeyi kararlaştırdı. Bu planla yola çıkan Thomas, henüz Roma'ya varamadan erkek kardeşleri tarafından yakalanıp </a:t>
            </a:r>
            <a:r>
              <a:rPr lang="tr-TR" sz="2800" dirty="0" err="1" smtClean="0">
                <a:latin typeface="Times New Roman" pitchFamily="18" charset="0"/>
                <a:cs typeface="Times New Roman" pitchFamily="18" charset="0"/>
              </a:rPr>
              <a:t>Frosinone'deki</a:t>
            </a:r>
            <a:r>
              <a:rPr lang="tr-TR" sz="2800" dirty="0" smtClean="0">
                <a:latin typeface="Times New Roman" pitchFamily="18" charset="0"/>
                <a:cs typeface="Times New Roman" pitchFamily="18" charset="0"/>
              </a:rPr>
              <a:t> bir kaleye götürüldü. Burada 1 yıl boyunca tutuldu.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Paris ve Köln Üniversitelerinde de eğitim gören Thomas, Paris'te kendi düşün yaşamında çığır açacak olan Aristotelesçi görüşlere sahip </a:t>
            </a:r>
            <a:r>
              <a:rPr lang="tr-TR" sz="2800" dirty="0" err="1" smtClean="0">
                <a:latin typeface="Times New Roman" pitchFamily="18" charset="0"/>
                <a:cs typeface="Times New Roman" pitchFamily="18" charset="0"/>
              </a:rPr>
              <a:t>Albertus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Magnus'tan</a:t>
            </a:r>
            <a:r>
              <a:rPr lang="tr-TR" sz="2800" dirty="0" smtClean="0">
                <a:latin typeface="Times New Roman" pitchFamily="18" charset="0"/>
                <a:cs typeface="Times New Roman" pitchFamily="18" charset="0"/>
              </a:rPr>
              <a:t> dersler aldı. </a:t>
            </a:r>
            <a:r>
              <a:rPr lang="tr-TR" sz="2800" dirty="0" err="1" smtClean="0">
                <a:latin typeface="Times New Roman" pitchFamily="18" charset="0"/>
                <a:cs typeface="Times New Roman" pitchFamily="18" charset="0"/>
              </a:rPr>
              <a:t>Aristotalesçi</a:t>
            </a:r>
            <a:r>
              <a:rPr lang="tr-TR" sz="2800" dirty="0" smtClean="0">
                <a:latin typeface="Times New Roman" pitchFamily="18" charset="0"/>
                <a:cs typeface="Times New Roman" pitchFamily="18" charset="0"/>
              </a:rPr>
              <a:t> görüşler ile birlikte hocalık yaşamına adım atan Thomas, 1256 yılında </a:t>
            </a:r>
            <a:r>
              <a:rPr lang="tr-TR" sz="2800" dirty="0" err="1" smtClean="0">
                <a:latin typeface="Times New Roman" pitchFamily="18" charset="0"/>
                <a:cs typeface="Times New Roman" pitchFamily="18" charset="0"/>
              </a:rPr>
              <a:t>master</a:t>
            </a:r>
            <a:r>
              <a:rPr lang="tr-TR" sz="2800" dirty="0" smtClean="0">
                <a:latin typeface="Times New Roman" pitchFamily="18" charset="0"/>
                <a:cs typeface="Times New Roman" pitchFamily="18" charset="0"/>
              </a:rPr>
              <a:t> unvanı aldı ve Paris Üniversitesi'nde açılmış olan </a:t>
            </a:r>
            <a:r>
              <a:rPr lang="tr-TR" sz="2800" dirty="0" err="1" smtClean="0">
                <a:latin typeface="Times New Roman" pitchFamily="18" charset="0"/>
                <a:cs typeface="Times New Roman" pitchFamily="18" charset="0"/>
              </a:rPr>
              <a:t>Dominikenlere</a:t>
            </a:r>
            <a:r>
              <a:rPr lang="tr-TR" sz="2800" dirty="0" smtClean="0">
                <a:latin typeface="Times New Roman" pitchFamily="18" charset="0"/>
                <a:cs typeface="Times New Roman" pitchFamily="18" charset="0"/>
              </a:rPr>
              <a:t> ait 2 kürsüden birinin başına geçti.</a:t>
            </a:r>
            <a:endParaRPr lang="tr-TR"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latin typeface="Times New Roman" pitchFamily="18" charset="0"/>
                <a:cs typeface="Times New Roman" pitchFamily="18" charset="0"/>
              </a:rPr>
              <a:t>ORTAÇAĞ FELSEFESİNE ETKİ ETMİŞ FİLOZOFLAR</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r>
              <a:rPr lang="tr-TR" sz="2800" dirty="0" smtClean="0">
                <a:latin typeface="Times New Roman" pitchFamily="18" charset="0"/>
                <a:cs typeface="Times New Roman" pitchFamily="18" charset="0"/>
              </a:rPr>
              <a:t>    </a:t>
            </a:r>
            <a:r>
              <a:rPr lang="es-ES" sz="2800" dirty="0" smtClean="0">
                <a:latin typeface="Times New Roman" pitchFamily="18" charset="0"/>
                <a:cs typeface="Times New Roman" pitchFamily="18" charset="0"/>
              </a:rPr>
              <a:t>Ortaçağ felsefesine etki etmiş filozoflar:</a:t>
            </a:r>
            <a:endParaRPr lang="tr-TR" sz="2800" dirty="0" smtClean="0">
              <a:latin typeface="Times New Roman" pitchFamily="18" charset="0"/>
              <a:cs typeface="Times New Roman" pitchFamily="18" charset="0"/>
            </a:endParaRPr>
          </a:p>
          <a:p>
            <a:pPr algn="just">
              <a:buNone/>
            </a:pPr>
            <a:r>
              <a:rPr lang="tr-TR" sz="2800" dirty="0" smtClean="0">
                <a:latin typeface="Times New Roman" pitchFamily="18" charset="0"/>
                <a:cs typeface="Times New Roman" pitchFamily="18" charset="0"/>
              </a:rPr>
              <a:t>    1. </a:t>
            </a:r>
            <a:r>
              <a:rPr lang="es-ES" sz="2800" dirty="0" smtClean="0">
                <a:latin typeface="Times New Roman" pitchFamily="18" charset="0"/>
                <a:cs typeface="Times New Roman" pitchFamily="18" charset="0"/>
              </a:rPr>
              <a:t> Platon</a:t>
            </a:r>
            <a:r>
              <a:rPr lang="tr-TR" sz="2800" dirty="0" smtClean="0">
                <a:latin typeface="Times New Roman" pitchFamily="18" charset="0"/>
                <a:cs typeface="Times New Roman" pitchFamily="18" charset="0"/>
              </a:rPr>
              <a:t>;</a:t>
            </a:r>
          </a:p>
          <a:p>
            <a:pPr algn="just">
              <a:buNone/>
            </a:pPr>
            <a:r>
              <a:rPr lang="tr-TR" sz="2800" dirty="0" smtClean="0">
                <a:latin typeface="Times New Roman" pitchFamily="18" charset="0"/>
                <a:cs typeface="Times New Roman" pitchFamily="18" charset="0"/>
              </a:rPr>
              <a:t>    2.</a:t>
            </a:r>
            <a:r>
              <a:rPr lang="es-ES" sz="2800" dirty="0" smtClean="0">
                <a:latin typeface="Times New Roman" pitchFamily="18" charset="0"/>
                <a:cs typeface="Times New Roman" pitchFamily="18" charset="0"/>
              </a:rPr>
              <a:t> Aristoteles</a:t>
            </a:r>
            <a:r>
              <a:rPr lang="tr-TR"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pPr algn="just"/>
            <a:r>
              <a:rPr lang="tr-TR" sz="2800" b="1" dirty="0" smtClean="0"/>
              <a:t/>
            </a:r>
            <a:br>
              <a:rPr lang="tr-TR" sz="2800" b="1" dirty="0" smtClean="0"/>
            </a:br>
            <a:r>
              <a:rPr lang="tr-TR" sz="3100" b="1" dirty="0" smtClean="0">
                <a:latin typeface="Times New Roman" pitchFamily="18" charset="0"/>
                <a:cs typeface="Times New Roman" pitchFamily="18" charset="0"/>
              </a:rPr>
              <a:t>DÜŞÜNCELERİ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r>
              <a:rPr lang="tr-TR" sz="2800" b="1" dirty="0" smtClean="0">
                <a:latin typeface="Times New Roman" pitchFamily="18" charset="0"/>
                <a:cs typeface="Times New Roman" pitchFamily="18" charset="0"/>
              </a:rPr>
              <a:t>1. </a:t>
            </a:r>
            <a:r>
              <a:rPr lang="tr-TR" sz="2800" dirty="0" smtClean="0">
                <a:latin typeface="Times New Roman" pitchFamily="18" charset="0"/>
                <a:cs typeface="Times New Roman" pitchFamily="18" charset="0"/>
              </a:rPr>
              <a:t>Aziz Thomas'a göre Tanrı tektir. Bu Tanrı salt ruhtur ve yetkindir. Tanrı'dan sonra melekler vardır, meleklerin de bedensel varlıkları yoktur, onlar da bedensiz ruhlardır. Varlıklar hiyerarşisinde meleklerden sonra insanlar gelir;</a:t>
            </a:r>
          </a:p>
          <a:p>
            <a:pPr algn="just">
              <a:buNone/>
            </a:pPr>
            <a:r>
              <a:rPr lang="tr-TR" sz="2800" b="1" dirty="0" smtClean="0">
                <a:latin typeface="Times New Roman" pitchFamily="18" charset="0"/>
                <a:cs typeface="Times New Roman" pitchFamily="18" charset="0"/>
              </a:rPr>
              <a:t>2. </a:t>
            </a:r>
            <a:r>
              <a:rPr lang="tr-TR" sz="2800" dirty="0" smtClean="0">
                <a:latin typeface="Times New Roman" pitchFamily="18" charset="0"/>
                <a:cs typeface="Times New Roman" pitchFamily="18" charset="0"/>
              </a:rPr>
              <a:t>İnsan Tanrı'ya ulaşma yolunda ilerledikçe mutlu olur. Bu nedenle mutluluk servette, şöhrette, tensel isteklerde değildir aynı zamanda ahlaklı, erdemli davranışlarda da değildir. Sonsuz mutluluğa ulaşmak ancak Tanrı'nın </a:t>
            </a:r>
            <a:r>
              <a:rPr lang="tr-TR" sz="2800" dirty="0" err="1" smtClean="0">
                <a:latin typeface="Times New Roman" pitchFamily="18" charset="0"/>
                <a:cs typeface="Times New Roman" pitchFamily="18" charset="0"/>
              </a:rPr>
              <a:t>lütfu</a:t>
            </a:r>
            <a:r>
              <a:rPr lang="tr-TR" sz="2800" dirty="0" smtClean="0">
                <a:latin typeface="Times New Roman" pitchFamily="18" charset="0"/>
                <a:cs typeface="Times New Roman" pitchFamily="18" charset="0"/>
              </a:rPr>
              <a:t> ile olanaklıdır. Zira insanın yazgısı, Adem'in işlediği günahtan dolayı, sonsuz ceza çekmektir.</a:t>
            </a:r>
            <a:endParaRPr lang="tr-TR" sz="2800"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latin typeface="Times New Roman" pitchFamily="18" charset="0"/>
                <a:cs typeface="Times New Roman" pitchFamily="18" charset="0"/>
              </a:rPr>
              <a:t>3. </a:t>
            </a:r>
            <a:r>
              <a:rPr lang="tr-TR" sz="2800" dirty="0" smtClean="0">
                <a:latin typeface="Times New Roman" pitchFamily="18" charset="0"/>
                <a:cs typeface="Times New Roman" pitchFamily="18" charset="0"/>
              </a:rPr>
              <a:t>İnsanların her birinin kendi iyiliklerine yöneldikleri bir toplumda, toplumun iyiliğini gözetecek ve toplumu en doğru yoldan amacına ulaştıracak bir yöneticinin olması gereklidir. Yönetici erkini, toplumu amacına, iyiliğe ve mutluluğa ulaştırmak yolunda çalışması koşuluyla, Tanrı'dan almıştır. Ancak toplumun amacı, </a:t>
            </a:r>
            <a:r>
              <a:rPr lang="tr-TR" sz="2800" dirty="0" err="1" smtClean="0">
                <a:latin typeface="Times New Roman" pitchFamily="18" charset="0"/>
                <a:cs typeface="Times New Roman" pitchFamily="18" charset="0"/>
              </a:rPr>
              <a:t>ötedünya</a:t>
            </a:r>
            <a:r>
              <a:rPr lang="tr-TR" sz="2800" dirty="0" smtClean="0">
                <a:latin typeface="Times New Roman" pitchFamily="18" charset="0"/>
                <a:cs typeface="Times New Roman" pitchFamily="18" charset="0"/>
              </a:rPr>
              <a:t> mutluluğuna yönelik bir amaçtır. Toplumu bu amaca ulaştırmak ise, yöneticilerin değil din adamlarının görevidir;</a:t>
            </a:r>
          </a:p>
          <a:p>
            <a:pPr algn="just">
              <a:buNone/>
            </a:pPr>
            <a:r>
              <a:rPr lang="tr-TR" sz="2800" b="1" dirty="0" smtClean="0">
                <a:latin typeface="Times New Roman" pitchFamily="18" charset="0"/>
                <a:cs typeface="Times New Roman" pitchFamily="18" charset="0"/>
              </a:rPr>
              <a:t>4. </a:t>
            </a:r>
            <a:r>
              <a:rPr lang="tr-TR" sz="2800" dirty="0" smtClean="0">
                <a:latin typeface="Times New Roman" pitchFamily="18" charset="0"/>
                <a:cs typeface="Times New Roman" pitchFamily="18" charset="0"/>
              </a:rPr>
              <a:t>Yöneticiler, din adamlarının toplumu bu amaca ulaştırma yönündeki çabaları için düzeni ve barışı sağlamalıdır. Yönetici iktidarını Tanrı'dan almıştır ve bu yasa, tüm insanlar için geçerli doğal bir yasadır;</a:t>
            </a:r>
            <a:endParaRPr lang="tr-TR" sz="2800"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latin typeface="Times New Roman" pitchFamily="18" charset="0"/>
                <a:cs typeface="Times New Roman" pitchFamily="18" charset="0"/>
              </a:rPr>
              <a:t>5. </a:t>
            </a:r>
            <a:r>
              <a:rPr lang="tr-TR" sz="2800" dirty="0" smtClean="0">
                <a:latin typeface="Times New Roman" pitchFamily="18" charset="0"/>
                <a:cs typeface="Times New Roman" pitchFamily="18" charset="0"/>
              </a:rPr>
              <a:t>Yönetici iktidarını Tanrı'dan almış olmakla birlikte, iktidarı sınırsız olmayıp, Tanrısal kaynaklı yasalarla sınırlıdır. Thomas, yönetici, tiranlığa kaydığında kilisenin onu indirebileceğini söylemiştir. Thomas, toplumu yasalara göre değil, kendi çıkarlarına göre </a:t>
            </a:r>
            <a:r>
              <a:rPr lang="tr-TR" sz="2800" dirty="0" err="1" smtClean="0">
                <a:latin typeface="Times New Roman" pitchFamily="18" charset="0"/>
                <a:cs typeface="Times New Roman" pitchFamily="18" charset="0"/>
              </a:rPr>
              <a:t>keyfen</a:t>
            </a:r>
            <a:r>
              <a:rPr lang="tr-TR" sz="2800" dirty="0" smtClean="0">
                <a:latin typeface="Times New Roman" pitchFamily="18" charset="0"/>
                <a:cs typeface="Times New Roman" pitchFamily="18" charset="0"/>
              </a:rPr>
              <a:t> ve zorbalıkla yönetenleri tiran olarak kabul eder;</a:t>
            </a:r>
            <a:endParaRPr lang="tr-TR" sz="28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1.jpg"/>
          <p:cNvPicPr>
            <a:picLocks noGrp="1" noChangeAspect="1"/>
          </p:cNvPicPr>
          <p:nvPr>
            <p:ph idx="1"/>
          </p:nvPr>
        </p:nvPicPr>
        <p:blipFill>
          <a:blip r:embed="rId2" cstate="print"/>
          <a:stretch>
            <a:fillRect/>
          </a:stretch>
        </p:blipFill>
        <p:spPr>
          <a:xfrm>
            <a:off x="2373956" y="188640"/>
            <a:ext cx="4396088" cy="6480720"/>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2.jpg"/>
          <p:cNvPicPr>
            <a:picLocks noGrp="1" noChangeAspect="1"/>
          </p:cNvPicPr>
          <p:nvPr>
            <p:ph idx="1"/>
          </p:nvPr>
        </p:nvPicPr>
        <p:blipFill>
          <a:blip r:embed="rId2" cstate="print"/>
          <a:stretch>
            <a:fillRect/>
          </a:stretch>
        </p:blipFill>
        <p:spPr>
          <a:xfrm>
            <a:off x="1331640" y="188640"/>
            <a:ext cx="6415360" cy="6415360"/>
          </a:xfr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3.jpg"/>
          <p:cNvPicPr>
            <a:picLocks noGrp="1" noChangeAspect="1"/>
          </p:cNvPicPr>
          <p:nvPr>
            <p:ph idx="1"/>
          </p:nvPr>
        </p:nvPicPr>
        <p:blipFill>
          <a:blip r:embed="rId2" cstate="print"/>
          <a:stretch>
            <a:fillRect/>
          </a:stretch>
        </p:blipFill>
        <p:spPr>
          <a:xfrm>
            <a:off x="2195737" y="188640"/>
            <a:ext cx="4392488" cy="6437104"/>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4.jpg"/>
          <p:cNvPicPr>
            <a:picLocks noGrp="1" noChangeAspect="1"/>
          </p:cNvPicPr>
          <p:nvPr>
            <p:ph idx="1"/>
          </p:nvPr>
        </p:nvPicPr>
        <p:blipFill>
          <a:blip r:embed="rId2" cstate="print"/>
          <a:stretch>
            <a:fillRect/>
          </a:stretch>
        </p:blipFill>
        <p:spPr>
          <a:xfrm>
            <a:off x="2627784" y="188640"/>
            <a:ext cx="4538304" cy="6399360"/>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5.JPG"/>
          <p:cNvPicPr>
            <a:picLocks noGrp="1" noChangeAspect="1"/>
          </p:cNvPicPr>
          <p:nvPr>
            <p:ph idx="1"/>
          </p:nvPr>
        </p:nvPicPr>
        <p:blipFill>
          <a:blip r:embed="rId2" cstate="print"/>
          <a:stretch>
            <a:fillRect/>
          </a:stretch>
        </p:blipFill>
        <p:spPr>
          <a:xfrm>
            <a:off x="2123728" y="124954"/>
            <a:ext cx="4487817" cy="6472398"/>
          </a:xfr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6.jpg"/>
          <p:cNvPicPr>
            <a:picLocks noGrp="1" noChangeAspect="1"/>
          </p:cNvPicPr>
          <p:nvPr>
            <p:ph idx="1"/>
          </p:nvPr>
        </p:nvPicPr>
        <p:blipFill>
          <a:blip r:embed="rId2" cstate="print"/>
          <a:stretch>
            <a:fillRect/>
          </a:stretch>
        </p:blipFill>
        <p:spPr>
          <a:xfrm>
            <a:off x="2407637" y="188640"/>
            <a:ext cx="4328726" cy="6480720"/>
          </a:xfr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3100" b="1" dirty="0" smtClean="0">
                <a:latin typeface="Times New Roman" pitchFamily="18" charset="0"/>
                <a:cs typeface="Times New Roman" pitchFamily="18" charset="0"/>
              </a:rPr>
              <a:t/>
            </a:r>
            <a:br>
              <a:rPr lang="tr-TR"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SKOLASTİK FELSEFENİN SON DÖNEMİ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544616"/>
          </a:xfrm>
        </p:spPr>
        <p:txBody>
          <a:bodyPr>
            <a:normAutofit/>
          </a:bodyPr>
          <a:lstStyle/>
          <a:p>
            <a:pPr algn="just">
              <a:buNone/>
            </a:pPr>
            <a:r>
              <a:rPr lang="tr-TR" sz="2800" dirty="0" smtClean="0">
                <a:latin typeface="Times New Roman" pitchFamily="18" charset="0"/>
                <a:cs typeface="Times New Roman" pitchFamily="18" charset="0"/>
              </a:rPr>
              <a:t>    Skolastiğin son döneminde felsefe daha da özerkleşecek ve dinden ayrılacaktır, akıl ve inancın birleştirilmesi çabasından vazgeçilecektir. Başlangıç ve yükseliş döneminde görülen kavramsal realizm bu dönemde gerilemiştir. Bu gelişmede ve felsefenin özerkleşmesinde nominalizmin belirleyici bir rolü olacaktır. Ayrıca </a:t>
            </a:r>
            <a:r>
              <a:rPr lang="tr-TR" sz="2800" dirty="0" err="1" smtClean="0">
                <a:latin typeface="Times New Roman" pitchFamily="18" charset="0"/>
                <a:cs typeface="Times New Roman" pitchFamily="18" charset="0"/>
              </a:rPr>
              <a:t>Dominiken</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Fransisken</a:t>
            </a:r>
            <a:r>
              <a:rPr lang="tr-TR" sz="2800" dirty="0" smtClean="0">
                <a:latin typeface="Times New Roman" pitchFamily="18" charset="0"/>
                <a:cs typeface="Times New Roman" pitchFamily="18" charset="0"/>
              </a:rPr>
              <a:t> tarikatları arasındaki çatışmanın derinleşmesi de bu süreci derinleştirmiştir. </a:t>
            </a:r>
            <a:r>
              <a:rPr lang="tr-TR" sz="2800" dirty="0" err="1" smtClean="0">
                <a:latin typeface="Times New Roman" pitchFamily="18" charset="0"/>
                <a:cs typeface="Times New Roman" pitchFamily="18" charset="0"/>
              </a:rPr>
              <a:t>Fransiskenler</a:t>
            </a:r>
            <a:r>
              <a:rPr lang="tr-TR" sz="2800" dirty="0" smtClean="0">
                <a:latin typeface="Times New Roman" pitchFamily="18" charset="0"/>
                <a:cs typeface="Times New Roman" pitchFamily="18" charset="0"/>
              </a:rPr>
              <a:t> teoloji ile doğa bilimlerinin aynılaştırılmasına ya da birbirine bağlanmasına her zaman itiraz etmişlerdir. </a:t>
            </a:r>
            <a:endParaRPr lang="tr-TR"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PLATON</a:t>
            </a:r>
            <a:endParaRPr lang="tr-TR" sz="2800" dirty="0">
              <a:latin typeface="Times New Roman" pitchFamily="18" charset="0"/>
              <a:cs typeface="Times New Roman" pitchFamily="18" charset="0"/>
            </a:endParaRPr>
          </a:p>
        </p:txBody>
      </p:sp>
      <p:pic>
        <p:nvPicPr>
          <p:cNvPr id="4" name="3 İçerik Yer Tutucusu" descr="plat.jpg"/>
          <p:cNvPicPr>
            <a:picLocks noGrp="1" noChangeAspect="1"/>
          </p:cNvPicPr>
          <p:nvPr>
            <p:ph idx="1"/>
          </p:nvPr>
        </p:nvPicPr>
        <p:blipFill>
          <a:blip r:embed="rId2" cstate="print"/>
          <a:stretch>
            <a:fillRect/>
          </a:stretch>
        </p:blipFill>
        <p:spPr>
          <a:xfrm>
            <a:off x="2627785" y="1016708"/>
            <a:ext cx="3768434" cy="5652652"/>
          </a:xfr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Bu tartışmaların sonu </a:t>
            </a:r>
            <a:r>
              <a:rPr lang="tr-TR" sz="2800" dirty="0" err="1" smtClean="0">
                <a:latin typeface="Times New Roman" pitchFamily="18" charset="0"/>
                <a:cs typeface="Times New Roman" pitchFamily="18" charset="0"/>
              </a:rPr>
              <a:t>reformasyonu</a:t>
            </a:r>
            <a:r>
              <a:rPr lang="tr-TR" sz="2800" dirty="0" smtClean="0">
                <a:latin typeface="Times New Roman" pitchFamily="18" charset="0"/>
                <a:cs typeface="Times New Roman" pitchFamily="18" charset="0"/>
              </a:rPr>
              <a:t> hazırlamıştır. </a:t>
            </a:r>
            <a:r>
              <a:rPr lang="tr-TR" sz="2800" dirty="0" err="1" smtClean="0">
                <a:latin typeface="Times New Roman" pitchFamily="18" charset="0"/>
                <a:cs typeface="Times New Roman" pitchFamily="18" charset="0"/>
              </a:rPr>
              <a:t>Rönesansı</a:t>
            </a:r>
            <a:r>
              <a:rPr lang="tr-TR" sz="2800" dirty="0" smtClean="0">
                <a:latin typeface="Times New Roman" pitchFamily="18" charset="0"/>
                <a:cs typeface="Times New Roman" pitchFamily="18" charset="0"/>
              </a:rPr>
              <a:t> hazırlayan kültürel gelişmeler bu anlamda skolastiğin son döneminde gerçekleşir: </a:t>
            </a:r>
            <a:r>
              <a:rPr lang="tr-TR" sz="2800" dirty="0" err="1" smtClean="0">
                <a:latin typeface="Times New Roman" pitchFamily="18" charset="0"/>
                <a:cs typeface="Times New Roman" pitchFamily="18" charset="0"/>
              </a:rPr>
              <a:t>Reformasyon</a:t>
            </a:r>
            <a:r>
              <a:rPr lang="tr-TR" sz="2800" dirty="0" smtClean="0">
                <a:latin typeface="Times New Roman" pitchFamily="18" charset="0"/>
                <a:cs typeface="Times New Roman" pitchFamily="18" charset="0"/>
              </a:rPr>
              <a:t> ve doğa bilimlerinin ayrışıp gelişmesi. Bu dönemin ilk ismi olarak </a:t>
            </a:r>
            <a:r>
              <a:rPr lang="tr-TR" sz="2800" b="1" dirty="0" err="1" smtClean="0">
                <a:latin typeface="Times New Roman" pitchFamily="18" charset="0"/>
                <a:cs typeface="Times New Roman" pitchFamily="18" charset="0"/>
              </a:rPr>
              <a:t>Johannes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Duns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Scottus'u</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belirtmek gerekir. Onun düşüncesinde tümel kavramlar nesnel dünyanın yansımalarıdır. Ayrıca istence öncelik vermiştir ve </a:t>
            </a:r>
            <a:r>
              <a:rPr lang="tr-TR" sz="2800" dirty="0" err="1" smtClean="0">
                <a:latin typeface="Times New Roman" pitchFamily="18" charset="0"/>
                <a:cs typeface="Times New Roman" pitchFamily="18" charset="0"/>
              </a:rPr>
              <a:t>volantarizmin</a:t>
            </a:r>
            <a:r>
              <a:rPr lang="tr-TR" sz="2800" dirty="0" smtClean="0">
                <a:latin typeface="Times New Roman" pitchFamily="18" charset="0"/>
                <a:cs typeface="Times New Roman" pitchFamily="18" charset="0"/>
              </a:rPr>
              <a:t> savunusunu yapmıştır. İstenç özgürlüğü fikrini, </a:t>
            </a:r>
            <a:r>
              <a:rPr lang="tr-TR" sz="2800" dirty="0" err="1" smtClean="0">
                <a:latin typeface="Times New Roman" pitchFamily="18" charset="0"/>
                <a:cs typeface="Times New Roman" pitchFamily="18" charset="0"/>
              </a:rPr>
              <a:t>belirlenimsizciliğe</a:t>
            </a:r>
            <a:r>
              <a:rPr lang="tr-TR" sz="2800" dirty="0" smtClean="0">
                <a:latin typeface="Times New Roman" pitchFamily="18" charset="0"/>
                <a:cs typeface="Times New Roman" pitchFamily="18" charset="0"/>
              </a:rPr>
              <a:t> vardırmıştır. </a:t>
            </a:r>
            <a:r>
              <a:rPr lang="tr-TR" sz="2800" b="1" dirty="0" err="1" smtClean="0">
                <a:latin typeface="Times New Roman" pitchFamily="18" charset="0"/>
                <a:cs typeface="Times New Roman" pitchFamily="18" charset="0"/>
              </a:rPr>
              <a:t>Ockham'lı</a:t>
            </a:r>
            <a:r>
              <a:rPr lang="tr-TR" sz="2800" b="1" dirty="0" smtClean="0">
                <a:latin typeface="Times New Roman" pitchFamily="18" charset="0"/>
                <a:cs typeface="Times New Roman" pitchFamily="18" charset="0"/>
              </a:rPr>
              <a:t> William</a:t>
            </a:r>
            <a:r>
              <a:rPr lang="tr-TR" sz="2800" dirty="0" smtClean="0">
                <a:latin typeface="Times New Roman" pitchFamily="18" charset="0"/>
                <a:cs typeface="Times New Roman" pitchFamily="18" charset="0"/>
              </a:rPr>
              <a:t> geç dönem skolastiğin önemli filozofu olmakla kalmaz, nominalizmin sistemleştirilmesi ve geliştirilmesinde kesin bir rol oynar. Ona göre bütün gerçek, tikel nesnelerden meydana gelmektedir, tümeller ise uydurma şeylerdir.</a:t>
            </a:r>
          </a:p>
          <a:p>
            <a:pPr algn="just">
              <a:buNone/>
            </a:pPr>
            <a:endParaRPr lang="tr-TR" sz="2800" dirty="0" smtClean="0">
              <a:latin typeface="Times New Roman" pitchFamily="18" charset="0"/>
              <a:cs typeface="Times New Roman" pitchFamily="18" charset="0"/>
            </a:endParaRP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Tümeller, tikel nesnelerin genel benzerliklerinden hareketle, nesneler için bizim uydurduğumuz simgelerdir. Bilginin temeline bu yolda deney konulur. Tanrı ve sonsuzluk hakkında deneyime sahip olmadığımızdan, bu alanlara yönelik bilgi, inanç bilgisidir. Bu tür bilgilere gerçek anlamda bilgi denilemez, onlara ancak inanılabilir. Böylece inanç ve bilgi arasına kesin bir ayrım konulmuş olunmaktadır. Bu yöndeki gelişim </a:t>
            </a:r>
            <a:r>
              <a:rPr lang="tr-TR" sz="2800" dirty="0" err="1" smtClean="0">
                <a:latin typeface="Times New Roman" pitchFamily="18" charset="0"/>
                <a:cs typeface="Times New Roman" pitchFamily="18" charset="0"/>
              </a:rPr>
              <a:t>Rönesansı</a:t>
            </a:r>
            <a:r>
              <a:rPr lang="tr-TR" sz="2800" dirty="0" smtClean="0">
                <a:latin typeface="Times New Roman" pitchFamily="18" charset="0"/>
                <a:cs typeface="Times New Roman" pitchFamily="18" charset="0"/>
              </a:rPr>
              <a:t> meydana getirecektir. </a:t>
            </a:r>
            <a:r>
              <a:rPr lang="tr-TR" sz="2800" b="1" dirty="0" err="1" smtClean="0">
                <a:latin typeface="Times New Roman" pitchFamily="18" charset="0"/>
                <a:cs typeface="Times New Roman" pitchFamily="18" charset="0"/>
              </a:rPr>
              <a:t>Roger</a:t>
            </a:r>
            <a:r>
              <a:rPr lang="tr-TR" sz="2800" b="1" dirty="0" smtClean="0">
                <a:latin typeface="Times New Roman" pitchFamily="18" charset="0"/>
                <a:cs typeface="Times New Roman" pitchFamily="18" charset="0"/>
              </a:rPr>
              <a:t> Bacon</a:t>
            </a:r>
            <a:r>
              <a:rPr lang="tr-TR" sz="2800" dirty="0" smtClean="0">
                <a:latin typeface="Times New Roman" pitchFamily="18" charset="0"/>
                <a:cs typeface="Times New Roman" pitchFamily="18" charset="0"/>
              </a:rPr>
              <a:t> geç dönem skolastiğin anılması gereken bir başka ismidir. Deney ve deneyim kavramları onun yaklaşımında daha da kesin bir görünüm kazanır. Doğa araştırmalarında ortaya koyduğu bulgular ve matematik dehası ünlü bir bilgin olmasını sağlamıştır. Mistisizm ile ampirizmin karışımı olan düşünceleri </a:t>
            </a:r>
            <a:r>
              <a:rPr lang="tr-TR" sz="2800" dirty="0" err="1" smtClean="0">
                <a:latin typeface="Times New Roman" pitchFamily="18" charset="0"/>
                <a:cs typeface="Times New Roman" pitchFamily="18" charset="0"/>
              </a:rPr>
              <a:t>Bacon'ı</a:t>
            </a:r>
            <a:r>
              <a:rPr lang="tr-TR" sz="2800" dirty="0" smtClean="0">
                <a:latin typeface="Times New Roman" pitchFamily="18" charset="0"/>
                <a:cs typeface="Times New Roman" pitchFamily="18" charset="0"/>
              </a:rPr>
              <a:t> Ortaçağdan </a:t>
            </a:r>
            <a:r>
              <a:rPr lang="tr-TR" sz="2800" dirty="0" err="1" smtClean="0">
                <a:latin typeface="Times New Roman" pitchFamily="18" charset="0"/>
                <a:cs typeface="Times New Roman" pitchFamily="18" charset="0"/>
              </a:rPr>
              <a:t>Rönesansa</a:t>
            </a:r>
            <a:r>
              <a:rPr lang="tr-TR" sz="2800" dirty="0" smtClean="0">
                <a:latin typeface="Times New Roman" pitchFamily="18" charset="0"/>
                <a:cs typeface="Times New Roman" pitchFamily="18" charset="0"/>
              </a:rPr>
              <a:t> geçişin hazırlayıcılarından biri yapmıştır.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JOHN DUNS SCOTUS</a:t>
            </a:r>
            <a:endParaRPr lang="tr-TR" sz="2800" dirty="0">
              <a:latin typeface="Times New Roman" pitchFamily="18" charset="0"/>
              <a:cs typeface="Times New Roman" pitchFamily="18" charset="0"/>
            </a:endParaRPr>
          </a:p>
        </p:txBody>
      </p:sp>
      <p:pic>
        <p:nvPicPr>
          <p:cNvPr id="4" name="3 İçerik Yer Tutucusu" descr="JohnDunsScotus.jpg"/>
          <p:cNvPicPr>
            <a:picLocks noGrp="1" noChangeAspect="1"/>
          </p:cNvPicPr>
          <p:nvPr>
            <p:ph idx="1"/>
          </p:nvPr>
        </p:nvPicPr>
        <p:blipFill>
          <a:blip r:embed="rId2" cstate="print"/>
          <a:stretch>
            <a:fillRect/>
          </a:stretch>
        </p:blipFill>
        <p:spPr>
          <a:xfrm>
            <a:off x="2443844" y="1124744"/>
            <a:ext cx="4201779" cy="5544616"/>
          </a:xfr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t>    </a:t>
            </a:r>
            <a:r>
              <a:rPr lang="tr-TR" sz="2800" b="1" dirty="0" smtClean="0">
                <a:latin typeface="Times New Roman" pitchFamily="18" charset="0"/>
                <a:cs typeface="Times New Roman" pitchFamily="18" charset="0"/>
              </a:rPr>
              <a:t>John </a:t>
            </a:r>
            <a:r>
              <a:rPr lang="tr-TR" sz="2800" b="1" dirty="0" err="1" smtClean="0">
                <a:latin typeface="Times New Roman" pitchFamily="18" charset="0"/>
                <a:cs typeface="Times New Roman" pitchFamily="18" charset="0"/>
              </a:rPr>
              <a:t>Duns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Scotus</a:t>
            </a:r>
            <a:r>
              <a:rPr lang="tr-TR" sz="2800" dirty="0" smtClean="0">
                <a:latin typeface="Times New Roman" pitchFamily="18" charset="0"/>
                <a:cs typeface="Times New Roman" pitchFamily="18" charset="0"/>
              </a:rPr>
              <a:t>, 1265-1308 yılları arasında yaşamış olan İskoç düşünür. Aristoteles'in mantık ve metafiziğini benimsemekle birlikte, daha çok </a:t>
            </a:r>
            <a:r>
              <a:rPr lang="tr-TR" sz="2800" dirty="0" err="1" smtClean="0">
                <a:latin typeface="Times New Roman" pitchFamily="18" charset="0"/>
                <a:cs typeface="Times New Roman" pitchFamily="18" charset="0"/>
              </a:rPr>
              <a:t>Augustinusçu</a:t>
            </a:r>
            <a:r>
              <a:rPr lang="tr-TR" sz="2800" dirty="0" smtClean="0">
                <a:latin typeface="Times New Roman" pitchFamily="18" charset="0"/>
                <a:cs typeface="Times New Roman" pitchFamily="18" charset="0"/>
              </a:rPr>
              <a:t> gelenek içinde yer alan filozof,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Rüşt'e de, </a:t>
            </a:r>
            <a:r>
              <a:rPr lang="tr-TR" sz="2800" dirty="0" err="1" smtClean="0">
                <a:latin typeface="Times New Roman" pitchFamily="18" charset="0"/>
                <a:cs typeface="Times New Roman" pitchFamily="18" charset="0"/>
              </a:rPr>
              <a:t>Thomasçılığa</a:t>
            </a:r>
            <a:r>
              <a:rPr lang="tr-TR" sz="2800" dirty="0" smtClean="0">
                <a:latin typeface="Times New Roman" pitchFamily="18" charset="0"/>
                <a:cs typeface="Times New Roman" pitchFamily="18" charset="0"/>
              </a:rPr>
              <a:t> da karşı çıkmıştır. O, metafizikle teoloji arasında bir ayrım yapmış ve bütün </a:t>
            </a:r>
            <a:r>
              <a:rPr lang="tr-TR" sz="2800" dirty="0" err="1" smtClean="0">
                <a:latin typeface="Times New Roman" pitchFamily="18" charset="0"/>
                <a:cs typeface="Times New Roman" pitchFamily="18" charset="0"/>
              </a:rPr>
              <a:t>varolanlar</a:t>
            </a:r>
            <a:r>
              <a:rPr lang="tr-TR" sz="2800" dirty="0" smtClean="0">
                <a:latin typeface="Times New Roman" pitchFamily="18" charset="0"/>
                <a:cs typeface="Times New Roman" pitchFamily="18" charset="0"/>
              </a:rPr>
              <a:t> arasında bir ayrım yapmış ve bütün </a:t>
            </a:r>
            <a:r>
              <a:rPr lang="tr-TR" sz="2800" dirty="0" err="1" smtClean="0">
                <a:latin typeface="Times New Roman" pitchFamily="18" charset="0"/>
                <a:cs typeface="Times New Roman" pitchFamily="18" charset="0"/>
              </a:rPr>
              <a:t>varolanlar</a:t>
            </a:r>
            <a:r>
              <a:rPr lang="tr-TR" sz="2800" dirty="0" smtClean="0">
                <a:latin typeface="Times New Roman" pitchFamily="18" charset="0"/>
                <a:cs typeface="Times New Roman" pitchFamily="18" charset="0"/>
              </a:rPr>
              <a:t> için ortak olan ilkeleri araştıran metafiziğin Tanrı'yı kavrayamayacağını öne sürmüştür. Ona göre, Tanrı, teolojinin konusuna girer. </a:t>
            </a:r>
            <a:r>
              <a:rPr lang="tr-TR" sz="2800" dirty="0" err="1" smtClean="0">
                <a:latin typeface="Times New Roman" pitchFamily="18" charset="0"/>
                <a:cs typeface="Times New Roman" pitchFamily="18" charset="0"/>
              </a:rPr>
              <a:t>Scottus'a</a:t>
            </a:r>
            <a:r>
              <a:rPr lang="tr-TR" sz="2800" dirty="0" smtClean="0">
                <a:latin typeface="Times New Roman" pitchFamily="18" charset="0"/>
                <a:cs typeface="Times New Roman" pitchFamily="18" charset="0"/>
              </a:rPr>
              <a:t> göre, evrendeki hareket ve değişmenin bir başlatıcısı, evrendeki varlıkların bir ilk hareket ettiricisi olmalıdır ki bu da Tanrı'dır. Tanrı zorunlu varlıktır, birdir, özü itibarıyla basittir, özgür bir iradeye sahiptir.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Tümeller konusunda, onların öncelikle Tanrı'nın zihnindeki formlar olarak </a:t>
            </a:r>
            <a:r>
              <a:rPr lang="tr-TR" sz="2800" dirty="0" err="1" smtClean="0">
                <a:latin typeface="Times New Roman" pitchFamily="18" charset="0"/>
                <a:cs typeface="Times New Roman" pitchFamily="18" charset="0"/>
              </a:rPr>
              <a:t>varolduğunu</a:t>
            </a:r>
            <a:r>
              <a:rPr lang="tr-TR" sz="2800" dirty="0" smtClean="0">
                <a:latin typeface="Times New Roman" pitchFamily="18" charset="0"/>
                <a:cs typeface="Times New Roman" pitchFamily="18" charset="0"/>
              </a:rPr>
              <a:t> söyleyen </a:t>
            </a:r>
            <a:r>
              <a:rPr lang="tr-TR" sz="2800" dirty="0" err="1" smtClean="0">
                <a:latin typeface="Times New Roman" pitchFamily="18" charset="0"/>
                <a:cs typeface="Times New Roman" pitchFamily="18" charset="0"/>
              </a:rPr>
              <a:t>Scottus</a:t>
            </a:r>
            <a:r>
              <a:rPr lang="tr-TR" sz="2800" dirty="0" smtClean="0">
                <a:latin typeface="Times New Roman" pitchFamily="18" charset="0"/>
                <a:cs typeface="Times New Roman" pitchFamily="18" charset="0"/>
              </a:rPr>
              <a:t>, onların ikinci olarak nenelerde nesnelerin özleri ya da genel doğaları olarak ortaya çıktığını iddia etmiştir. Tümeller, ona göre, nihayet, zihnimizdeki soyut kavramlar olarak </a:t>
            </a:r>
            <a:r>
              <a:rPr lang="tr-TR" sz="2800" dirty="0" err="1" smtClean="0">
                <a:latin typeface="Times New Roman" pitchFamily="18" charset="0"/>
                <a:cs typeface="Times New Roman" pitchFamily="18" charset="0"/>
              </a:rPr>
              <a:t>varolur</a:t>
            </a:r>
            <a:r>
              <a:rPr lang="tr-TR" sz="2800" dirty="0" smtClean="0">
                <a:latin typeface="Times New Roman" pitchFamily="18" charset="0"/>
                <a:cs typeface="Times New Roman" pitchFamily="18" charset="0"/>
              </a:rPr>
              <a:t>. İradeciliği benimseyen </a:t>
            </a:r>
            <a:r>
              <a:rPr lang="tr-TR" sz="2800" dirty="0" err="1" smtClean="0">
                <a:latin typeface="Times New Roman" pitchFamily="18" charset="0"/>
                <a:cs typeface="Times New Roman" pitchFamily="18" charset="0"/>
              </a:rPr>
              <a:t>Scottus'a</a:t>
            </a:r>
            <a:r>
              <a:rPr lang="tr-TR" sz="2800" dirty="0" smtClean="0">
                <a:latin typeface="Times New Roman" pitchFamily="18" charset="0"/>
                <a:cs typeface="Times New Roman" pitchFamily="18" charset="0"/>
              </a:rPr>
              <a:t> göre, Tanrı'yla birleşme hedefine ulaşmada en önemli rolü akıl veya zeka değil irade oynamaktadır.</a:t>
            </a:r>
            <a:endParaRPr lang="tr-TR" sz="2800" dirty="0">
              <a:latin typeface="Times New Roman" pitchFamily="18" charset="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Autofit/>
          </a:bodyPr>
          <a:lstStyle/>
          <a:p>
            <a:r>
              <a:rPr lang="tr-TR" sz="2800" b="1" dirty="0" smtClean="0"/>
              <a:t/>
            </a:r>
            <a:br>
              <a:rPr lang="tr-TR" sz="2800" b="1" dirty="0" smtClean="0"/>
            </a:br>
            <a:r>
              <a:rPr lang="tr-TR" sz="2800" b="1" dirty="0" smtClean="0">
                <a:latin typeface="Times New Roman" pitchFamily="18" charset="0"/>
                <a:cs typeface="Times New Roman" pitchFamily="18" charset="0"/>
              </a:rPr>
              <a:t>OCKHAMLI WİLLİAM</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220px-William_of_Ockham.png"/>
          <p:cNvPicPr>
            <a:picLocks noGrp="1" noChangeAspect="1"/>
          </p:cNvPicPr>
          <p:nvPr>
            <p:ph idx="1"/>
          </p:nvPr>
        </p:nvPicPr>
        <p:blipFill>
          <a:blip r:embed="rId2" cstate="print"/>
          <a:stretch>
            <a:fillRect/>
          </a:stretch>
        </p:blipFill>
        <p:spPr>
          <a:xfrm>
            <a:off x="2339752" y="1151886"/>
            <a:ext cx="4286828" cy="5517473"/>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t>    </a:t>
            </a:r>
            <a:r>
              <a:rPr lang="tr-TR" sz="2800" b="1" dirty="0" err="1" smtClean="0">
                <a:latin typeface="Times New Roman" pitchFamily="18" charset="0"/>
                <a:cs typeface="Times New Roman" pitchFamily="18" charset="0"/>
              </a:rPr>
              <a:t>Ockhamlı</a:t>
            </a:r>
            <a:r>
              <a:rPr lang="tr-TR" sz="2800" b="1" dirty="0" smtClean="0">
                <a:latin typeface="Times New Roman" pitchFamily="18" charset="0"/>
                <a:cs typeface="Times New Roman" pitchFamily="18" charset="0"/>
              </a:rPr>
              <a:t> William</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Occam</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Hockham</a:t>
            </a:r>
            <a:r>
              <a:rPr lang="tr-TR" sz="2800" dirty="0" smtClean="0">
                <a:latin typeface="Times New Roman" pitchFamily="18" charset="0"/>
                <a:cs typeface="Times New Roman" pitchFamily="18" charset="0"/>
              </a:rPr>
              <a:t> ve birkaç değişik şekilde bilinir.) yaklaşık 1300 ve 1349 yılları </a:t>
            </a:r>
            <a:r>
              <a:rPr lang="tr-TR" sz="2800" dirty="0" err="1" smtClean="0">
                <a:latin typeface="Times New Roman" pitchFamily="18" charset="0"/>
                <a:cs typeface="Times New Roman" pitchFamily="18" charset="0"/>
              </a:rPr>
              <a:t>arasıda</a:t>
            </a:r>
            <a:r>
              <a:rPr lang="tr-TR" sz="2800" dirty="0" smtClean="0">
                <a:latin typeface="Times New Roman" pitchFamily="18" charset="0"/>
                <a:cs typeface="Times New Roman" pitchFamily="18" charset="0"/>
              </a:rPr>
              <a:t> yaşamış İngiliz </a:t>
            </a:r>
            <a:r>
              <a:rPr lang="tr-TR" sz="2800" dirty="0" err="1" smtClean="0">
                <a:latin typeface="Times New Roman" pitchFamily="18" charset="0"/>
                <a:cs typeface="Times New Roman" pitchFamily="18" charset="0"/>
              </a:rPr>
              <a:t>Fransiskan</a:t>
            </a:r>
            <a:r>
              <a:rPr lang="tr-TR" sz="2800" dirty="0" smtClean="0">
                <a:latin typeface="Times New Roman" pitchFamily="18" charset="0"/>
                <a:cs typeface="Times New Roman" pitchFamily="18" charset="0"/>
              </a:rPr>
              <a:t> papazı ve skolastik filozof. Politik anlaşmazlıkların ve entelektüelliğin merkezi olan on dördüncü yüz yılda; Thomas </a:t>
            </a:r>
            <a:r>
              <a:rPr lang="tr-TR" sz="2800" dirty="0" err="1" smtClean="0">
                <a:latin typeface="Times New Roman" pitchFamily="18" charset="0"/>
                <a:cs typeface="Times New Roman" pitchFamily="18" charset="0"/>
              </a:rPr>
              <a:t>Aquinas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Duns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Scotus</a:t>
            </a:r>
            <a:r>
              <a:rPr lang="tr-TR" sz="2800" dirty="0" smtClean="0">
                <a:latin typeface="Times New Roman" pitchFamily="18" charset="0"/>
                <a:cs typeface="Times New Roman" pitchFamily="18" charset="0"/>
              </a:rPr>
              <a:t> ve İslam filozoflarından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ile birlikte, önemli figürlerden biri olduğu düşünülüyor. Genel olarak ismini verdiği </a:t>
            </a:r>
            <a:r>
              <a:rPr lang="tr-TR" sz="2800" dirty="0" err="1" smtClean="0">
                <a:latin typeface="Times New Roman" pitchFamily="18" charset="0"/>
                <a:cs typeface="Times New Roman" pitchFamily="18" charset="0"/>
              </a:rPr>
              <a:t>Occam'ın</a:t>
            </a:r>
            <a:r>
              <a:rPr lang="tr-TR" sz="2800" dirty="0" smtClean="0">
                <a:latin typeface="Times New Roman" pitchFamily="18" charset="0"/>
                <a:cs typeface="Times New Roman" pitchFamily="18" charset="0"/>
              </a:rPr>
              <a:t> Usturası isimli metodolojik prensiple anılmasına rağmen, mantık, fizik ve teoloji alanında önemli çalışmalar üretmiştir. İngiltere Kilisesi'nde 10 Nisan günü </a:t>
            </a:r>
            <a:r>
              <a:rPr lang="tr-TR" sz="2800" dirty="0" err="1" smtClean="0">
                <a:latin typeface="Times New Roman" pitchFamily="18" charset="0"/>
                <a:cs typeface="Times New Roman" pitchFamily="18" charset="0"/>
              </a:rPr>
              <a:t>Ochkam'ı</a:t>
            </a:r>
            <a:r>
              <a:rPr lang="tr-TR" sz="2800" dirty="0" smtClean="0">
                <a:latin typeface="Times New Roman" pitchFamily="18" charset="0"/>
                <a:cs typeface="Times New Roman" pitchFamily="18" charset="0"/>
              </a:rPr>
              <a:t> anma günüdür.</a:t>
            </a:r>
            <a:r>
              <a:rPr lang="tr-TR" sz="2800" dirty="0" smtClean="0"/>
              <a:t> İngiltere'nin </a:t>
            </a:r>
            <a:r>
              <a:rPr lang="tr-TR" sz="2800" dirty="0" err="1" smtClean="0"/>
              <a:t>Surrey</a:t>
            </a:r>
            <a:r>
              <a:rPr lang="tr-TR" sz="2800" dirty="0" smtClean="0"/>
              <a:t> Kontluğu'nda </a:t>
            </a:r>
            <a:r>
              <a:rPr lang="tr-TR" sz="2800" dirty="0" err="1" smtClean="0"/>
              <a:t>Ockham</a:t>
            </a:r>
            <a:r>
              <a:rPr lang="tr-TR" sz="2800" dirty="0" smtClean="0"/>
              <a:t> isimli küçük bir köyde doğan William, küçük yaşta </a:t>
            </a:r>
            <a:r>
              <a:rPr lang="tr-TR" sz="2800" dirty="0" err="1" smtClean="0"/>
              <a:t>Fransisken</a:t>
            </a:r>
            <a:r>
              <a:rPr lang="tr-TR" sz="2800" dirty="0" smtClean="0"/>
              <a:t> mezhebine katıldı. </a:t>
            </a:r>
            <a:endParaRPr lang="tr-TR" sz="2800" dirty="0" smtClean="0">
              <a:latin typeface="Times New Roman" pitchFamily="18" charset="0"/>
              <a:cs typeface="Times New Roman" pitchFamily="18" charset="0"/>
            </a:endParaRP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Oxford Üniversitesinde 1309'dan 1321'e kadar teoloji eğitimi almıştır. Fakat mezuniyet için gerekli olan </a:t>
            </a:r>
            <a:r>
              <a:rPr lang="tr-TR" sz="2800" dirty="0" err="1" smtClean="0">
                <a:latin typeface="Times New Roman" pitchFamily="18" charset="0"/>
                <a:cs typeface="Times New Roman" pitchFamily="18" charset="0"/>
              </a:rPr>
              <a:t>master</a:t>
            </a:r>
            <a:r>
              <a:rPr lang="tr-TR" sz="2800" dirty="0" smtClean="0">
                <a:latin typeface="Times New Roman" pitchFamily="18" charset="0"/>
                <a:cs typeface="Times New Roman" pitchFamily="18" charset="0"/>
              </a:rPr>
              <a:t> derecesine ulaşamadığı düşünülmektedir. Bu nedenle William'a sonradan ‘Saygıdeğer </a:t>
            </a:r>
            <a:r>
              <a:rPr lang="tr-TR" sz="2800" dirty="0" err="1" smtClean="0">
                <a:latin typeface="Times New Roman" pitchFamily="18" charset="0"/>
                <a:cs typeface="Times New Roman" pitchFamily="18" charset="0"/>
              </a:rPr>
              <a:t>inisiyatör</a:t>
            </a:r>
            <a:r>
              <a:rPr lang="tr-TR" sz="2800" dirty="0" smtClean="0">
                <a:latin typeface="Times New Roman" pitchFamily="18" charset="0"/>
                <a:cs typeface="Times New Roman" pitchFamily="18" charset="0"/>
              </a:rPr>
              <a:t>’ veya ‘Saygıdeğer acemi’ (Yenilmez, fethedilmez doktor olarak bilinmesine rağmen)  lakapları takılmıştır. Zaman içinde hem </a:t>
            </a:r>
            <a:r>
              <a:rPr lang="tr-TR" sz="2800" dirty="0" err="1" smtClean="0">
                <a:latin typeface="Times New Roman" pitchFamily="18" charset="0"/>
                <a:cs typeface="Times New Roman" pitchFamily="18" charset="0"/>
              </a:rPr>
              <a:t>Fransiskenlerden</a:t>
            </a:r>
            <a:r>
              <a:rPr lang="tr-TR" sz="2800" dirty="0" smtClean="0">
                <a:latin typeface="Times New Roman" pitchFamily="18" charset="0"/>
                <a:cs typeface="Times New Roman" pitchFamily="18" charset="0"/>
              </a:rPr>
              <a:t> hem de filozof </a:t>
            </a:r>
            <a:r>
              <a:rPr lang="tr-TR" sz="2800" dirty="0" err="1" smtClean="0">
                <a:latin typeface="Times New Roman" pitchFamily="18" charset="0"/>
                <a:cs typeface="Times New Roman" pitchFamily="18" charset="0"/>
              </a:rPr>
              <a:t>Roscelinus'dan</a:t>
            </a:r>
            <a:r>
              <a:rPr lang="tr-TR" sz="2800" dirty="0" smtClean="0">
                <a:latin typeface="Times New Roman" pitchFamily="18" charset="0"/>
                <a:cs typeface="Times New Roman" pitchFamily="18" charset="0"/>
              </a:rPr>
              <a:t> etkilenen </a:t>
            </a:r>
            <a:r>
              <a:rPr lang="tr-TR" sz="2800" dirty="0" err="1" smtClean="0">
                <a:latin typeface="Times New Roman" pitchFamily="18" charset="0"/>
                <a:cs typeface="Times New Roman" pitchFamily="18" charset="0"/>
              </a:rPr>
              <a:t>Ockhamlı</a:t>
            </a:r>
            <a:r>
              <a:rPr lang="tr-TR" sz="2800" dirty="0" smtClean="0">
                <a:latin typeface="Times New Roman" pitchFamily="18" charset="0"/>
                <a:cs typeface="Times New Roman" pitchFamily="18" charset="0"/>
              </a:rPr>
              <a:t> William, kısa süre sonra Papalık ile tartışma yaşamaya başladı. Zira </a:t>
            </a:r>
            <a:r>
              <a:rPr lang="tr-TR" sz="2800" dirty="0" err="1" smtClean="0">
                <a:latin typeface="Times New Roman" pitchFamily="18" charset="0"/>
                <a:cs typeface="Times New Roman" pitchFamily="18" charset="0"/>
              </a:rPr>
              <a:t>Fransiskenler</a:t>
            </a:r>
            <a:r>
              <a:rPr lang="tr-TR" sz="2800" dirty="0" smtClean="0">
                <a:latin typeface="Times New Roman" pitchFamily="18" charset="0"/>
                <a:cs typeface="Times New Roman" pitchFamily="18" charset="0"/>
              </a:rPr>
              <a:t>, İsa ve havarilerinin hiçbir şekilde mülk edinmediğini ve yoksul yaşayıp öldüklerini söylüyor, buradan hareketle Katolik Kilisesi'nin mülk edinmesine şiddetle karşı çıkıyorlardı. Öte yandan William, Katolik Kilisesi'ndeki realizm anlayışına zıt olarak </a:t>
            </a:r>
            <a:r>
              <a:rPr lang="tr-TR" sz="2800" dirty="0" err="1" smtClean="0">
                <a:latin typeface="Times New Roman" pitchFamily="18" charset="0"/>
                <a:cs typeface="Times New Roman" pitchFamily="18" charset="0"/>
              </a:rPr>
              <a:t>Roscelinus'un</a:t>
            </a:r>
            <a:r>
              <a:rPr lang="tr-TR" sz="2800" dirty="0" smtClean="0">
                <a:latin typeface="Times New Roman" pitchFamily="18" charset="0"/>
                <a:cs typeface="Times New Roman" pitchFamily="18" charset="0"/>
              </a:rPr>
              <a:t> adcılık fikri üzerine çalışmalar yapıyordu. </a:t>
            </a:r>
            <a:endParaRPr lang="tr-TR" sz="2800"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Öyle ki William, bu doğrultuda </a:t>
            </a:r>
            <a:r>
              <a:rPr lang="tr-TR" sz="2800" dirty="0" err="1" smtClean="0">
                <a:latin typeface="Times New Roman" pitchFamily="18" charset="0"/>
                <a:cs typeface="Times New Roman" pitchFamily="18" charset="0"/>
              </a:rPr>
              <a:t>Ockham'ın</a:t>
            </a:r>
            <a:r>
              <a:rPr lang="tr-TR" sz="2800" dirty="0" smtClean="0">
                <a:latin typeface="Times New Roman" pitchFamily="18" charset="0"/>
                <a:cs typeface="Times New Roman" pitchFamily="18" charset="0"/>
              </a:rPr>
              <a:t> Usturası fikrini üretmiştir. Bu temelle şekillenen fikirleri ile William, dünyevî bilgi ile </a:t>
            </a:r>
            <a:r>
              <a:rPr lang="tr-TR" sz="2800" dirty="0" err="1" smtClean="0">
                <a:latin typeface="Times New Roman" pitchFamily="18" charset="0"/>
                <a:cs typeface="Times New Roman" pitchFamily="18" charset="0"/>
              </a:rPr>
              <a:t>imanî</a:t>
            </a:r>
            <a:r>
              <a:rPr lang="tr-TR" sz="2800" dirty="0" smtClean="0">
                <a:latin typeface="Times New Roman" pitchFamily="18" charset="0"/>
                <a:cs typeface="Times New Roman" pitchFamily="18" charset="0"/>
              </a:rPr>
              <a:t> bilgi arasına sert bir çizgi çekmiş, teoloji ile felsefeyi birbirinden ayırmıştır. Bu görüşlerinden ötürü dinden çıkma şüphesiyle hakkında soruşturma açılan </a:t>
            </a:r>
            <a:r>
              <a:rPr lang="tr-TR" sz="2800" dirty="0" err="1" smtClean="0">
                <a:latin typeface="Times New Roman" pitchFamily="18" charset="0"/>
                <a:cs typeface="Times New Roman" pitchFamily="18" charset="0"/>
              </a:rPr>
              <a:t>Ockham'lı</a:t>
            </a:r>
            <a:r>
              <a:rPr lang="tr-TR" sz="2800" dirty="0" smtClean="0">
                <a:latin typeface="Times New Roman" pitchFamily="18" charset="0"/>
                <a:cs typeface="Times New Roman" pitchFamily="18" charset="0"/>
              </a:rPr>
              <a:t> William, 1324 yılında </a:t>
            </a:r>
            <a:r>
              <a:rPr lang="tr-TR" sz="2800" dirty="0" err="1" smtClean="0">
                <a:latin typeface="Times New Roman" pitchFamily="18" charset="0"/>
                <a:cs typeface="Times New Roman" pitchFamily="18" charset="0"/>
              </a:rPr>
              <a:t>Avignon'da</a:t>
            </a:r>
            <a:r>
              <a:rPr lang="tr-TR" sz="2800" dirty="0" smtClean="0">
                <a:latin typeface="Times New Roman" pitchFamily="18" charset="0"/>
                <a:cs typeface="Times New Roman" pitchFamily="18" charset="0"/>
              </a:rPr>
              <a:t> Papa'nın başkanlığında bir mahkemeye çıkartıldı. Yargılama sonunda mahkûm edilmemesine karşın William'ın kentten çıkışı yasaklandı. Bunun üzerine William, kentteki bir </a:t>
            </a:r>
            <a:r>
              <a:rPr lang="tr-TR" sz="2800" dirty="0" err="1" smtClean="0">
                <a:latin typeface="Times New Roman" pitchFamily="18" charset="0"/>
                <a:cs typeface="Times New Roman" pitchFamily="18" charset="0"/>
              </a:rPr>
              <a:t>Fransisken</a:t>
            </a:r>
            <a:r>
              <a:rPr lang="tr-TR" sz="2800" dirty="0" smtClean="0">
                <a:latin typeface="Times New Roman" pitchFamily="18" charset="0"/>
                <a:cs typeface="Times New Roman" pitchFamily="18" charset="0"/>
              </a:rPr>
              <a:t> manastırına yerleşti. Birçok filozof </a:t>
            </a:r>
            <a:r>
              <a:rPr lang="tr-TR" sz="2800" dirty="0" err="1" smtClean="0">
                <a:latin typeface="Times New Roman" pitchFamily="18" charset="0"/>
                <a:cs typeface="Times New Roman" pitchFamily="18" charset="0"/>
              </a:rPr>
              <a:t>Ockham'ın</a:t>
            </a:r>
            <a:r>
              <a:rPr lang="tr-TR" sz="2800" dirty="0" smtClean="0">
                <a:latin typeface="Times New Roman" pitchFamily="18" charset="0"/>
                <a:cs typeface="Times New Roman" pitchFamily="18" charset="0"/>
              </a:rPr>
              <a:t> sapkınlık düşüncesiyle çağrıldığına inanmaktaydı.  Bu düşünceye karşı olarak son zamanlarda George </a:t>
            </a:r>
            <a:r>
              <a:rPr lang="tr-TR" sz="2800" dirty="0" err="1" smtClean="0">
                <a:latin typeface="Times New Roman" pitchFamily="18" charset="0"/>
                <a:cs typeface="Times New Roman" pitchFamily="18" charset="0"/>
              </a:rPr>
              <a:t>Knysh</a:t>
            </a:r>
            <a:r>
              <a:rPr lang="tr-TR" sz="2800" dirty="0" smtClean="0">
                <a:latin typeface="Times New Roman" pitchFamily="18" charset="0"/>
                <a:cs typeface="Times New Roman" pitchFamily="18" charset="0"/>
              </a:rPr>
              <a:t> tarafından başlangıçta </a:t>
            </a:r>
            <a:r>
              <a:rPr lang="tr-TR" sz="2800" dirty="0" err="1" smtClean="0">
                <a:latin typeface="Times New Roman" pitchFamily="18" charset="0"/>
                <a:cs typeface="Times New Roman" pitchFamily="18" charset="0"/>
              </a:rPr>
              <a:t>Fransiskan</a:t>
            </a:r>
            <a:r>
              <a:rPr lang="tr-TR" sz="2800" dirty="0" smtClean="0">
                <a:latin typeface="Times New Roman" pitchFamily="18" charset="0"/>
                <a:cs typeface="Times New Roman" pitchFamily="18" charset="0"/>
              </a:rPr>
              <a:t> Kilisesine felsefe profesörü olarak atandığı fakat disiplin sorunları nedeniyle 1327'ye kadar görevine başlayamadığı iddia edilmektedir. </a:t>
            </a:r>
            <a:endParaRPr lang="tr-TR" sz="2800" dirty="0">
              <a:latin typeface="Times New Roman" pitchFamily="18" charset="0"/>
              <a:cs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Bir papazlar komisyonu, William'ın </a:t>
            </a:r>
            <a:r>
              <a:rPr lang="tr-TR" sz="2800" dirty="0" err="1" smtClean="0">
                <a:latin typeface="Times New Roman" pitchFamily="18" charset="0"/>
                <a:cs typeface="Times New Roman" pitchFamily="18" charset="0"/>
              </a:rPr>
              <a:t>Commentary</a:t>
            </a:r>
            <a:r>
              <a:rPr lang="tr-TR" sz="2800" dirty="0" smtClean="0">
                <a:latin typeface="Times New Roman" pitchFamily="18" charset="0"/>
                <a:cs typeface="Times New Roman" pitchFamily="18" charset="0"/>
              </a:rPr>
              <a:t> on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Sentences</a:t>
            </a:r>
            <a:r>
              <a:rPr lang="tr-TR" sz="2800" dirty="0" smtClean="0">
                <a:latin typeface="Times New Roman" pitchFamily="18" charset="0"/>
                <a:cs typeface="Times New Roman" pitchFamily="18" charset="0"/>
              </a:rPr>
              <a:t> adlı yazısının tekrar incelenmesini istediğinde </a:t>
            </a:r>
            <a:r>
              <a:rPr lang="tr-TR" sz="2800" dirty="0" err="1" smtClean="0">
                <a:latin typeface="Times New Roman" pitchFamily="18" charset="0"/>
                <a:cs typeface="Times New Roman" pitchFamily="18" charset="0"/>
              </a:rPr>
              <a:t>Ockham</a:t>
            </a:r>
            <a:r>
              <a:rPr lang="tr-TR" sz="2800" dirty="0" smtClean="0">
                <a:latin typeface="Times New Roman" pitchFamily="18" charset="0"/>
                <a:cs typeface="Times New Roman" pitchFamily="18" charset="0"/>
              </a:rPr>
              <a:t> kendisini başka bir tartışmanın içinde buldu. Üç yıl sonra </a:t>
            </a:r>
            <a:r>
              <a:rPr lang="tr-TR" sz="2800" dirty="0" err="1" smtClean="0">
                <a:latin typeface="Times New Roman" pitchFamily="18" charset="0"/>
                <a:cs typeface="Times New Roman" pitchFamily="18" charset="0"/>
              </a:rPr>
              <a:t>Fransiskenlerin</a:t>
            </a:r>
            <a:r>
              <a:rPr lang="tr-TR" sz="2800" dirty="0" smtClean="0">
                <a:latin typeface="Times New Roman" pitchFamily="18" charset="0"/>
                <a:cs typeface="Times New Roman" pitchFamily="18" charset="0"/>
              </a:rPr>
              <a:t> başkanı </a:t>
            </a:r>
            <a:r>
              <a:rPr lang="tr-TR" sz="2800" dirty="0" err="1" smtClean="0">
                <a:latin typeface="Times New Roman" pitchFamily="18" charset="0"/>
                <a:cs typeface="Times New Roman" pitchFamily="18" charset="0"/>
              </a:rPr>
              <a:t>Michele</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Cesena</a:t>
            </a:r>
            <a:r>
              <a:rPr lang="tr-TR" sz="2800" dirty="0" smtClean="0">
                <a:latin typeface="Times New Roman" pitchFamily="18" charset="0"/>
                <a:cs typeface="Times New Roman" pitchFamily="18" charset="0"/>
              </a:rPr>
              <a:t> ile tanışan William, Papa XXII. </a:t>
            </a:r>
            <a:r>
              <a:rPr lang="tr-TR" sz="2800" dirty="0" err="1" smtClean="0">
                <a:latin typeface="Times New Roman" pitchFamily="18" charset="0"/>
                <a:cs typeface="Times New Roman" pitchFamily="18" charset="0"/>
              </a:rPr>
              <a:t>Ioannes'e</a:t>
            </a:r>
            <a:r>
              <a:rPr lang="tr-TR" sz="2800" dirty="0" smtClean="0">
                <a:latin typeface="Times New Roman" pitchFamily="18" charset="0"/>
                <a:cs typeface="Times New Roman" pitchFamily="18" charset="0"/>
              </a:rPr>
              <a:t> karşı </a:t>
            </a:r>
            <a:r>
              <a:rPr lang="tr-TR" sz="2800" dirty="0" err="1" smtClean="0">
                <a:latin typeface="Times New Roman" pitchFamily="18" charset="0"/>
                <a:cs typeface="Times New Roman" pitchFamily="18" charset="0"/>
              </a:rPr>
              <a:t>Michele'in</a:t>
            </a:r>
            <a:r>
              <a:rPr lang="tr-TR" sz="2800" dirty="0" smtClean="0">
                <a:latin typeface="Times New Roman" pitchFamily="18" charset="0"/>
                <a:cs typeface="Times New Roman" pitchFamily="18" charset="0"/>
              </a:rPr>
              <a:t> safını tuttu. Aynı dönemde XXII. </a:t>
            </a:r>
            <a:r>
              <a:rPr lang="tr-TR" sz="2800" dirty="0" err="1" smtClean="0">
                <a:latin typeface="Times New Roman" pitchFamily="18" charset="0"/>
                <a:cs typeface="Times New Roman" pitchFamily="18" charset="0"/>
              </a:rPr>
              <a:t>Ioannes</a:t>
            </a:r>
            <a:r>
              <a:rPr lang="tr-TR" sz="2800" dirty="0" smtClean="0">
                <a:latin typeface="Times New Roman" pitchFamily="18" charset="0"/>
                <a:cs typeface="Times New Roman" pitchFamily="18" charset="0"/>
              </a:rPr>
              <a:t> ile tartışma yaşayan Kutsal Roma İmparatoru Kutsal Roma Cermen İmparatoru IV. </a:t>
            </a:r>
            <a:r>
              <a:rPr lang="tr-TR" sz="2800" dirty="0" err="1" smtClean="0">
                <a:latin typeface="Times New Roman" pitchFamily="18" charset="0"/>
                <a:cs typeface="Times New Roman" pitchFamily="18" charset="0"/>
              </a:rPr>
              <a:t>Ludwig</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Fransiskenleri</a:t>
            </a:r>
            <a:r>
              <a:rPr lang="tr-TR" sz="2800" dirty="0" smtClean="0">
                <a:latin typeface="Times New Roman" pitchFamily="18" charset="0"/>
                <a:cs typeface="Times New Roman" pitchFamily="18" charset="0"/>
              </a:rPr>
              <a:t> desteklemişti. Bu durumu fırsat bilen William, 1328'de </a:t>
            </a:r>
            <a:r>
              <a:rPr lang="tr-TR" sz="2800" dirty="0" err="1" smtClean="0">
                <a:latin typeface="Times New Roman" pitchFamily="18" charset="0"/>
                <a:cs typeface="Times New Roman" pitchFamily="18" charset="0"/>
              </a:rPr>
              <a:t>Michele</a:t>
            </a:r>
            <a:r>
              <a:rPr lang="tr-TR" sz="2800" dirty="0" smtClean="0">
                <a:latin typeface="Times New Roman" pitchFamily="18" charset="0"/>
                <a:cs typeface="Times New Roman" pitchFamily="18" charset="0"/>
              </a:rPr>
              <a:t> ile birlikte </a:t>
            </a:r>
            <a:r>
              <a:rPr lang="tr-TR" sz="2800" dirty="0" err="1" smtClean="0">
                <a:latin typeface="Times New Roman" pitchFamily="18" charset="0"/>
                <a:cs typeface="Times New Roman" pitchFamily="18" charset="0"/>
              </a:rPr>
              <a:t>Avignon'dan</a:t>
            </a:r>
            <a:r>
              <a:rPr lang="tr-TR" sz="2800" dirty="0" smtClean="0">
                <a:latin typeface="Times New Roman" pitchFamily="18" charset="0"/>
                <a:cs typeface="Times New Roman" pitchFamily="18" charset="0"/>
              </a:rPr>
              <a:t> kaçıp İtalya'da bulunan IV. </a:t>
            </a:r>
            <a:r>
              <a:rPr lang="tr-TR" sz="2800" dirty="0" err="1" smtClean="0">
                <a:latin typeface="Times New Roman" pitchFamily="18" charset="0"/>
                <a:cs typeface="Times New Roman" pitchFamily="18" charset="0"/>
              </a:rPr>
              <a:t>Ludwig'e</a:t>
            </a:r>
            <a:r>
              <a:rPr lang="tr-TR" sz="2800" dirty="0" smtClean="0">
                <a:latin typeface="Times New Roman" pitchFamily="18" charset="0"/>
                <a:cs typeface="Times New Roman" pitchFamily="18" charset="0"/>
              </a:rPr>
              <a:t> sığındı. İmparatora “Sen beni kılıçla koru, ben de seni kalemimle koruyayım” dediği söylenen </a:t>
            </a:r>
            <a:r>
              <a:rPr lang="tr-TR" sz="2800" dirty="0" err="1" smtClean="0">
                <a:latin typeface="Times New Roman" pitchFamily="18" charset="0"/>
                <a:cs typeface="Times New Roman" pitchFamily="18" charset="0"/>
              </a:rPr>
              <a:t>Ockhamlı</a:t>
            </a:r>
            <a:r>
              <a:rPr lang="tr-TR" sz="2800" dirty="0" smtClean="0">
                <a:latin typeface="Times New Roman" pitchFamily="18" charset="0"/>
                <a:cs typeface="Times New Roman" pitchFamily="18" charset="0"/>
              </a:rPr>
              <a:t> William, Papa XXII. </a:t>
            </a:r>
            <a:r>
              <a:rPr lang="tr-TR" sz="2800" dirty="0" err="1" smtClean="0">
                <a:latin typeface="Times New Roman" pitchFamily="18" charset="0"/>
                <a:cs typeface="Times New Roman" pitchFamily="18" charset="0"/>
              </a:rPr>
              <a:t>Ioannes'i</a:t>
            </a:r>
            <a:r>
              <a:rPr lang="tr-TR" sz="2800" dirty="0" smtClean="0">
                <a:latin typeface="Times New Roman" pitchFamily="18" charset="0"/>
                <a:cs typeface="Times New Roman" pitchFamily="18" charset="0"/>
              </a:rPr>
              <a:t> dinden çıkmakla suçlayan yazılar yazdı. Bu yazıları nedeniyle Papa tarafından aforoz edilen William, 1330 yılında IV. </a:t>
            </a:r>
            <a:r>
              <a:rPr lang="tr-TR" sz="2800" dirty="0" err="1" smtClean="0">
                <a:latin typeface="Times New Roman" pitchFamily="18" charset="0"/>
                <a:cs typeface="Times New Roman" pitchFamily="18" charset="0"/>
              </a:rPr>
              <a:t>Ludwig'in</a:t>
            </a:r>
            <a:r>
              <a:rPr lang="tr-TR" sz="2800" dirty="0" smtClean="0">
                <a:latin typeface="Times New Roman" pitchFamily="18" charset="0"/>
                <a:cs typeface="Times New Roman" pitchFamily="18" charset="0"/>
              </a:rPr>
              <a:t> ülkesine dönmesiyle birlikte Münih'e gitti.</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t>    </a:t>
            </a:r>
            <a:r>
              <a:rPr lang="tr-TR" sz="2800" b="1" dirty="0" smtClean="0">
                <a:latin typeface="Times New Roman" pitchFamily="18" charset="0"/>
                <a:cs typeface="Times New Roman" pitchFamily="18" charset="0"/>
              </a:rPr>
              <a:t>Platon</a:t>
            </a:r>
            <a:r>
              <a:rPr lang="tr-TR" sz="2800" dirty="0" smtClean="0">
                <a:latin typeface="Times New Roman" pitchFamily="18" charset="0"/>
                <a:cs typeface="Times New Roman" pitchFamily="18" charset="0"/>
              </a:rPr>
              <a:t> ya da İslâm dünyasında </a:t>
            </a:r>
            <a:r>
              <a:rPr lang="tr-TR" sz="2800" b="1" dirty="0" smtClean="0">
                <a:latin typeface="Times New Roman" pitchFamily="18" charset="0"/>
                <a:cs typeface="Times New Roman" pitchFamily="18" charset="0"/>
              </a:rPr>
              <a:t>Eflatun</a:t>
            </a:r>
            <a:r>
              <a:rPr lang="tr-TR" sz="2800" dirty="0" smtClean="0">
                <a:latin typeface="Times New Roman" pitchFamily="18" charset="0"/>
                <a:cs typeface="Times New Roman" pitchFamily="18" charset="0"/>
              </a:rPr>
              <a:t> olarak bilinen (M.Ö. 427 - M.Ö. 347), Antik klâsik Yunan filozofu, matematikçi ve Batı dünyasındaki ilk yüksek öğretim kurumu olan Atina Akademisi'nin kurucusudur. M.Ö. 427'de Atina'da asil bir ailenin </a:t>
            </a:r>
            <a:r>
              <a:rPr lang="tr-TR" sz="2800" dirty="0" err="1" smtClean="0">
                <a:latin typeface="Times New Roman" pitchFamily="18" charset="0"/>
                <a:cs typeface="Times New Roman" pitchFamily="18" charset="0"/>
              </a:rPr>
              <a:t>Aristokles</a:t>
            </a:r>
            <a:r>
              <a:rPr lang="tr-TR" sz="2800" dirty="0" smtClean="0">
                <a:latin typeface="Times New Roman" pitchFamily="18" charset="0"/>
                <a:cs typeface="Times New Roman" pitchFamily="18" charset="0"/>
              </a:rPr>
              <a:t> adındaki oğlu olarak Dünya'ya gelmiş, ancak daha sonra geniş omuzları ve atletik yapısı sebebiyle Yunanca "geniş" anlamına gelen </a:t>
            </a:r>
            <a:r>
              <a:rPr lang="tr-TR" sz="2800" b="1" dirty="0" smtClean="0">
                <a:latin typeface="Times New Roman" pitchFamily="18" charset="0"/>
                <a:cs typeface="Times New Roman" pitchFamily="18" charset="0"/>
              </a:rPr>
              <a:t>Platon</a:t>
            </a:r>
            <a:r>
              <a:rPr lang="tr-TR" sz="2800" dirty="0" smtClean="0">
                <a:latin typeface="Times New Roman" pitchFamily="18" charset="0"/>
                <a:cs typeface="Times New Roman" pitchFamily="18" charset="0"/>
              </a:rPr>
              <a:t> lakabını almıştır. Hayatının muhtemelen politikaya atılmak için şekillendirilmesine rağmen Sokrates'in öğrencisi olmuş ve Sokrates'e dair bilgilerin çoğu Platon'un eserlerinden edinilmiştir. Çok seyahat etmiş, M.Ö. 385'te Atina'ya geri dönmeden önce İtalya'nın güneyinde ve Sicilya'da bir süre kalmıştır. </a:t>
            </a:r>
            <a:endParaRPr lang="tr-TR" sz="2800" dirty="0">
              <a:latin typeface="Times New Roman" pitchFamily="18" charset="0"/>
              <a:cs typeface="Times New Roman"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pPr algn="just"/>
            <a:r>
              <a:rPr lang="tr-TR" sz="2800" b="1" dirty="0" smtClean="0"/>
              <a:t/>
            </a:r>
            <a:br>
              <a:rPr lang="tr-TR" sz="2800" b="1" dirty="0" smtClean="0"/>
            </a:br>
            <a:r>
              <a:rPr lang="tr-TR" sz="3100" b="1" dirty="0" smtClean="0">
                <a:latin typeface="Times New Roman" pitchFamily="18" charset="0"/>
                <a:cs typeface="Times New Roman" pitchFamily="18" charset="0"/>
              </a:rPr>
              <a:t>DÜŞÜNCELERİ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lnSpcReduction="10000"/>
          </a:bodyPr>
          <a:lstStyle/>
          <a:p>
            <a:pPr marL="514350" indent="-514350" algn="just">
              <a:buAutoNum type="arabicPeriod"/>
            </a:pPr>
            <a:r>
              <a:rPr lang="tr-TR" sz="2800" dirty="0" smtClean="0">
                <a:latin typeface="Times New Roman" pitchFamily="18" charset="0"/>
                <a:cs typeface="Times New Roman" pitchFamily="18" charset="0"/>
              </a:rPr>
              <a:t>Monarşi iyi bir rejimdir ancak bunun bir şartı </a:t>
            </a:r>
            <a:r>
              <a:rPr lang="tr-TR" sz="2800" dirty="0" err="1" smtClean="0">
                <a:latin typeface="Times New Roman" pitchFamily="18" charset="0"/>
                <a:cs typeface="Times New Roman" pitchFamily="18" charset="0"/>
              </a:rPr>
              <a:t>vardırː</a:t>
            </a:r>
            <a:r>
              <a:rPr lang="tr-TR" sz="2800" dirty="0" smtClean="0">
                <a:latin typeface="Times New Roman" pitchFamily="18" charset="0"/>
                <a:cs typeface="Times New Roman" pitchFamily="18" charset="0"/>
              </a:rPr>
              <a:t> Kral, kendi çıkarı için değil, yönettiği halkın ortak iyiliği için çabalamalıdır. Bu nedenle siyasal iktidar mutlak değildir, sınırlıdır. Öte yandan kralların otoritesi Tanrı'dan kaynaklanır ancak bu otorite de sınırsız değildir. Eğer kral yozlaşırsa, Tanrı'dan kaynaklanan otorite sona ermiş olur ve kralın meşruiyeti kalmaz;</a:t>
            </a:r>
          </a:p>
          <a:p>
            <a:pPr marL="514350" indent="-514350" algn="just">
              <a:buAutoNum type="arabicPeriod"/>
            </a:pPr>
            <a:r>
              <a:rPr lang="tr-TR" sz="2800" dirty="0" smtClean="0">
                <a:latin typeface="Times New Roman" pitchFamily="18" charset="0"/>
                <a:cs typeface="Times New Roman" pitchFamily="18" charset="0"/>
              </a:rPr>
              <a:t>Devleti yöneten </a:t>
            </a:r>
            <a:r>
              <a:rPr lang="tr-TR" sz="2800" dirty="0" err="1" smtClean="0">
                <a:latin typeface="Times New Roman" pitchFamily="18" charset="0"/>
                <a:cs typeface="Times New Roman" pitchFamily="18" charset="0"/>
              </a:rPr>
              <a:t>monark</a:t>
            </a:r>
            <a:r>
              <a:rPr lang="tr-TR" sz="2800" dirty="0" smtClean="0">
                <a:latin typeface="Times New Roman" pitchFamily="18" charset="0"/>
                <a:cs typeface="Times New Roman" pitchFamily="18" charset="0"/>
              </a:rPr>
              <a:t>, halkının çıkarları için uğraştığı sürece mutlak surette meşrudur ve kendisine itaat edilmesi gerekir. Ancak bu </a:t>
            </a:r>
            <a:r>
              <a:rPr lang="tr-TR" sz="2800" dirty="0" err="1" smtClean="0">
                <a:latin typeface="Times New Roman" pitchFamily="18" charset="0"/>
                <a:cs typeface="Times New Roman" pitchFamily="18" charset="0"/>
              </a:rPr>
              <a:t>monark</a:t>
            </a:r>
            <a:r>
              <a:rPr lang="tr-TR" sz="2800" dirty="0" smtClean="0">
                <a:latin typeface="Times New Roman" pitchFamily="18" charset="0"/>
                <a:cs typeface="Times New Roman" pitchFamily="18" charset="0"/>
              </a:rPr>
              <a:t>, ortak çıkarlar yerine kendi çıkarını sağlamaya başlarsa yönettiği halkın bu yozlaşmış yöneticiyi devirme hakkı doğacaktır. Örneğin yerel bir derebeyi yozlaşırsa, halkın onu devirme hakkı ortaya çıkar. </a:t>
            </a:r>
            <a:endParaRPr lang="tr-TR" sz="2800" dirty="0">
              <a:latin typeface="Times New Roman" pitchFamily="18" charset="0"/>
              <a:cs typeface="Times New Roman"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Ancak halk bu hakkını kullanamıyorsa, kral derebeyini öldürmelidir. Aynı şekilde bir kral yozlaştıysa, daha da üst bir makamın (Papalık veya Halifelik benzeri dinî bir otorite, uluslararası güç vb.) o kralı devirme hakkı doğar;</a:t>
            </a:r>
          </a:p>
          <a:p>
            <a:pPr algn="just">
              <a:buNone/>
            </a:pPr>
            <a:r>
              <a:rPr lang="tr-TR" sz="2800" dirty="0" smtClean="0">
                <a:latin typeface="Times New Roman" pitchFamily="18" charset="0"/>
                <a:cs typeface="Times New Roman" pitchFamily="18" charset="0"/>
              </a:rPr>
              <a:t>3. </a:t>
            </a:r>
            <a:r>
              <a:rPr lang="tr-TR" sz="2800" dirty="0" err="1" smtClean="0">
                <a:latin typeface="Times New Roman" pitchFamily="18" charset="0"/>
                <a:cs typeface="Times New Roman" pitchFamily="18" charset="0"/>
              </a:rPr>
              <a:t>Papalık'ın</a:t>
            </a:r>
            <a:r>
              <a:rPr lang="tr-TR" sz="2800" dirty="0" smtClean="0">
                <a:latin typeface="Times New Roman" pitchFamily="18" charset="0"/>
                <a:cs typeface="Times New Roman" pitchFamily="18" charset="0"/>
              </a:rPr>
              <a:t> başkalarının –özellikle de kralların– hak ve özgürlüklerini ortadan kaldırma veya kısıtlama hakkı olamaz. Zira bu hak ve özgürlükler dünyevî hayata ait olgulardır. Papa ise yalnızca ruhanî dünya ile ilgili konularda yetki sahibidir. Bu sebeple </a:t>
            </a:r>
            <a:r>
              <a:rPr lang="tr-TR" sz="2800" dirty="0" err="1" smtClean="0">
                <a:latin typeface="Times New Roman" pitchFamily="18" charset="0"/>
                <a:cs typeface="Times New Roman" pitchFamily="18" charset="0"/>
              </a:rPr>
              <a:t>Papalık'ın</a:t>
            </a:r>
            <a:r>
              <a:rPr lang="tr-TR" sz="2800" dirty="0" smtClean="0">
                <a:latin typeface="Times New Roman" pitchFamily="18" charset="0"/>
                <a:cs typeface="Times New Roman" pitchFamily="18" charset="0"/>
              </a:rPr>
              <a:t> krallar üzerinde din dışı konularda hiçbir yetkisi olamaz. Papalar ruhanî alanda da mutlak değildir, yanılgıya düşebilir, yozlaşabilir.</a:t>
            </a:r>
            <a:endParaRPr lang="tr-TR" sz="2800" dirty="0">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4. Dünyanın her yöresinden gelen çeşitli din adamlarının oluşturacağı bir meclis, </a:t>
            </a:r>
            <a:r>
              <a:rPr lang="tr-TR" sz="2800" dirty="0" err="1" smtClean="0">
                <a:latin typeface="Times New Roman" pitchFamily="18" charset="0"/>
                <a:cs typeface="Times New Roman" pitchFamily="18" charset="0"/>
              </a:rPr>
              <a:t>Kitab</a:t>
            </a:r>
            <a:r>
              <a:rPr lang="tr-TR" sz="2800" dirty="0" smtClean="0">
                <a:latin typeface="Times New Roman" pitchFamily="18" charset="0"/>
                <a:cs typeface="Times New Roman" pitchFamily="18" charset="0"/>
              </a:rPr>
              <a:t>-ı Mukaddes'e dayanarak akıl yürütecek ve Papaları denetleyecekti. Böylece Papalık mutlak bir makam olmayacak, tüm </a:t>
            </a:r>
            <a:r>
              <a:rPr lang="tr-TR" sz="2800" dirty="0" err="1" smtClean="0">
                <a:latin typeface="Times New Roman" pitchFamily="18" charset="0"/>
                <a:cs typeface="Times New Roman" pitchFamily="18" charset="0"/>
              </a:rPr>
              <a:t>Hristiyanların</a:t>
            </a:r>
            <a:r>
              <a:rPr lang="tr-TR" sz="2800" dirty="0" smtClean="0">
                <a:latin typeface="Times New Roman" pitchFamily="18" charset="0"/>
                <a:cs typeface="Times New Roman" pitchFamily="18" charset="0"/>
              </a:rPr>
              <a:t> temsil edildiği bir meclisçe denetim altında olacaktı. yozlaşan bir krala papaların da müdahale edebileceğini, aynı zamanda dinden çıkan (</a:t>
            </a:r>
            <a:r>
              <a:rPr lang="tr-TR" sz="2800" dirty="0" err="1" smtClean="0">
                <a:latin typeface="Times New Roman" pitchFamily="18" charset="0"/>
                <a:cs typeface="Times New Roman" pitchFamily="18" charset="0"/>
              </a:rPr>
              <a:t>heretic</a:t>
            </a:r>
            <a:r>
              <a:rPr lang="tr-TR" sz="2800" dirty="0" smtClean="0">
                <a:latin typeface="Times New Roman" pitchFamily="18" charset="0"/>
                <a:cs typeface="Times New Roman" pitchFamily="18" charset="0"/>
              </a:rPr>
              <a:t>) veya sapkınlığa kayan bir papaya karşı da kralların müdahale edebileceğini söyler;</a:t>
            </a:r>
            <a:endParaRPr lang="tr-TR" sz="2800" dirty="0">
              <a:latin typeface="Times New Roman" pitchFamily="18" charset="0"/>
              <a:cs typeface="Times New Roman"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ROGER BACON</a:t>
            </a:r>
            <a:br>
              <a:rPr lang="tr-TR" sz="2800" b="1"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pic>
        <p:nvPicPr>
          <p:cNvPr id="4" name="3 İçerik Yer Tutucusu" descr="bekon.jpg"/>
          <p:cNvPicPr>
            <a:picLocks noGrp="1" noChangeAspect="1"/>
          </p:cNvPicPr>
          <p:nvPr>
            <p:ph idx="1"/>
          </p:nvPr>
        </p:nvPicPr>
        <p:blipFill>
          <a:blip r:embed="rId2" cstate="print"/>
          <a:stretch>
            <a:fillRect/>
          </a:stretch>
        </p:blipFill>
        <p:spPr>
          <a:xfrm>
            <a:off x="2394019" y="1124744"/>
            <a:ext cx="4300158" cy="5544616"/>
          </a:xfr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err="1" smtClean="0">
                <a:latin typeface="Times New Roman" pitchFamily="18" charset="0"/>
                <a:cs typeface="Times New Roman" pitchFamily="18" charset="0"/>
              </a:rPr>
              <a:t>Roger</a:t>
            </a:r>
            <a:r>
              <a:rPr lang="tr-TR" sz="2800" b="1" dirty="0" smtClean="0">
                <a:latin typeface="Times New Roman" pitchFamily="18" charset="0"/>
                <a:cs typeface="Times New Roman" pitchFamily="18" charset="0"/>
              </a:rPr>
              <a:t> Bacon</a:t>
            </a:r>
            <a:r>
              <a:rPr lang="tr-TR" sz="2800" dirty="0" smtClean="0">
                <a:latin typeface="Times New Roman" pitchFamily="18" charset="0"/>
                <a:cs typeface="Times New Roman" pitchFamily="18" charset="0"/>
              </a:rPr>
              <a:t> (1214 - 1294) İngiliz bilim insanı ve filozof.</a:t>
            </a:r>
            <a:r>
              <a:rPr lang="tr-TR" sz="2800" baseline="300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"Deneysel bilim" yolunda çaba harcamış olan Bacon, çağdaş bilimin deneysel yaklaşımının tarihsel bakımdan erken olgunlaşmış bir temsilcisi olarak kabul edilir. İnsanın bilgisizliğinin nedenleri üzerinde duran Bacon, otoriteye dayanmanın, geleneğin etkisinin, önyargıların ve kişinin cehaletini saklayan sözde bilgeliğin, insanı hakikate ulaşmaktan alıkoyduğunu söylemiştir. Özgür fikirleri yüzünden otorite ve din adamlarıyla sürekli tartışmalar yaşadığı için 14 yıl hapis yattı. Hıristiyan olmayanlardan (özellikle </a:t>
            </a:r>
            <a:r>
              <a:rPr lang="tr-TR" sz="2800" dirty="0" err="1" smtClean="0">
                <a:latin typeface="Times New Roman" pitchFamily="18" charset="0"/>
                <a:cs typeface="Times New Roman" pitchFamily="18" charset="0"/>
              </a:rPr>
              <a:t>araplardan</a:t>
            </a:r>
            <a:r>
              <a:rPr lang="tr-TR" sz="2800" dirty="0" smtClean="0">
                <a:latin typeface="Times New Roman" pitchFamily="18" charset="0"/>
                <a:cs typeface="Times New Roman" pitchFamily="18" charset="0"/>
              </a:rPr>
              <a:t>) birçok şey öğrenilebileceğini söyledi. Ona göre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Sina </a:t>
            </a:r>
            <a:r>
              <a:rPr lang="tr-TR" sz="2800" dirty="0" err="1" smtClean="0">
                <a:latin typeface="Times New Roman" pitchFamily="18" charset="0"/>
                <a:cs typeface="Times New Roman" pitchFamily="18" charset="0"/>
              </a:rPr>
              <a:t>Aristoteles'den</a:t>
            </a:r>
            <a:r>
              <a:rPr lang="tr-TR" sz="2800" dirty="0" smtClean="0">
                <a:latin typeface="Times New Roman" pitchFamily="18" charset="0"/>
                <a:cs typeface="Times New Roman" pitchFamily="18" charset="0"/>
              </a:rPr>
              <a:t> sonraki en büyük filozoftu. </a:t>
            </a:r>
            <a:r>
              <a:rPr lang="tr-TR" sz="2800" dirty="0" err="1" smtClean="0">
                <a:latin typeface="Times New Roman" pitchFamily="18" charset="0"/>
                <a:cs typeface="Times New Roman" pitchFamily="18" charset="0"/>
              </a:rPr>
              <a:t>Empirik</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fikrininin</a:t>
            </a:r>
            <a:r>
              <a:rPr lang="tr-TR" sz="2800" dirty="0" smtClean="0">
                <a:latin typeface="Times New Roman" pitchFamily="18" charset="0"/>
                <a:cs typeface="Times New Roman" pitchFamily="18" charset="0"/>
              </a:rPr>
              <a:t> ilk savunucusu olduğu kabul edilir.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Felsefenin görevinin insanı Tanrı'nın bilgisine götürmek ve O'nun hizmetine koşmak olduğunu dile getiren Bacon, matematiğe özel bir önem vermiş ve matematiği tüm bilimlerin anahtarı olarak kabul etmiştir. Zamanının bilimiyle ahlakına yoğun eleştiriler yöneltmiş olan Bacon, tümevarım ve tümdengelimden meydana geldiğini söylediği bilimsel yöntem konusunda önemli katkılar yapmıştır. </a:t>
            </a:r>
            <a:r>
              <a:rPr lang="tr-TR" sz="2800" dirty="0" err="1" smtClean="0">
                <a:latin typeface="Times New Roman" pitchFamily="18" charset="0"/>
                <a:cs typeface="Times New Roman" pitchFamily="18" charset="0"/>
              </a:rPr>
              <a:t>Rager</a:t>
            </a:r>
            <a:r>
              <a:rPr lang="tr-TR" sz="2800" dirty="0" smtClean="0">
                <a:latin typeface="Times New Roman" pitchFamily="18" charset="0"/>
                <a:cs typeface="Times New Roman" pitchFamily="18" charset="0"/>
              </a:rPr>
              <a:t> Bacon'un anlayışına göre gerçeğin önünde engeller bulunmaktadır. Bu engellerin cehaletin nedenleri olduğunu savundu. Opus </a:t>
            </a:r>
            <a:r>
              <a:rPr lang="tr-TR" sz="2800" dirty="0" err="1" smtClean="0">
                <a:latin typeface="Times New Roman" pitchFamily="18" charset="0"/>
                <a:cs typeface="Times New Roman" pitchFamily="18" charset="0"/>
              </a:rPr>
              <a:t>Majus</a:t>
            </a:r>
            <a:r>
              <a:rPr lang="tr-TR" sz="2800" dirty="0" smtClean="0">
                <a:latin typeface="Times New Roman" pitchFamily="18" charset="0"/>
                <a:cs typeface="Times New Roman" pitchFamily="18" charset="0"/>
              </a:rPr>
              <a:t> adlı eserinde bunu dile getirdi. Bu engeller aşağıdaki şekilde sıralanabilir: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 1. </a:t>
            </a:r>
            <a:r>
              <a:rPr lang="tr-TR" sz="2800" dirty="0" smtClean="0">
                <a:latin typeface="Times New Roman" pitchFamily="18" charset="0"/>
                <a:cs typeface="Times New Roman" pitchFamily="18" charset="0"/>
              </a:rPr>
              <a:t>Otoriteye bağlılık;</a:t>
            </a:r>
          </a:p>
          <a:p>
            <a:pPr>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2. </a:t>
            </a:r>
            <a:r>
              <a:rPr lang="tr-TR" sz="2800" dirty="0" smtClean="0">
                <a:latin typeface="Times New Roman" pitchFamily="18" charset="0"/>
                <a:cs typeface="Times New Roman" pitchFamily="18" charset="0"/>
              </a:rPr>
              <a:t>Skolastik gelenek;</a:t>
            </a:r>
          </a:p>
          <a:p>
            <a:pPr>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3. </a:t>
            </a:r>
            <a:r>
              <a:rPr lang="tr-TR" sz="2800" dirty="0" smtClean="0">
                <a:latin typeface="Times New Roman" pitchFamily="18" charset="0"/>
                <a:cs typeface="Times New Roman" pitchFamily="18" charset="0"/>
              </a:rPr>
              <a:t>Eğitim yetersizliği;</a:t>
            </a:r>
          </a:p>
          <a:p>
            <a:pPr>
              <a:buNone/>
            </a:pPr>
            <a:r>
              <a:rPr lang="tr-TR" sz="2800" b="1" dirty="0" smtClean="0">
                <a:latin typeface="Times New Roman" pitchFamily="18" charset="0"/>
                <a:cs typeface="Times New Roman" pitchFamily="18" charset="0"/>
              </a:rPr>
              <a:t>   4. </a:t>
            </a:r>
            <a:r>
              <a:rPr lang="tr-TR" sz="2800" dirty="0" smtClean="0">
                <a:latin typeface="Times New Roman" pitchFamily="18" charset="0"/>
                <a:cs typeface="Times New Roman" pitchFamily="18" charset="0"/>
              </a:rPr>
              <a:t>İnsanların cahilliklerini gizleme tutumları;</a:t>
            </a:r>
          </a:p>
          <a:p>
            <a:pPr>
              <a:buNone/>
            </a:pPr>
            <a:r>
              <a:rPr lang="tr-TR" sz="2800" dirty="0" smtClean="0">
                <a:latin typeface="Times New Roman" pitchFamily="18" charset="0"/>
                <a:cs typeface="Times New Roman" pitchFamily="18" charset="0"/>
              </a:rPr>
              <a:t>  Bacon, aynı zamanda otoriteye bağlılık ve aşırı güvenin bilimsel bilgi için büyük tehlike olduğunu savunur.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pPr algn="just"/>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Burada Akademi olarak bilinen okulu kurmuş ve ölümüne kadar başında kalmıştır. Bu akademi aynı zamanda günümüzdeki modern üniversite oluşumunun başlangıcı olarak da kabul edilir. Platon, akıl hocası Sokrates ve öğrencisi Aristoteles ile birlikte bilim ve Batı felsefesinin temellerini atmıştır.</a:t>
            </a:r>
            <a:endParaRPr lang="tr-TR"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pPr algn="just"/>
            <a:r>
              <a:rPr lang="tr-TR" sz="2800" b="1" dirty="0" smtClean="0"/>
              <a:t/>
            </a:r>
            <a:br>
              <a:rPr lang="tr-TR" sz="2800" b="1" dirty="0" smtClean="0"/>
            </a:br>
            <a:r>
              <a:rPr lang="tr-TR" sz="3100" b="1" dirty="0" smtClean="0">
                <a:latin typeface="Times New Roman" pitchFamily="18" charset="0"/>
                <a:cs typeface="Times New Roman" pitchFamily="18" charset="0"/>
              </a:rPr>
              <a:t>FELSEFESİ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lnSpcReduction="10000"/>
          </a:bodyPr>
          <a:lstStyle/>
          <a:p>
            <a:pPr algn="just">
              <a:buNone/>
            </a:pPr>
            <a:r>
              <a:rPr lang="tr-TR" sz="2800" dirty="0" smtClean="0">
                <a:latin typeface="Times New Roman" pitchFamily="18" charset="0"/>
                <a:cs typeface="Times New Roman" pitchFamily="18" charset="0"/>
              </a:rPr>
              <a:t>    Platon'un felsefesini, beş önemli teori içerisinde toplamak mümkündür. Bunlar, “bilgi”, “idealar”, “ruhun ölümsüzlüğü”, “evrendoğum” (</a:t>
            </a:r>
            <a:r>
              <a:rPr lang="tr-TR" sz="2800" dirty="0" err="1" smtClean="0">
                <a:latin typeface="Times New Roman" pitchFamily="18" charset="0"/>
                <a:cs typeface="Times New Roman" pitchFamily="18" charset="0"/>
              </a:rPr>
              <a:t>Cosmogonie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Cosmogony</a:t>
            </a:r>
            <a:r>
              <a:rPr lang="tr-TR" sz="2800" dirty="0" smtClean="0">
                <a:latin typeface="Times New Roman" pitchFamily="18" charset="0"/>
                <a:cs typeface="Times New Roman" pitchFamily="18" charset="0"/>
              </a:rPr>
              <a:t> - Evren'in oluşumunu inceleyen bilim dalı) ve “devlet” ile ilgili kuramlarıdır. Platon, bütün hayatı boyunca hocası </a:t>
            </a:r>
            <a:r>
              <a:rPr lang="tr-TR" sz="2800" dirty="0" err="1" smtClean="0">
                <a:latin typeface="Times New Roman" pitchFamily="18" charset="0"/>
                <a:cs typeface="Times New Roman" pitchFamily="18" charset="0"/>
              </a:rPr>
              <a:t>Sokrates'den</a:t>
            </a:r>
            <a:r>
              <a:rPr lang="tr-TR" sz="2800" dirty="0" smtClean="0">
                <a:latin typeface="Times New Roman" pitchFamily="18" charset="0"/>
                <a:cs typeface="Times New Roman" pitchFamily="18" charset="0"/>
              </a:rPr>
              <a:t> edindiği ilham ile gerçek bir ahlakçı olarak kalmış, bütün bu teorileri, etik ağırlıklı görüşlerle irdeleyerek geliştirmiştir. Sokrates ve Platon'a göre felsefenin ana gayesi, insanın mutluluğu ve yetkin hayatının teminidir. Yetkin bir hayat, ancak erdemli yaşamakla elde edilebilir. Erdemin temeli “bilgi”, özü “idealar kavramı”, gerekçesi “evrendoğum”, güvencesi “ölümsüzlük”, hayatî sığınağı “devlet”tir.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Platon, 50 yıllık uzun bir müddet boyunca bu teorik yapıyı düşünmüş, buna dair olan felsefi meselelerle uğraşmış ve bu arada nazariyesini düzeltip olgunlaştırmıştır. Bu yüzden Platon felsefesinin tetkiki açısından en akılcı yol, bu değişim ve gelişmeyi takip ederek, öğretinin geçirdiği evreleri anlamaya çalışmaktır.</a:t>
            </a:r>
            <a:endParaRPr lang="tr-TR"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3100" b="1" dirty="0" smtClean="0">
                <a:latin typeface="Times New Roman" pitchFamily="18" charset="0"/>
                <a:cs typeface="Times New Roman" pitchFamily="18" charset="0"/>
              </a:rPr>
              <a:t/>
            </a:r>
            <a:br>
              <a:rPr lang="tr-TR" sz="3100" b="1" dirty="0" smtClean="0">
                <a:latin typeface="Times New Roman" pitchFamily="18" charset="0"/>
                <a:cs typeface="Times New Roman" pitchFamily="18" charset="0"/>
              </a:rPr>
            </a:br>
            <a:r>
              <a:rPr lang="sv-SE" sz="3100" b="1" dirty="0" smtClean="0">
                <a:latin typeface="Times New Roman" pitchFamily="18" charset="0"/>
                <a:cs typeface="Times New Roman" pitchFamily="18" charset="0"/>
              </a:rPr>
              <a:t>PLATON'A GÖRE DÖRT ANA ERDEM</a:t>
            </a:r>
            <a:r>
              <a:rPr lang="sv-SE" sz="2800" b="1" dirty="0" smtClean="0"/>
              <a:t/>
            </a:r>
            <a:br>
              <a:rPr lang="sv-SE"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24744"/>
            <a:ext cx="8784976" cy="5544616"/>
          </a:xfrm>
        </p:spPr>
        <p:txBody>
          <a:bodyPr>
            <a:normAutofit/>
          </a:bodyPr>
          <a:lstStyle/>
          <a:p>
            <a:r>
              <a:rPr lang="tr-TR" sz="2800" dirty="0" smtClean="0">
                <a:latin typeface="Times New Roman" pitchFamily="18" charset="0"/>
                <a:cs typeface="Times New Roman" pitchFamily="18" charset="0"/>
              </a:rPr>
              <a:t>Bilgelik: İdarecilerin erdemidir.</a:t>
            </a:r>
          </a:p>
          <a:p>
            <a:r>
              <a:rPr lang="tr-TR" sz="2800" dirty="0" smtClean="0">
                <a:latin typeface="Times New Roman" pitchFamily="18" charset="0"/>
                <a:cs typeface="Times New Roman" pitchFamily="18" charset="0"/>
              </a:rPr>
              <a:t>Cesaret ve yiğitlik: koruyucu kesimin erdemidir.</a:t>
            </a:r>
          </a:p>
          <a:p>
            <a:r>
              <a:rPr lang="tr-TR" sz="2800" dirty="0" smtClean="0">
                <a:latin typeface="Times New Roman" pitchFamily="18" charset="0"/>
                <a:cs typeface="Times New Roman" pitchFamily="18" charset="0"/>
              </a:rPr>
              <a:t>Ölçülülük: Üreten kesimlerin erdemidir.</a:t>
            </a:r>
          </a:p>
          <a:p>
            <a:r>
              <a:rPr lang="tr-TR" sz="2800" dirty="0" smtClean="0">
                <a:latin typeface="Times New Roman" pitchFamily="18" charset="0"/>
                <a:cs typeface="Times New Roman" pitchFamily="18" charset="0"/>
              </a:rPr>
              <a:t>Adalet: Bütün sınıflarla ilgili bir erdemdir.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DEMOKRASİ ANLAYIŞI</a:t>
            </a:r>
            <a:br>
              <a:rPr lang="tr-TR" sz="2800" b="1"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r>
              <a:rPr lang="tr-TR" sz="2800" dirty="0" smtClean="0">
                <a:latin typeface="Times New Roman" pitchFamily="18" charset="0"/>
                <a:cs typeface="Times New Roman" pitchFamily="18" charset="0"/>
              </a:rPr>
              <a:t>Demokrasi, bir eğitim işidir. Eğitimsiz kitlelerle demokrasiye geçilirse oligarşi olur. Devam edilirse demagoglar türer. Demagoglardan da diktatörler çıkar.</a:t>
            </a:r>
          </a:p>
          <a:p>
            <a:r>
              <a:rPr lang="tr-TR" sz="2800" dirty="0" smtClean="0">
                <a:latin typeface="Times New Roman" pitchFamily="18" charset="0"/>
                <a:cs typeface="Times New Roman" pitchFamily="18" charset="0"/>
              </a:rPr>
              <a:t>Demokrasi despotluğa dönüşür.</a:t>
            </a:r>
          </a:p>
          <a:p>
            <a:r>
              <a:rPr lang="tr-TR" sz="2800" dirty="0" smtClean="0">
                <a:latin typeface="Times New Roman" pitchFamily="18" charset="0"/>
                <a:cs typeface="Times New Roman" pitchFamily="18" charset="0"/>
              </a:rPr>
              <a:t>Demokrasinin esas prensibi, halkın hakimiyetidir. Ama milletin idarecilerini iyi seçebilmesi için, yetişkin ve iyi eğitim görmüş olması şarttır. Eğer bu temin edilemezse demokrasi, otokrasiye dönüşebilir. Halk övülmeyi sever. Onun için, güzel sözlü demagoglar, kötü de olsalar, başa geçebilirler. Oy toplamasını bilen herkesin, devleti idare edebileceği zannedilir.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Autofit/>
          </a:bodyPr>
          <a:lstStyle/>
          <a:p>
            <a:r>
              <a:rPr lang="tr-TR" sz="2800" b="1" dirty="0" smtClean="0"/>
              <a:t/>
            </a:r>
            <a:br>
              <a:rPr lang="tr-TR" sz="2800" b="1" dirty="0" smtClean="0"/>
            </a:br>
            <a:r>
              <a:rPr lang="tr-TR" sz="2800" b="1" dirty="0" smtClean="0">
                <a:latin typeface="Times New Roman" pitchFamily="18" charset="0"/>
                <a:cs typeface="Times New Roman" pitchFamily="18" charset="0"/>
              </a:rPr>
              <a:t>ORTA ÇAĞ FELSEFESİ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algn="just">
              <a:buNone/>
            </a:pPr>
            <a:r>
              <a:rPr lang="tr-TR" sz="2800" b="1" dirty="0" smtClean="0"/>
              <a:t>   </a:t>
            </a:r>
            <a:r>
              <a:rPr lang="tr-TR" sz="2800" b="1" dirty="0" smtClean="0">
                <a:latin typeface="Times New Roman" pitchFamily="18" charset="0"/>
                <a:cs typeface="Times New Roman" pitchFamily="18" charset="0"/>
              </a:rPr>
              <a:t>Orta Çağ felsefesi</a:t>
            </a:r>
            <a:r>
              <a:rPr lang="tr-TR" sz="2800" dirty="0" smtClean="0">
                <a:latin typeface="Times New Roman" pitchFamily="18" charset="0"/>
                <a:cs typeface="Times New Roman" pitchFamily="18" charset="0"/>
              </a:rPr>
              <a:t> tarihsel dönem itibarıyla ilkçağ felsefesinin bitiminden modern düşüncenin başlangıcına kadar olan dönemi kapsar. M.S. 2. yüzyıldan 15. yüzyıl sonlarına-16. yüzyıl başlarına, </a:t>
            </a:r>
            <a:r>
              <a:rPr lang="tr-TR" sz="2800" dirty="0" err="1" smtClean="0">
                <a:latin typeface="Times New Roman" pitchFamily="18" charset="0"/>
                <a:cs typeface="Times New Roman" pitchFamily="18" charset="0"/>
              </a:rPr>
              <a:t>rönesansa</a:t>
            </a:r>
            <a:r>
              <a:rPr lang="tr-TR" sz="2800" dirty="0" smtClean="0">
                <a:latin typeface="Times New Roman" pitchFamily="18" charset="0"/>
                <a:cs typeface="Times New Roman" pitchFamily="18" charset="0"/>
              </a:rPr>
              <a:t> kadar olan dönem olarak ele alınır. Bu dönemin felsefe tarihi açısından kendine özgü özellikleri vardır. Birçok felsefe tarihi kitabında ortaçağda felsefe yok sayılır ya da ortaçağın karanlık bir çağ olduğu değerlendirmesine bağlı olarak felsefenin de karanlığa gömüldüğü öne sürülür. Bunun yanı sıra ortaçağda felsefenin varlığını kabul eden ve bu felsefenin özgül niteliklerini açıklayan felsefe tarihi çalışmaları da söz konusudur.</a:t>
            </a:r>
            <a:endParaRPr lang="tr-TR"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r>
              <a:rPr lang="tr-TR" sz="2800" dirty="0" smtClean="0">
                <a:latin typeface="Times New Roman" pitchFamily="18" charset="0"/>
                <a:cs typeface="Times New Roman" pitchFamily="18" charset="0"/>
              </a:rPr>
              <a:t>Devlet işleri, devlet içinde idare edenlerle idare edilenlerin yönetime katılmasıyla gerçekleşir: </a:t>
            </a:r>
          </a:p>
          <a:p>
            <a:r>
              <a:rPr lang="tr-TR" sz="2800" dirty="0" smtClean="0">
                <a:latin typeface="Times New Roman" pitchFamily="18" charset="0"/>
                <a:cs typeface="Times New Roman" pitchFamily="18" charset="0"/>
              </a:rPr>
              <a:t>Devlet işleri içten gelen bir sevgi, edep ve kâmil akıl ile yürütülmezse onun sonu çöküş ve yok oluştur.</a:t>
            </a:r>
          </a:p>
          <a:p>
            <a:r>
              <a:rPr lang="tr-TR" sz="2800" dirty="0" smtClean="0">
                <a:latin typeface="Times New Roman" pitchFamily="18" charset="0"/>
                <a:cs typeface="Times New Roman" pitchFamily="18" charset="0"/>
              </a:rPr>
              <a:t>Doğru düşünce bilgidir.</a:t>
            </a:r>
          </a:p>
          <a:p>
            <a:r>
              <a:rPr lang="tr-TR" sz="2800" dirty="0" smtClean="0">
                <a:latin typeface="Times New Roman" pitchFamily="18" charset="0"/>
                <a:cs typeface="Times New Roman" pitchFamily="18" charset="0"/>
              </a:rPr>
              <a:t>Dost hem iyi görünen hem de iyi olan insandır.</a:t>
            </a:r>
          </a:p>
          <a:p>
            <a:r>
              <a:rPr lang="tr-TR" sz="2800" dirty="0" smtClean="0">
                <a:latin typeface="Times New Roman" pitchFamily="18" charset="0"/>
                <a:cs typeface="Times New Roman" pitchFamily="18" charset="0"/>
              </a:rPr>
              <a:t>Dülgerin sanatıyla bildiğimizi,hekimin sanatıyla bilemeyiz.</a:t>
            </a:r>
          </a:p>
          <a:p>
            <a:r>
              <a:rPr lang="tr-TR" sz="2800" dirty="0" smtClean="0">
                <a:latin typeface="Times New Roman" pitchFamily="18" charset="0"/>
                <a:cs typeface="Times New Roman" pitchFamily="18" charset="0"/>
              </a:rPr>
              <a:t>Düşünmek, ruhun kendi kendine konuşmasıdır.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r>
              <a:rPr lang="tr-TR" sz="2800" dirty="0" smtClean="0">
                <a:latin typeface="Times New Roman" pitchFamily="18" charset="0"/>
                <a:cs typeface="Times New Roman" pitchFamily="18" charset="0"/>
              </a:rPr>
              <a:t>Bir insan tanrıların varlığına hiç inanmasa da, eğer aynı zamanda dürüst bir mizacı varsa, böyle kişiler insanlardaki kötülükten nefret eder; yanlışlıklara karşı olan nefretleri, onları yanlış işler yapmaktan uzaklaştırır; haksızlıktan kaçınırlar ve namuslu yaşarlar</a:t>
            </a:r>
          </a:p>
          <a:p>
            <a:r>
              <a:rPr lang="tr-TR" sz="2800" dirty="0" smtClean="0">
                <a:latin typeface="Times New Roman" pitchFamily="18" charset="0"/>
                <a:cs typeface="Times New Roman" pitchFamily="18" charset="0"/>
              </a:rPr>
              <a:t>Organik devlet: Devlet, insanların bir araya gelmesiyle oluşmuş büyük ölçekli bir insan ya da organizma ve bireyin bir devamıdır.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3100" b="1" dirty="0" smtClean="0">
                <a:latin typeface="Times New Roman" pitchFamily="18" charset="0"/>
                <a:cs typeface="Times New Roman" pitchFamily="18" charset="0"/>
              </a:rPr>
              <a:t>ADALET VE DEVLET ANLAYIŞI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r>
              <a:rPr lang="tr-TR" sz="2800" dirty="0" smtClean="0">
                <a:latin typeface="Times New Roman" pitchFamily="18" charset="0"/>
                <a:cs typeface="Times New Roman" pitchFamily="18" charset="0"/>
              </a:rPr>
              <a:t>Adet ve kanunlar iyilik ile kabul edilmelidir. İyilik ve fayda bundadır. Baskı ve kölelik yolu ile kabul ettirilmesi ile doğacak zarar sayılamaz.</a:t>
            </a:r>
          </a:p>
          <a:p>
            <a:r>
              <a:rPr lang="tr-TR" sz="2800" dirty="0" smtClean="0">
                <a:latin typeface="Times New Roman" pitchFamily="18" charset="0"/>
                <a:cs typeface="Times New Roman" pitchFamily="18" charset="0"/>
              </a:rPr>
              <a:t>Akılsız ruh, çirkin ve ölçüsüzdür.</a:t>
            </a:r>
          </a:p>
          <a:p>
            <a:r>
              <a:rPr lang="tr-TR" sz="2800" dirty="0" smtClean="0">
                <a:latin typeface="Times New Roman" pitchFamily="18" charset="0"/>
                <a:cs typeface="Times New Roman" pitchFamily="18" charset="0"/>
              </a:rPr>
              <a:t>Ağlatırsam, alacağım para yüzümü güldürür; güldürürsem, para alacak zaman geldi mi ben ağlarım.</a:t>
            </a:r>
          </a:p>
          <a:p>
            <a:r>
              <a:rPr lang="tr-TR" sz="2800" dirty="0" smtClean="0">
                <a:latin typeface="Times New Roman" pitchFamily="18" charset="0"/>
                <a:cs typeface="Times New Roman" pitchFamily="18" charset="0"/>
              </a:rPr>
              <a:t>Aşkın dokunuşu ile herkes şaire dönüşür.</a:t>
            </a:r>
          </a:p>
          <a:p>
            <a:r>
              <a:rPr lang="tr-TR" sz="2800" dirty="0" smtClean="0">
                <a:latin typeface="Times New Roman" pitchFamily="18" charset="0"/>
                <a:cs typeface="Times New Roman" pitchFamily="18" charset="0"/>
              </a:rPr>
              <a:t>Aynı sanat bize aynı şeylerin bilgisini vermeli, başka bir sanat, ayrı bir sanat olduğuna göre aynı şeylerin değil, başka şeylerin bilgisini vermelidir.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PLATONİZM YA DA PLATONCULUK</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algn="just"/>
            <a:r>
              <a:rPr lang="tr-TR" sz="2800" b="1" dirty="0" smtClean="0">
                <a:latin typeface="Times New Roman" pitchFamily="18" charset="0"/>
                <a:cs typeface="Times New Roman" pitchFamily="18" charset="0"/>
              </a:rPr>
              <a:t>Platonizm</a:t>
            </a:r>
            <a:r>
              <a:rPr lang="tr-TR" sz="2800" dirty="0" smtClean="0">
                <a:latin typeface="Times New Roman" pitchFamily="18" charset="0"/>
                <a:cs typeface="Times New Roman" pitchFamily="18" charset="0"/>
              </a:rPr>
              <a:t> ya da </a:t>
            </a:r>
            <a:r>
              <a:rPr lang="tr-TR" sz="2800" b="1" dirty="0" smtClean="0">
                <a:latin typeface="Times New Roman" pitchFamily="18" charset="0"/>
                <a:cs typeface="Times New Roman" pitchFamily="18" charset="0"/>
              </a:rPr>
              <a:t>Platonculuk</a:t>
            </a:r>
            <a:r>
              <a:rPr lang="tr-TR" sz="2800" dirty="0" smtClean="0">
                <a:latin typeface="Times New Roman" pitchFamily="18" charset="0"/>
                <a:cs typeface="Times New Roman" pitchFamily="18" charset="0"/>
              </a:rPr>
              <a:t>, genel anlamda, Platon'un kurduğu ve daha sonra takipçileri tarafından geliştirilen felsefe öğretisi. Bu düşünce duyular dünyası (idealar dünyası) ile gerçek dünya arasındaki karşıtlığa dayanır. Öğrencilerinin Platon'un idealar kuramını geliştirmeleri ve sistemli bir felsefe olarak kullanmalarıyla Platonculuk denilecek akım meydana gelmiştir. Antik çağ felsefesinin çeşitli dönemlerinde ve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felsefesinde yeniden meydana gelecek ve etkili olacaktır. Yeni Platonculuğun ilk örneği, antik çağ felsefesinin sonlarında, dinsel düşünceyi felsefe temelinde kurmak isteyen girişimlerde görülür.Bunu kuran </a:t>
            </a:r>
            <a:r>
              <a:rPr lang="tr-TR" sz="2800" dirty="0" err="1" smtClean="0">
                <a:latin typeface="Times New Roman" pitchFamily="18" charset="0"/>
                <a:cs typeface="Times New Roman" pitchFamily="18" charset="0"/>
              </a:rPr>
              <a:t>Plotinus'tur</a:t>
            </a:r>
            <a:r>
              <a:rPr lang="tr-TR" sz="2800" dirty="0" smtClean="0">
                <a:latin typeface="Times New Roman" pitchFamily="18" charset="0"/>
                <a:cs typeface="Times New Roman" pitchFamily="18" charset="0"/>
              </a:rPr>
              <a:t>.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Hem doğu hem de batı mistisizmlerinin kurulmalarını ve gelişmelerini derinden etkilemiştir. Rönesans felsefesinde ve sonrasında da yeniden belirecektir. Daha özel anlamda Platonizm, </a:t>
            </a:r>
            <a:r>
              <a:rPr lang="tr-TR" sz="2800" dirty="0" err="1" smtClean="0">
                <a:latin typeface="Times New Roman" pitchFamily="18" charset="0"/>
                <a:cs typeface="Times New Roman" pitchFamily="18" charset="0"/>
              </a:rPr>
              <a:t>rönesansta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Aristotalesçi</a:t>
            </a:r>
            <a:r>
              <a:rPr lang="tr-TR" sz="2800" dirty="0" smtClean="0">
                <a:latin typeface="Times New Roman" pitchFamily="18" charset="0"/>
                <a:cs typeface="Times New Roman" pitchFamily="18" charset="0"/>
              </a:rPr>
              <a:t> skolastik felsefeye karşı gösterilen tepkinin Platon'a yönelik yoğun bir ilgiye dönüşmesiyle ortaya çıkan yönelimi adlandırır. Bu ilgi sonucunda 15. yüzyılda bir Platon Akademisi kurulmuştur.</a:t>
            </a:r>
            <a:endParaRPr lang="tr-TR" sz="28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1.jpg"/>
          <p:cNvPicPr>
            <a:picLocks noGrp="1" noChangeAspect="1"/>
          </p:cNvPicPr>
          <p:nvPr>
            <p:ph idx="1"/>
          </p:nvPr>
        </p:nvPicPr>
        <p:blipFill>
          <a:blip r:embed="rId2" cstate="print"/>
          <a:stretch>
            <a:fillRect/>
          </a:stretch>
        </p:blipFill>
        <p:spPr>
          <a:xfrm>
            <a:off x="2267744" y="89499"/>
            <a:ext cx="4536504" cy="657464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2.jpg"/>
          <p:cNvPicPr>
            <a:picLocks noGrp="1" noChangeAspect="1"/>
          </p:cNvPicPr>
          <p:nvPr>
            <p:ph idx="1"/>
          </p:nvPr>
        </p:nvPicPr>
        <p:blipFill>
          <a:blip r:embed="rId2" cstate="print"/>
          <a:stretch>
            <a:fillRect/>
          </a:stretch>
        </p:blipFill>
        <p:spPr>
          <a:xfrm>
            <a:off x="2123729" y="188640"/>
            <a:ext cx="4523946" cy="648072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3.jpg"/>
          <p:cNvPicPr>
            <a:picLocks noGrp="1" noChangeAspect="1"/>
          </p:cNvPicPr>
          <p:nvPr>
            <p:ph idx="1"/>
          </p:nvPr>
        </p:nvPicPr>
        <p:blipFill>
          <a:blip r:embed="rId2" cstate="print"/>
          <a:stretch>
            <a:fillRect/>
          </a:stretch>
        </p:blipFill>
        <p:spPr>
          <a:xfrm>
            <a:off x="2600947" y="188913"/>
            <a:ext cx="3942106" cy="64801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4.jpg"/>
          <p:cNvPicPr>
            <a:picLocks noGrp="1" noChangeAspect="1"/>
          </p:cNvPicPr>
          <p:nvPr>
            <p:ph idx="1"/>
          </p:nvPr>
        </p:nvPicPr>
        <p:blipFill>
          <a:blip r:embed="rId2" cstate="print"/>
          <a:stretch>
            <a:fillRect/>
          </a:stretch>
        </p:blipFill>
        <p:spPr>
          <a:xfrm>
            <a:off x="2325060" y="188913"/>
            <a:ext cx="4493880" cy="64801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a:bodyPr>
          <a:lstStyle/>
          <a:p>
            <a:r>
              <a:rPr lang="es-ES" sz="2800" b="1" dirty="0" smtClean="0">
                <a:latin typeface="Times New Roman" pitchFamily="18" charset="0"/>
                <a:cs typeface="Times New Roman" pitchFamily="18" charset="0"/>
              </a:rPr>
              <a:t>ARİSTOTELES</a:t>
            </a:r>
            <a:endParaRPr lang="tr-TR" sz="2800" b="1" dirty="0">
              <a:latin typeface="Times New Roman" pitchFamily="18" charset="0"/>
              <a:cs typeface="Times New Roman" pitchFamily="18" charset="0"/>
            </a:endParaRPr>
          </a:p>
        </p:txBody>
      </p:sp>
      <p:pic>
        <p:nvPicPr>
          <p:cNvPr id="4" name="3 İçerik Yer Tutucusu" descr="arısto.jpg"/>
          <p:cNvPicPr>
            <a:picLocks noGrp="1" noChangeAspect="1"/>
          </p:cNvPicPr>
          <p:nvPr>
            <p:ph idx="1"/>
          </p:nvPr>
        </p:nvPicPr>
        <p:blipFill>
          <a:blip r:embed="rId2" cstate="print"/>
          <a:stretch>
            <a:fillRect/>
          </a:stretch>
        </p:blipFill>
        <p:spPr>
          <a:xfrm>
            <a:off x="2362792" y="980728"/>
            <a:ext cx="4297439" cy="574294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ORTAÇAĞ FELSEFESİNİN GENEL ÖZELLİKLERİ</a:t>
            </a:r>
            <a:br>
              <a:rPr lang="tr-TR" sz="2800" b="1"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Ortaçağ felsefesi, klasik batı felsefesi tarihi ekseninde bakılacak olunursa, Antikçağ felsefesinin sonlarında belirginleşmeye başlayan din yönelimli ya da dinsel içerikli felsefe tarzının gelişmesi olarak gerçekleşir. Bu noktada belirgin bir özellik olarak felsefenin dinsel tartışmaların bir aracı durumuna gelmiş olduğu, genel Batı felsefesi tarihçilerinin ortak saptamasıdır. Söz konusu olan din </a:t>
            </a:r>
            <a:r>
              <a:rPr lang="tr-TR" sz="2800" dirty="0" err="1" smtClean="0">
                <a:latin typeface="Times New Roman" pitchFamily="18" charset="0"/>
                <a:cs typeface="Times New Roman" pitchFamily="18" charset="0"/>
              </a:rPr>
              <a:t>Hristiyanlıktır</a:t>
            </a:r>
            <a:r>
              <a:rPr lang="tr-TR" sz="2800" dirty="0" smtClean="0">
                <a:latin typeface="Times New Roman" pitchFamily="18" charset="0"/>
                <a:cs typeface="Times New Roman" pitchFamily="18" charset="0"/>
              </a:rPr>
              <a:t>. Ortaçağ boyunca dinsel öğretileri temellendirmek ya da dini dünya görüşüne kategorik bir temel sağlamak, felsefe yapma tarzının genel bir görünümü olmuştur.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dininin kendisine felsefe aracılığıyla bir açıklayıcılık sağlamaya, geçerliliğini ispatlamaya yöneldiğini görmekteyiz.</a:t>
            </a:r>
            <a:endParaRPr lang="tr-TR"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smtClean="0">
                <a:latin typeface="Times New Roman" pitchFamily="18" charset="0"/>
                <a:cs typeface="Times New Roman" pitchFamily="18" charset="0"/>
              </a:rPr>
              <a:t>Aristoteles</a:t>
            </a:r>
            <a:r>
              <a:rPr lang="tr-TR" sz="2800" dirty="0" smtClean="0">
                <a:latin typeface="Times New Roman" pitchFamily="18" charset="0"/>
                <a:cs typeface="Times New Roman" pitchFamily="18" charset="0"/>
              </a:rPr>
              <a:t> ya da kısaca </a:t>
            </a:r>
            <a:r>
              <a:rPr lang="tr-TR" sz="2800" b="1" dirty="0" smtClean="0">
                <a:latin typeface="Times New Roman" pitchFamily="18" charset="0"/>
                <a:cs typeface="Times New Roman" pitchFamily="18" charset="0"/>
              </a:rPr>
              <a:t>Aristo</a:t>
            </a:r>
            <a:r>
              <a:rPr lang="tr-TR" sz="2800" dirty="0" smtClean="0">
                <a:latin typeface="Times New Roman" pitchFamily="18" charset="0"/>
                <a:cs typeface="Times New Roman" pitchFamily="18" charset="0"/>
              </a:rPr>
              <a:t> ( (MÖ 384 –  MÖ 322) Antik Yunan filozof. Platon ile Batı düşüncesinin en önemli iki filozofundan biri sayılır. Fizik, gökbilim, ilk felsefe, zooloji, mantık, siyaset ve biyoloji gibi konularda pek çok eser vermiştir. Aristoteles adının Türk Dil Kurumu'nun yabancı özel adların yazılışı kuralına göre Arapça ve Farsça eserlerden yapılan çeviriler ile Türkçeye yerleştiği Aristo şeklinde yazılması önerilse de her iki ad da Türkçe akademik kaynaklarda yaygın olarak kullanılmaktadır. MÖ 384 veya 385'te, günümüzde </a:t>
            </a:r>
            <a:r>
              <a:rPr lang="tr-TR" sz="2800" dirty="0" err="1" smtClean="0">
                <a:latin typeface="Times New Roman" pitchFamily="18" charset="0"/>
                <a:cs typeface="Times New Roman" pitchFamily="18" charset="0"/>
              </a:rPr>
              <a:t>Athos</a:t>
            </a:r>
            <a:r>
              <a:rPr lang="tr-TR" sz="2800" dirty="0" smtClean="0">
                <a:latin typeface="Times New Roman" pitchFamily="18" charset="0"/>
                <a:cs typeface="Times New Roman" pitchFamily="18" charset="0"/>
              </a:rPr>
              <a:t> tepesi olarak adlandırılan tepenin yakınlarında ufak bir Makedonya kenti olan </a:t>
            </a:r>
            <a:r>
              <a:rPr lang="tr-TR" sz="2800" dirty="0" err="1" smtClean="0">
                <a:latin typeface="Times New Roman" pitchFamily="18" charset="0"/>
                <a:cs typeface="Times New Roman" pitchFamily="18" charset="0"/>
              </a:rPr>
              <a:t>Stageira'da</a:t>
            </a:r>
            <a:r>
              <a:rPr lang="tr-TR" sz="2800" dirty="0" smtClean="0">
                <a:latin typeface="Times New Roman" pitchFamily="18" charset="0"/>
                <a:cs typeface="Times New Roman" pitchFamily="18" charset="0"/>
              </a:rPr>
              <a:t>, Makedonya kralı II. </a:t>
            </a:r>
            <a:r>
              <a:rPr lang="tr-TR" sz="2800" dirty="0" err="1" smtClean="0">
                <a:latin typeface="Times New Roman" pitchFamily="18" charset="0"/>
                <a:cs typeface="Times New Roman" pitchFamily="18" charset="0"/>
              </a:rPr>
              <a:t>Amyntas'ın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Philippos'un</a:t>
            </a:r>
            <a:r>
              <a:rPr lang="tr-TR" sz="2800" dirty="0" smtClean="0">
                <a:latin typeface="Times New Roman" pitchFamily="18" charset="0"/>
                <a:cs typeface="Times New Roman" pitchFamily="18" charset="0"/>
              </a:rPr>
              <a:t> babası) hekimi olan </a:t>
            </a:r>
            <a:r>
              <a:rPr lang="tr-TR" sz="2800" dirty="0" err="1" smtClean="0">
                <a:latin typeface="Times New Roman" pitchFamily="18" charset="0"/>
                <a:cs typeface="Times New Roman" pitchFamily="18" charset="0"/>
              </a:rPr>
              <a:t>Nikomakhos'un</a:t>
            </a:r>
            <a:r>
              <a:rPr lang="tr-TR" sz="2800" dirty="0" smtClean="0">
                <a:latin typeface="Times New Roman" pitchFamily="18" charset="0"/>
                <a:cs typeface="Times New Roman" pitchFamily="18" charset="0"/>
              </a:rPr>
              <a:t> oğlu olarak dünyaya gelir.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MÖ 367 veya 366 'da 17 yaşında Platon'un Atina'daki akademisine (</a:t>
            </a:r>
            <a:r>
              <a:rPr lang="tr-TR" sz="2800" dirty="0" err="1" smtClean="0">
                <a:latin typeface="Times New Roman" pitchFamily="18" charset="0"/>
                <a:cs typeface="Times New Roman" pitchFamily="18" charset="0"/>
              </a:rPr>
              <a:t>Akademeia</a:t>
            </a:r>
            <a:r>
              <a:rPr lang="tr-TR" sz="2800" dirty="0" smtClean="0">
                <a:latin typeface="Times New Roman" pitchFamily="18" charset="0"/>
                <a:cs typeface="Times New Roman" pitchFamily="18" charset="0"/>
              </a:rPr>
              <a:t>) girmesiyle Platon'un en parlak öğrencilerinden biri olur. </a:t>
            </a:r>
            <a:r>
              <a:rPr lang="tr-TR" sz="2800" dirty="0" err="1" smtClean="0">
                <a:latin typeface="Times New Roman" pitchFamily="18" charset="0"/>
                <a:cs typeface="Times New Roman" pitchFamily="18" charset="0"/>
              </a:rPr>
              <a:t>Tütör</a:t>
            </a:r>
            <a:r>
              <a:rPr lang="tr-TR" sz="2800" dirty="0" smtClean="0">
                <a:latin typeface="Times New Roman" pitchFamily="18" charset="0"/>
                <a:cs typeface="Times New Roman" pitchFamily="18" charset="0"/>
              </a:rPr>
              <a:t> yahut yardımcı hoca olarak çalıştığı dönemde, okuma tutkusuyla tanınır; (Platon, belki de bir tür tenezzülle, ona "okuyucu" lâkabını takar) Daha sonraları </a:t>
            </a:r>
            <a:r>
              <a:rPr lang="tr-TR" sz="2800" dirty="0" err="1" smtClean="0">
                <a:latin typeface="Times New Roman" pitchFamily="18" charset="0"/>
                <a:cs typeface="Times New Roman" pitchFamily="18" charset="0"/>
              </a:rPr>
              <a:t>Akademia'daki</a:t>
            </a:r>
            <a:r>
              <a:rPr lang="tr-TR" sz="2800" dirty="0" smtClean="0">
                <a:latin typeface="Times New Roman" pitchFamily="18" charset="0"/>
                <a:cs typeface="Times New Roman" pitchFamily="18" charset="0"/>
              </a:rPr>
              <a:t> öğretime kendisi de katkıda bulunur: kimi zaman Platoncu savları rakip </a:t>
            </a:r>
            <a:r>
              <a:rPr lang="tr-TR" sz="2800" dirty="0" err="1" smtClean="0">
                <a:latin typeface="Times New Roman" pitchFamily="18" charset="0"/>
                <a:cs typeface="Times New Roman" pitchFamily="18" charset="0"/>
              </a:rPr>
              <a:t>Isokratos</a:t>
            </a:r>
            <a:r>
              <a:rPr lang="tr-TR" sz="2800" dirty="0" smtClean="0">
                <a:latin typeface="Times New Roman" pitchFamily="18" charset="0"/>
                <a:cs typeface="Times New Roman" pitchFamily="18" charset="0"/>
              </a:rPr>
              <a:t> okuluna karşı savunmak için geliştiren, hatta zaman zaman da </a:t>
            </a:r>
            <a:r>
              <a:rPr lang="tr-TR" sz="2800" dirty="0" err="1" smtClean="0">
                <a:latin typeface="Times New Roman" pitchFamily="18" charset="0"/>
                <a:cs typeface="Times New Roman" pitchFamily="18" charset="0"/>
              </a:rPr>
              <a:t>Evdamos</a:t>
            </a:r>
            <a:r>
              <a:rPr lang="tr-TR" sz="2800" dirty="0" smtClean="0">
                <a:latin typeface="Times New Roman" pitchFamily="18" charset="0"/>
                <a:cs typeface="Times New Roman" pitchFamily="18" charset="0"/>
              </a:rPr>
              <a:t> ya da Can üzerine (Peri </a:t>
            </a:r>
            <a:r>
              <a:rPr lang="tr-TR" sz="2800" dirty="0" err="1" smtClean="0">
                <a:latin typeface="Times New Roman" pitchFamily="18" charset="0"/>
                <a:cs typeface="Times New Roman" pitchFamily="18" charset="0"/>
              </a:rPr>
              <a:t>tes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Psykhes</a:t>
            </a:r>
            <a:r>
              <a:rPr lang="tr-TR" sz="2800" dirty="0" smtClean="0">
                <a:latin typeface="Times New Roman" pitchFamily="18" charset="0"/>
                <a:cs typeface="Times New Roman" pitchFamily="18" charset="0"/>
              </a:rPr>
              <a:t>) yazılarında olduğu gibi, bu tezleri büyükseyen diyaloglar yazar. </a:t>
            </a:r>
            <a:r>
              <a:rPr lang="tr-TR" sz="2800" dirty="0" err="1" smtClean="0">
                <a:latin typeface="Times New Roman" pitchFamily="18" charset="0"/>
                <a:cs typeface="Times New Roman" pitchFamily="18" charset="0"/>
              </a:rPr>
              <a:t>Gryllos</a:t>
            </a:r>
            <a:r>
              <a:rPr lang="tr-TR" sz="2800" dirty="0" smtClean="0">
                <a:latin typeface="Times New Roman" pitchFamily="18" charset="0"/>
                <a:cs typeface="Times New Roman" pitchFamily="18" charset="0"/>
              </a:rPr>
              <a:t> yahut Retorik üzerine Aristoteles'in diyalog yazarlığı dönemine aittir.</a:t>
            </a:r>
            <a:endParaRPr lang="tr-TR"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Platon MÖ 347'de öldüğünde, </a:t>
            </a:r>
            <a:r>
              <a:rPr lang="tr-TR" sz="2800" dirty="0" err="1" smtClean="0">
                <a:latin typeface="Times New Roman" pitchFamily="18" charset="0"/>
                <a:cs typeface="Times New Roman" pitchFamily="18" charset="0"/>
              </a:rPr>
              <a:t>Akademeia'nın</a:t>
            </a:r>
            <a:r>
              <a:rPr lang="tr-TR" sz="2800" dirty="0" smtClean="0">
                <a:latin typeface="Times New Roman" pitchFamily="18" charset="0"/>
                <a:cs typeface="Times New Roman" pitchFamily="18" charset="0"/>
              </a:rPr>
              <a:t> başına ardılı olarak </a:t>
            </a:r>
            <a:r>
              <a:rPr lang="tr-TR" sz="2800" dirty="0" err="1" smtClean="0">
                <a:latin typeface="Times New Roman" pitchFamily="18" charset="0"/>
                <a:cs typeface="Times New Roman" pitchFamily="18" charset="0"/>
              </a:rPr>
              <a:t>Spevsippos'u</a:t>
            </a:r>
            <a:r>
              <a:rPr lang="tr-TR" sz="2800" dirty="0" smtClean="0">
                <a:latin typeface="Times New Roman" pitchFamily="18" charset="0"/>
                <a:cs typeface="Times New Roman" pitchFamily="18" charset="0"/>
              </a:rPr>
              <a:t> atamıştır. Antik Çağ'dan itibaren yaşam öyküsü yazarları her hâlde kötücüllüklerinden Platon'un bu seçiminde Aristoteles'in </a:t>
            </a:r>
            <a:r>
              <a:rPr lang="tr-TR" sz="2800" dirty="0" err="1" smtClean="0">
                <a:latin typeface="Times New Roman" pitchFamily="18" charset="0"/>
                <a:cs typeface="Times New Roman" pitchFamily="18" charset="0"/>
              </a:rPr>
              <a:t>Akademeia'yı</a:t>
            </a:r>
            <a:r>
              <a:rPr lang="tr-TR" sz="2800" dirty="0" smtClean="0">
                <a:latin typeface="Times New Roman" pitchFamily="18" charset="0"/>
                <a:cs typeface="Times New Roman" pitchFamily="18" charset="0"/>
              </a:rPr>
              <a:t> terk etmesinin asıl nedenini görüyorlar. Aristoteles'in en azından </a:t>
            </a:r>
            <a:r>
              <a:rPr lang="tr-TR" sz="2800" dirty="0" err="1" smtClean="0">
                <a:latin typeface="Times New Roman" pitchFamily="18" charset="0"/>
                <a:cs typeface="Times New Roman" pitchFamily="18" charset="0"/>
              </a:rPr>
              <a:t>Spevsippos'a</a:t>
            </a:r>
            <a:r>
              <a:rPr lang="tr-TR" sz="2800" dirty="0" smtClean="0">
                <a:latin typeface="Times New Roman" pitchFamily="18" charset="0"/>
                <a:cs typeface="Times New Roman" pitchFamily="18" charset="0"/>
              </a:rPr>
              <a:t> karşı kalıcı bir garez duyduğunu biliyoruz. Aynı yıl, belki de ustasının teşvikiyle, </a:t>
            </a:r>
            <a:r>
              <a:rPr lang="tr-TR" sz="2800" dirty="0" err="1" smtClean="0">
                <a:latin typeface="Times New Roman" pitchFamily="18" charset="0"/>
                <a:cs typeface="Times New Roman" pitchFamily="18" charset="0"/>
              </a:rPr>
              <a:t>Ksenokratos</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Theophrastos</a:t>
            </a:r>
            <a:r>
              <a:rPr lang="tr-TR" sz="2800" dirty="0" smtClean="0">
                <a:latin typeface="Times New Roman" pitchFamily="18" charset="0"/>
                <a:cs typeface="Times New Roman" pitchFamily="18" charset="0"/>
              </a:rPr>
              <a:t> ile bugün Biga Yarımadası olarak anılan </a:t>
            </a:r>
            <a:r>
              <a:rPr lang="tr-TR" sz="2800" dirty="0" err="1" smtClean="0">
                <a:latin typeface="Times New Roman" pitchFamily="18" charset="0"/>
                <a:cs typeface="Times New Roman" pitchFamily="18" charset="0"/>
              </a:rPr>
              <a:t>Troas</a:t>
            </a:r>
            <a:r>
              <a:rPr lang="tr-TR" sz="2800" dirty="0" smtClean="0">
                <a:latin typeface="Times New Roman" pitchFamily="18" charset="0"/>
                <a:cs typeface="Times New Roman" pitchFamily="18" charset="0"/>
              </a:rPr>
              <a:t> bölgesindeki Assos kentine gönderilir. Orada Tiran </a:t>
            </a:r>
            <a:r>
              <a:rPr lang="tr-TR" sz="2800" dirty="0" err="1" smtClean="0">
                <a:latin typeface="Times New Roman" pitchFamily="18" charset="0"/>
                <a:cs typeface="Times New Roman" pitchFamily="18" charset="0"/>
              </a:rPr>
              <a:t>Atarnevs'li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Hermias'ın</a:t>
            </a:r>
            <a:r>
              <a:rPr lang="tr-TR" sz="2800" dirty="0" smtClean="0">
                <a:latin typeface="Times New Roman" pitchFamily="18" charset="0"/>
                <a:cs typeface="Times New Roman" pitchFamily="18" charset="0"/>
              </a:rPr>
              <a:t> siyasî danışmanı ve dostu olur. Aynı esnada, özgünlüğünü daha o zamandan belli eden bir okul kurar. Bu okuldaki girişimleri arasında yaşambilim üzerine çalışmaları yer alır. 345-344 yıllarında, belki de </a:t>
            </a:r>
            <a:r>
              <a:rPr lang="tr-TR" sz="2800" dirty="0" err="1" smtClean="0">
                <a:latin typeface="Times New Roman" pitchFamily="18" charset="0"/>
                <a:cs typeface="Times New Roman" pitchFamily="18" charset="0"/>
              </a:rPr>
              <a:t>Theophrastos'un</a:t>
            </a:r>
            <a:r>
              <a:rPr lang="tr-TR" sz="2800" dirty="0" smtClean="0">
                <a:latin typeface="Times New Roman" pitchFamily="18" charset="0"/>
                <a:cs typeface="Times New Roman" pitchFamily="18" charset="0"/>
              </a:rPr>
              <a:t> daveti üzerine, komşu </a:t>
            </a:r>
            <a:r>
              <a:rPr lang="tr-TR" sz="2800" dirty="0" err="1" smtClean="0">
                <a:latin typeface="Times New Roman" pitchFamily="18" charset="0"/>
                <a:cs typeface="Times New Roman" pitchFamily="18" charset="0"/>
              </a:rPr>
              <a:t>Lesbos</a:t>
            </a:r>
            <a:r>
              <a:rPr lang="tr-TR" sz="2800" dirty="0" smtClean="0">
                <a:latin typeface="Times New Roman" pitchFamily="18" charset="0"/>
                <a:cs typeface="Times New Roman" pitchFamily="18" charset="0"/>
              </a:rPr>
              <a:t> (Midilli) adasının Doğu kıyısındaki </a:t>
            </a:r>
            <a:r>
              <a:rPr lang="tr-TR" sz="2800" dirty="0" err="1" smtClean="0">
                <a:latin typeface="Times New Roman" pitchFamily="18" charset="0"/>
                <a:cs typeface="Times New Roman" pitchFamily="18" charset="0"/>
              </a:rPr>
              <a:t>Mytilene</a:t>
            </a:r>
            <a:r>
              <a:rPr lang="tr-TR" sz="2800" dirty="0" smtClean="0">
                <a:latin typeface="Times New Roman" pitchFamily="18" charset="0"/>
                <a:cs typeface="Times New Roman" pitchFamily="18" charset="0"/>
              </a:rPr>
              <a:t> (Midilli) kentine varır. </a:t>
            </a:r>
            <a:endParaRPr lang="tr-TR"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 343'te </a:t>
            </a:r>
            <a:r>
              <a:rPr lang="tr-TR" sz="2800" dirty="0" err="1" smtClean="0">
                <a:latin typeface="Times New Roman" pitchFamily="18" charset="0"/>
                <a:cs typeface="Times New Roman" pitchFamily="18" charset="0"/>
              </a:rPr>
              <a:t>Pella'daki</a:t>
            </a:r>
            <a:r>
              <a:rPr lang="tr-TR" sz="2800" dirty="0" smtClean="0">
                <a:latin typeface="Times New Roman" pitchFamily="18" charset="0"/>
                <a:cs typeface="Times New Roman" pitchFamily="18" charset="0"/>
              </a:rPr>
              <a:t> (Bugün </a:t>
            </a:r>
            <a:r>
              <a:rPr lang="tr-TR" sz="2800" dirty="0" err="1" smtClean="0">
                <a:latin typeface="Times New Roman" pitchFamily="18" charset="0"/>
                <a:cs typeface="Times New Roman" pitchFamily="18" charset="0"/>
              </a:rPr>
              <a:t>Ayii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Apostili</a:t>
            </a:r>
            <a:r>
              <a:rPr lang="tr-TR" sz="2800" dirty="0" smtClean="0">
                <a:latin typeface="Times New Roman" pitchFamily="18" charset="0"/>
                <a:cs typeface="Times New Roman" pitchFamily="18" charset="0"/>
              </a:rPr>
              <a:t>) Kral Makedonyalı </a:t>
            </a:r>
            <a:r>
              <a:rPr lang="tr-TR" sz="2800" dirty="0" err="1" smtClean="0">
                <a:latin typeface="Times New Roman" pitchFamily="18" charset="0"/>
                <a:cs typeface="Times New Roman" pitchFamily="18" charset="0"/>
              </a:rPr>
              <a:t>Philippos'un</a:t>
            </a:r>
            <a:r>
              <a:rPr lang="tr-TR" sz="2800" dirty="0" smtClean="0">
                <a:latin typeface="Times New Roman" pitchFamily="18" charset="0"/>
                <a:cs typeface="Times New Roman" pitchFamily="18" charset="0"/>
              </a:rPr>
              <a:t> sarayına, oğlu İskender'in eğitimini üstlenmek üzere çağırılır. 341 yılında Perslerin eline düşen </a:t>
            </a:r>
            <a:r>
              <a:rPr lang="tr-TR" sz="2800" dirty="0" err="1" smtClean="0">
                <a:latin typeface="Times New Roman" pitchFamily="18" charset="0"/>
                <a:cs typeface="Times New Roman" pitchFamily="18" charset="0"/>
              </a:rPr>
              <a:t>Hermias'ın</a:t>
            </a:r>
            <a:r>
              <a:rPr lang="tr-TR" sz="2800" dirty="0" smtClean="0">
                <a:latin typeface="Times New Roman" pitchFamily="18" charset="0"/>
                <a:cs typeface="Times New Roman" pitchFamily="18" charset="0"/>
              </a:rPr>
              <a:t> feci sonunu </a:t>
            </a:r>
            <a:r>
              <a:rPr lang="tr-TR" sz="2800" dirty="0" err="1" smtClean="0">
                <a:latin typeface="Times New Roman" pitchFamily="18" charset="0"/>
                <a:cs typeface="Times New Roman" pitchFamily="18" charset="0"/>
              </a:rPr>
              <a:t>Pella'da</a:t>
            </a:r>
            <a:r>
              <a:rPr lang="tr-TR" sz="2800" dirty="0" smtClean="0">
                <a:latin typeface="Times New Roman" pitchFamily="18" charset="0"/>
                <a:cs typeface="Times New Roman" pitchFamily="18" charset="0"/>
              </a:rPr>
              <a:t> öğrenir, anısına bir ağıt düzer. Gerek </a:t>
            </a:r>
            <a:r>
              <a:rPr lang="tr-TR" sz="2800" dirty="0" err="1" smtClean="0">
                <a:latin typeface="Times New Roman" pitchFamily="18" charset="0"/>
                <a:cs typeface="Times New Roman" pitchFamily="18" charset="0"/>
              </a:rPr>
              <a:t>Pella'da</a:t>
            </a:r>
            <a:r>
              <a:rPr lang="tr-TR" sz="2800" dirty="0" smtClean="0">
                <a:latin typeface="Times New Roman" pitchFamily="18" charset="0"/>
                <a:cs typeface="Times New Roman" pitchFamily="18" charset="0"/>
              </a:rPr>
              <a:t> ikamet ettiği sekiz senelik dönem, gerek eğitmenlik vazifesinin içeriği hakkında neredeyse hiçbir şey bilmiyoruz. </a:t>
            </a:r>
            <a:r>
              <a:rPr lang="tr-TR" sz="2800" dirty="0" err="1" smtClean="0">
                <a:latin typeface="Times New Roman" pitchFamily="18" charset="0"/>
                <a:cs typeface="Times New Roman" pitchFamily="18" charset="0"/>
              </a:rPr>
              <a:t>Philippos'un</a:t>
            </a:r>
            <a:r>
              <a:rPr lang="tr-TR" sz="2800" dirty="0" smtClean="0">
                <a:latin typeface="Times New Roman" pitchFamily="18" charset="0"/>
                <a:cs typeface="Times New Roman" pitchFamily="18" charset="0"/>
              </a:rPr>
              <a:t> ölümüyle MÖ 335 İskender tahta oturur. Aristoteles Atina'ya dönüp </a:t>
            </a:r>
            <a:r>
              <a:rPr lang="tr-TR" sz="2800" dirty="0" err="1" smtClean="0">
                <a:latin typeface="Times New Roman" pitchFamily="18" charset="0"/>
                <a:cs typeface="Times New Roman" pitchFamily="18" charset="0"/>
              </a:rPr>
              <a:t>Akademeia'ya</a:t>
            </a:r>
            <a:r>
              <a:rPr lang="tr-TR" sz="2800" dirty="0" smtClean="0">
                <a:latin typeface="Times New Roman" pitchFamily="18" charset="0"/>
                <a:cs typeface="Times New Roman" pitchFamily="18" charset="0"/>
              </a:rPr>
              <a:t> rakip olarak </a:t>
            </a:r>
            <a:r>
              <a:rPr lang="tr-TR" sz="2800" dirty="0" err="1" smtClean="0">
                <a:latin typeface="Times New Roman" pitchFamily="18" charset="0"/>
                <a:cs typeface="Times New Roman" pitchFamily="18" charset="0"/>
              </a:rPr>
              <a:t>Lykeion'u</a:t>
            </a:r>
            <a:r>
              <a:rPr lang="tr-TR" sz="2800" dirty="0" smtClean="0">
                <a:latin typeface="Times New Roman" pitchFamily="18" charset="0"/>
                <a:cs typeface="Times New Roman" pitchFamily="18" charset="0"/>
              </a:rPr>
              <a:t> ya da diğer adıyla </a:t>
            </a:r>
            <a:r>
              <a:rPr lang="tr-TR" sz="2800" dirty="0" err="1" smtClean="0">
                <a:latin typeface="Times New Roman" pitchFamily="18" charset="0"/>
                <a:cs typeface="Times New Roman" pitchFamily="18" charset="0"/>
              </a:rPr>
              <a:t>Peripatos</a:t>
            </a:r>
            <a:r>
              <a:rPr lang="tr-TR" sz="2800" dirty="0" smtClean="0">
                <a:latin typeface="Times New Roman" pitchFamily="18" charset="0"/>
                <a:cs typeface="Times New Roman" pitchFamily="18" charset="0"/>
              </a:rPr>
              <a:t> 'u (öğrencileriyle içinde dolaşarak tartıştıkları bir tür çevresi sütunlarla çevrili avlu ya da galeri) kurar. </a:t>
            </a:r>
            <a:r>
              <a:rPr lang="tr-TR" sz="2800" dirty="0" err="1" smtClean="0">
                <a:latin typeface="Times New Roman" pitchFamily="18" charset="0"/>
                <a:cs typeface="Times New Roman" pitchFamily="18" charset="0"/>
              </a:rPr>
              <a:t>Lykeion'lulara</a:t>
            </a:r>
            <a:r>
              <a:rPr lang="tr-TR" sz="2800" dirty="0" smtClean="0">
                <a:latin typeface="Times New Roman" pitchFamily="18" charset="0"/>
                <a:cs typeface="Times New Roman" pitchFamily="18" charset="0"/>
              </a:rPr>
              <a:t> verilen </a:t>
            </a:r>
            <a:r>
              <a:rPr lang="tr-TR" sz="2800" dirty="0" err="1" smtClean="0">
                <a:latin typeface="Times New Roman" pitchFamily="18" charset="0"/>
                <a:cs typeface="Times New Roman" pitchFamily="18" charset="0"/>
              </a:rPr>
              <a:t>Peripatetikoi</a:t>
            </a:r>
            <a:r>
              <a:rPr lang="tr-TR" sz="2800" dirty="0" smtClean="0">
                <a:latin typeface="Times New Roman" pitchFamily="18" charset="0"/>
                <a:cs typeface="Times New Roman" pitchFamily="18" charset="0"/>
              </a:rPr>
              <a:t> adı buradan geliyor. Burada on iki sene ders verir. MÖ 323'te Büyük İskender'in bir Asya seferi</a:t>
            </a:r>
            <a:endParaRPr lang="tr-TR" sz="2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esnasında ölmesi üzerine Atina'da Makedon karşıtı bir tepki dalgası </a:t>
            </a:r>
            <a:r>
              <a:rPr lang="tr-TR" sz="2800" dirty="0" err="1" smtClean="0">
                <a:latin typeface="Times New Roman" pitchFamily="18" charset="0"/>
                <a:cs typeface="Times New Roman" pitchFamily="18" charset="0"/>
              </a:rPr>
              <a:t>peydah</a:t>
            </a:r>
            <a:r>
              <a:rPr lang="tr-TR" sz="2800" dirty="0" smtClean="0">
                <a:latin typeface="Times New Roman" pitchFamily="18" charset="0"/>
                <a:cs typeface="Times New Roman" pitchFamily="18" charset="0"/>
              </a:rPr>
              <a:t> olduğu vakit, aslında Makedonculuk zannı taşıyan Aristoteles'e karşı, dine saygısızlık davası açılması söz konusu olur. Bir ölümlüyü -</a:t>
            </a:r>
            <a:r>
              <a:rPr lang="tr-TR" sz="2800" dirty="0" err="1" smtClean="0">
                <a:latin typeface="Times New Roman" pitchFamily="18" charset="0"/>
                <a:cs typeface="Times New Roman" pitchFamily="18" charset="0"/>
              </a:rPr>
              <a:t>Hermias'ı</a:t>
            </a:r>
            <a:r>
              <a:rPr lang="tr-TR" sz="2800" dirty="0" smtClean="0">
                <a:latin typeface="Times New Roman" pitchFamily="18" charset="0"/>
                <a:cs typeface="Times New Roman" pitchFamily="18" charset="0"/>
              </a:rPr>
              <a:t>- anısına bir ilâhi yazarak ölümsüzleştirmekle itham edilir. Bunun üzerine Aristoteles, Sokrates'in yazgısını paylaşmak yerine Atina'yı terk etmeyi seçer: kendi deyişiyle, </a:t>
            </a:r>
            <a:r>
              <a:rPr lang="tr-TR" sz="2800" dirty="0" err="1" smtClean="0">
                <a:latin typeface="Times New Roman" pitchFamily="18" charset="0"/>
                <a:cs typeface="Times New Roman" pitchFamily="18" charset="0"/>
              </a:rPr>
              <a:t>Atinalılar'a</a:t>
            </a:r>
            <a:r>
              <a:rPr lang="tr-TR" sz="2800" dirty="0" smtClean="0">
                <a:latin typeface="Times New Roman" pitchFamily="18" charset="0"/>
                <a:cs typeface="Times New Roman" pitchFamily="18" charset="0"/>
              </a:rPr>
              <a:t> "felsefeye karşı ikinci bir suç işlemeleri" fırsatını tanımak istemez. Annesinin memleketi olan </a:t>
            </a:r>
            <a:r>
              <a:rPr lang="tr-TR" sz="2800" dirty="0" err="1" smtClean="0">
                <a:latin typeface="Times New Roman" pitchFamily="18" charset="0"/>
                <a:cs typeface="Times New Roman" pitchFamily="18" charset="0"/>
              </a:rPr>
              <a:t>Eğriboz</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Evboia</a:t>
            </a:r>
            <a:r>
              <a:rPr lang="tr-TR" sz="2800" dirty="0" smtClean="0">
                <a:latin typeface="Times New Roman" pitchFamily="18" charset="0"/>
                <a:cs typeface="Times New Roman" pitchFamily="18" charset="0"/>
              </a:rPr>
              <a:t>) adasındaki Helke'ye </a:t>
            </a:r>
            <a:r>
              <a:rPr lang="tr-TR" sz="2800" dirty="0" err="1" smtClean="0">
                <a:latin typeface="Times New Roman" pitchFamily="18" charset="0"/>
                <a:cs typeface="Times New Roman" pitchFamily="18" charset="0"/>
              </a:rPr>
              <a:t>Khalkis</a:t>
            </a:r>
            <a:r>
              <a:rPr lang="tr-TR" sz="2800" dirty="0" smtClean="0">
                <a:latin typeface="Times New Roman" pitchFamily="18" charset="0"/>
                <a:cs typeface="Times New Roman" pitchFamily="18" charset="0"/>
              </a:rPr>
              <a:t> sığınır. Ertesi yıl MÖ 322'de, altmış üç yaşında hayatını kaybeder.</a:t>
            </a:r>
            <a:endParaRPr lang="tr-TR" sz="2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ARİSTOTELESÇİLİK</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buNone/>
            </a:pPr>
            <a:r>
              <a:rPr lang="tr-TR" sz="2800" b="1" dirty="0" smtClean="0"/>
              <a:t>    </a:t>
            </a:r>
            <a:r>
              <a:rPr lang="tr-TR" sz="2800" b="1" dirty="0" smtClean="0">
                <a:latin typeface="Times New Roman" pitchFamily="18" charset="0"/>
                <a:cs typeface="Times New Roman" pitchFamily="18" charset="0"/>
              </a:rPr>
              <a:t>Aristotelesçilik</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Plantonculuğa</a:t>
            </a:r>
            <a:r>
              <a:rPr lang="tr-TR" sz="2800" dirty="0" smtClean="0">
                <a:latin typeface="Times New Roman" pitchFamily="18" charset="0"/>
                <a:cs typeface="Times New Roman" pitchFamily="18" charset="0"/>
              </a:rPr>
              <a:t> paralel olarak, aynı zaman dönemleri içinde gelişen bir felsefi eğilimdir. Yeni bir dünya görüşü arayışı içinde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felsefesinin Platon'a ve Aristoteles'e yönelmesi şaşırtıcı değildir. Her ikisi de klasik çağın en güçlü düşünürleriydi ve yapıtları bir anlamda ilk felsefeyi kurmaya yönelikti. Aristoteles'in ortaçağ felsefesinde de çok önemli bir rolü vardır; Aristotelesçiliğin bir biçimi bu tarihsel dönemde şekillenir. Bu dönemde, özellikle de Skolastik felsefe içinde temel dayanak noktası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felsefesidir. Hıristiyan dogmaların felsefe ile temellendirilmesini hedefleyen bu dönem felsefeleri, önemli bir kaynak olarak </a:t>
            </a:r>
            <a:r>
              <a:rPr lang="tr-TR" sz="2800" dirty="0" err="1" smtClean="0">
                <a:latin typeface="Times New Roman" pitchFamily="18" charset="0"/>
                <a:cs typeface="Times New Roman" pitchFamily="18" charset="0"/>
              </a:rPr>
              <a:t>Aristotales'i</a:t>
            </a:r>
            <a:r>
              <a:rPr lang="tr-TR" sz="2800" dirty="0" smtClean="0">
                <a:latin typeface="Times New Roman" pitchFamily="18" charset="0"/>
                <a:cs typeface="Times New Roman" pitchFamily="18" charset="0"/>
              </a:rPr>
              <a:t> bulmuşlardır.</a:t>
            </a:r>
            <a:endParaRPr lang="tr-TR" sz="2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Bundan kaynaklı olarak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denildiğinde aynı zamanda akla Skolastik felsefe gelir. Rönesans felsefesi skolastikle savaşın içinde geliştiğinden dolayı, başlangıçta </a:t>
            </a:r>
            <a:r>
              <a:rPr lang="tr-TR" sz="2800" dirty="0" err="1" smtClean="0">
                <a:latin typeface="Times New Roman" pitchFamily="18" charset="0"/>
                <a:cs typeface="Times New Roman" pitchFamily="18" charset="0"/>
              </a:rPr>
              <a:t>Aristotales'e</a:t>
            </a:r>
            <a:r>
              <a:rPr lang="tr-TR" sz="2800" dirty="0" smtClean="0">
                <a:latin typeface="Times New Roman" pitchFamily="18" charset="0"/>
                <a:cs typeface="Times New Roman" pitchFamily="18" charset="0"/>
              </a:rPr>
              <a:t> tepkili bir tavır geliştirir; ancak bu dönem felsefesi genel olarak antikçağ düşüncesini yeniden değerlendirmeye yöneldiğinden, </a:t>
            </a:r>
            <a:r>
              <a:rPr lang="tr-TR" sz="2800" dirty="0" err="1" smtClean="0">
                <a:latin typeface="Times New Roman" pitchFamily="18" charset="0"/>
                <a:cs typeface="Times New Roman" pitchFamily="18" charset="0"/>
              </a:rPr>
              <a:t>Aristotales'e</a:t>
            </a:r>
            <a:r>
              <a:rPr lang="tr-TR" sz="2800" dirty="0" smtClean="0">
                <a:latin typeface="Times New Roman" pitchFamily="18" charset="0"/>
                <a:cs typeface="Times New Roman" pitchFamily="18" charset="0"/>
              </a:rPr>
              <a:t> tümden yadsınmaz. Rönesans felsefesinin </a:t>
            </a:r>
            <a:r>
              <a:rPr lang="tr-TR" sz="2800" dirty="0" err="1" smtClean="0">
                <a:latin typeface="Times New Roman" pitchFamily="18" charset="0"/>
                <a:cs typeface="Times New Roman" pitchFamily="18" charset="0"/>
              </a:rPr>
              <a:t>Aristotales'le</a:t>
            </a:r>
            <a:r>
              <a:rPr lang="tr-TR" sz="2800" dirty="0" smtClean="0">
                <a:latin typeface="Times New Roman" pitchFamily="18" charset="0"/>
                <a:cs typeface="Times New Roman" pitchFamily="18" charset="0"/>
              </a:rPr>
              <a:t> ilgisi, temel yönelimi olan </a:t>
            </a:r>
            <a:r>
              <a:rPr lang="tr-TR" sz="2800" dirty="0" err="1" smtClean="0">
                <a:latin typeface="Times New Roman" pitchFamily="18" charset="0"/>
                <a:cs typeface="Times New Roman" pitchFamily="18" charset="0"/>
              </a:rPr>
              <a:t>hünmanizmayla</a:t>
            </a:r>
            <a:r>
              <a:rPr lang="tr-TR" sz="2800" dirty="0" smtClean="0">
                <a:latin typeface="Times New Roman" pitchFamily="18" charset="0"/>
                <a:cs typeface="Times New Roman" pitchFamily="18" charset="0"/>
              </a:rPr>
              <a:t> bağlantılıdır. Hümanizm öncelikli olarak antik çağ felsefesine ait metinlerin orijinal olarak konulmasını ve öyle değerlendirilmesini hedefler. </a:t>
            </a:r>
            <a:endParaRPr lang="tr-TR"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Ortaçağ felsefesinin bu bakımdan </a:t>
            </a:r>
            <a:r>
              <a:rPr lang="tr-TR" sz="2800" dirty="0" err="1" smtClean="0">
                <a:latin typeface="Times New Roman" pitchFamily="18" charset="0"/>
                <a:cs typeface="Times New Roman" pitchFamily="18" charset="0"/>
              </a:rPr>
              <a:t>Aristotales'e</a:t>
            </a:r>
            <a:r>
              <a:rPr lang="tr-TR" sz="2800" dirty="0" smtClean="0">
                <a:latin typeface="Times New Roman" pitchFamily="18" charset="0"/>
                <a:cs typeface="Times New Roman" pitchFamily="18" charset="0"/>
              </a:rPr>
              <a:t> kattıkları böylece ayıklanmaya çalışılmıştır. Rönesans felsefesinde Aristotelesçilik, ortaçağın ve Skolastik felsefenin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üzerine eklemelerin ayıklanması biçiminde meydana gelmiştir diyebiliriz. </a:t>
            </a:r>
            <a:r>
              <a:rPr lang="tr-TR" sz="2800" dirty="0" err="1" smtClean="0">
                <a:latin typeface="Times New Roman" pitchFamily="18" charset="0"/>
                <a:cs typeface="Times New Roman" pitchFamily="18" charset="0"/>
              </a:rPr>
              <a:t>Theodoros</a:t>
            </a:r>
            <a:r>
              <a:rPr lang="tr-TR" sz="2800" dirty="0" smtClean="0">
                <a:latin typeface="Times New Roman" pitchFamily="18" charset="0"/>
                <a:cs typeface="Times New Roman" pitchFamily="18" charset="0"/>
              </a:rPr>
              <a:t> Gaza (1400'lü yıllar), Aristotelesçiliğin </a:t>
            </a:r>
            <a:r>
              <a:rPr lang="tr-TR" sz="2800" dirty="0" err="1" smtClean="0">
                <a:latin typeface="Times New Roman" pitchFamily="18" charset="0"/>
                <a:cs typeface="Times New Roman" pitchFamily="18" charset="0"/>
              </a:rPr>
              <a:t>başlatılarından</a:t>
            </a:r>
            <a:r>
              <a:rPr lang="tr-TR" sz="2800" dirty="0" smtClean="0">
                <a:latin typeface="Times New Roman" pitchFamily="18" charset="0"/>
                <a:cs typeface="Times New Roman" pitchFamily="18" charset="0"/>
              </a:rPr>
              <a:t> olan bir Bizanslı bilgindir.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f1.jpg"/>
          <p:cNvPicPr>
            <a:picLocks noGrp="1" noChangeAspect="1"/>
          </p:cNvPicPr>
          <p:nvPr>
            <p:ph idx="1"/>
          </p:nvPr>
        </p:nvPicPr>
        <p:blipFill>
          <a:blip r:embed="rId2" cstate="print"/>
          <a:stretch>
            <a:fillRect/>
          </a:stretch>
        </p:blipFill>
        <p:spPr>
          <a:xfrm>
            <a:off x="2267744" y="153316"/>
            <a:ext cx="4392488" cy="654724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f2.jpg"/>
          <p:cNvPicPr>
            <a:picLocks noGrp="1" noChangeAspect="1"/>
          </p:cNvPicPr>
          <p:nvPr>
            <p:ph idx="1"/>
          </p:nvPr>
        </p:nvPicPr>
        <p:blipFill>
          <a:blip r:embed="rId2" cstate="print"/>
          <a:stretch>
            <a:fillRect/>
          </a:stretch>
        </p:blipFill>
        <p:spPr>
          <a:xfrm>
            <a:off x="2267745" y="188913"/>
            <a:ext cx="4361712" cy="64801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Bu dönem boyunca inanç-bilgi-akıl-Tanrı ekseninde yürütülen tartışmaları görmekteyiz. Din ile felsefe ilişkisi bu dönem boyunca çatışmalı durumlarda gösterir; bazı din bilgeleri felsefenin dinden, </a:t>
            </a:r>
            <a:r>
              <a:rPr lang="tr-TR" sz="2800" dirty="0" err="1" smtClean="0">
                <a:latin typeface="Times New Roman" pitchFamily="18" charset="0"/>
                <a:cs typeface="Times New Roman" pitchFamily="18" charset="0"/>
              </a:rPr>
              <a:t>Hristiyanlıktan</a:t>
            </a:r>
            <a:r>
              <a:rPr lang="tr-TR" sz="2800" dirty="0" smtClean="0">
                <a:latin typeface="Times New Roman" pitchFamily="18" charset="0"/>
                <a:cs typeface="Times New Roman" pitchFamily="18" charset="0"/>
              </a:rPr>
              <a:t> uzak </a:t>
            </a:r>
            <a:r>
              <a:rPr lang="tr-TR" sz="2800" dirty="0" err="1" smtClean="0">
                <a:latin typeface="Times New Roman" pitchFamily="18" charset="0"/>
                <a:cs typeface="Times New Roman" pitchFamily="18" charset="0"/>
              </a:rPr>
              <a:t>tutulmasi</a:t>
            </a:r>
            <a:r>
              <a:rPr lang="tr-TR" sz="2800" dirty="0" smtClean="0">
                <a:latin typeface="Times New Roman" pitchFamily="18" charset="0"/>
                <a:cs typeface="Times New Roman" pitchFamily="18" charset="0"/>
              </a:rPr>
              <a:t> gerektiğini söyler ve buna çaba gösterir, buna karşılık başka bazıları inancın ve dinin temellendirilmesinde felsefenin gerek olduğunu söyler. Batı Roma İmparatorluğunun çöküşü meydana getirdiği kaotik ortamda kültürel ve düşünsel gelişmelerde bir bir kesintiye yol açmıştır. Antikçağda oluşan ve süregelen düşünsel gelişmelerden belirgin bir uzaklaşma ve bu gelişmelerin reddedilişi görülür.Din-felsefe ilişkisi bu ortamda </a:t>
            </a:r>
            <a:r>
              <a:rPr lang="tr-TR" sz="2800" dirty="0" err="1" smtClean="0">
                <a:latin typeface="Times New Roman" pitchFamily="18" charset="0"/>
                <a:cs typeface="Times New Roman" pitchFamily="18" charset="0"/>
              </a:rPr>
              <a:t>grift</a:t>
            </a:r>
            <a:r>
              <a:rPr lang="tr-TR" sz="2800" dirty="0" smtClean="0">
                <a:latin typeface="Times New Roman" pitchFamily="18" charset="0"/>
                <a:cs typeface="Times New Roman" pitchFamily="18" charset="0"/>
              </a:rPr>
              <a:t> bir görünüm sunar; bir yanda felsefe din içerisinde kaybolmuş gibi görünürken, bu kayboluş aynı zamanda felsefenin din içinde saklanmasını ve korunmasını getirir.</a:t>
            </a:r>
            <a:endParaRPr lang="tr-TR" sz="2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f3.jpg"/>
          <p:cNvPicPr>
            <a:picLocks noGrp="1" noChangeAspect="1"/>
          </p:cNvPicPr>
          <p:nvPr>
            <p:ph idx="1"/>
          </p:nvPr>
        </p:nvPicPr>
        <p:blipFill>
          <a:blip r:embed="rId2" cstate="print"/>
          <a:stretch>
            <a:fillRect/>
          </a:stretch>
        </p:blipFill>
        <p:spPr>
          <a:xfrm>
            <a:off x="2370999" y="188639"/>
            <a:ext cx="4433249" cy="652672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f4.jpg"/>
          <p:cNvPicPr>
            <a:picLocks noGrp="1" noChangeAspect="1"/>
          </p:cNvPicPr>
          <p:nvPr>
            <p:ph idx="1"/>
          </p:nvPr>
        </p:nvPicPr>
        <p:blipFill>
          <a:blip r:embed="rId2" cstate="print"/>
          <a:stretch>
            <a:fillRect/>
          </a:stretch>
        </p:blipFill>
        <p:spPr>
          <a:xfrm>
            <a:off x="2195736" y="188374"/>
            <a:ext cx="4464323" cy="648098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f5.jpg"/>
          <p:cNvPicPr>
            <a:picLocks noGrp="1" noChangeAspect="1"/>
          </p:cNvPicPr>
          <p:nvPr>
            <p:ph idx="1"/>
          </p:nvPr>
        </p:nvPicPr>
        <p:blipFill>
          <a:blip r:embed="rId2" cstate="print"/>
          <a:stretch>
            <a:fillRect/>
          </a:stretch>
        </p:blipFill>
        <p:spPr>
          <a:xfrm>
            <a:off x="2382752" y="188913"/>
            <a:ext cx="4378497" cy="64801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f6.jpg"/>
          <p:cNvPicPr>
            <a:picLocks noGrp="1" noChangeAspect="1"/>
          </p:cNvPicPr>
          <p:nvPr>
            <p:ph idx="1"/>
          </p:nvPr>
        </p:nvPicPr>
        <p:blipFill>
          <a:blip r:embed="rId2" cstate="print"/>
          <a:stretch>
            <a:fillRect/>
          </a:stretch>
        </p:blipFill>
        <p:spPr>
          <a:xfrm>
            <a:off x="2328172" y="188913"/>
            <a:ext cx="4487656" cy="648017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pPr algn="just"/>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04.jpg"/>
          <p:cNvPicPr>
            <a:picLocks noGrp="1" noChangeAspect="1"/>
          </p:cNvPicPr>
          <p:nvPr>
            <p:ph idx="1"/>
          </p:nvPr>
        </p:nvPicPr>
        <p:blipFill>
          <a:blip r:embed="rId2" cstate="print"/>
          <a:stretch>
            <a:fillRect/>
          </a:stretch>
        </p:blipFill>
        <p:spPr>
          <a:xfrm>
            <a:off x="1854811" y="188640"/>
            <a:ext cx="4792256" cy="6480719"/>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2.jpg"/>
          <p:cNvPicPr>
            <a:picLocks noGrp="1" noChangeAspect="1"/>
          </p:cNvPicPr>
          <p:nvPr>
            <p:ph idx="1"/>
          </p:nvPr>
        </p:nvPicPr>
        <p:blipFill>
          <a:blip r:embed="rId2" cstate="print"/>
          <a:stretch>
            <a:fillRect/>
          </a:stretch>
        </p:blipFill>
        <p:spPr>
          <a:xfrm>
            <a:off x="2392376" y="188913"/>
            <a:ext cx="4359248" cy="64801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3.jpg"/>
          <p:cNvPicPr>
            <a:picLocks noGrp="1" noChangeAspect="1"/>
          </p:cNvPicPr>
          <p:nvPr>
            <p:ph idx="1"/>
          </p:nvPr>
        </p:nvPicPr>
        <p:blipFill>
          <a:blip r:embed="rId2" cstate="print"/>
          <a:stretch>
            <a:fillRect/>
          </a:stretch>
        </p:blipFill>
        <p:spPr>
          <a:xfrm>
            <a:off x="2483768" y="174611"/>
            <a:ext cx="4320480" cy="65087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3.jpg"/>
          <p:cNvPicPr>
            <a:picLocks noGrp="1" noChangeAspect="1"/>
          </p:cNvPicPr>
          <p:nvPr>
            <p:ph idx="1"/>
          </p:nvPr>
        </p:nvPicPr>
        <p:blipFill>
          <a:blip r:embed="rId2" cstate="print"/>
          <a:stretch>
            <a:fillRect/>
          </a:stretch>
        </p:blipFill>
        <p:spPr>
          <a:xfrm>
            <a:off x="2483768" y="239283"/>
            <a:ext cx="4176464" cy="6379434"/>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2.jpg"/>
          <p:cNvPicPr>
            <a:picLocks noGrp="1" noChangeAspect="1"/>
          </p:cNvPicPr>
          <p:nvPr>
            <p:ph idx="1"/>
          </p:nvPr>
        </p:nvPicPr>
        <p:blipFill>
          <a:blip r:embed="rId2" cstate="print"/>
          <a:stretch>
            <a:fillRect/>
          </a:stretch>
        </p:blipFill>
        <p:spPr>
          <a:xfrm>
            <a:off x="2267744" y="260648"/>
            <a:ext cx="4464497" cy="636820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Dinsel düşünce kendisini </a:t>
            </a:r>
            <a:r>
              <a:rPr lang="tr-TR" sz="2800" dirty="0" err="1" smtClean="0">
                <a:latin typeface="Times New Roman" pitchFamily="18" charset="0"/>
                <a:cs typeface="Times New Roman" pitchFamily="18" charset="0"/>
              </a:rPr>
              <a:t>temelendirmek</a:t>
            </a:r>
            <a:r>
              <a:rPr lang="tr-TR" sz="2800" dirty="0" smtClean="0">
                <a:latin typeface="Times New Roman" pitchFamily="18" charset="0"/>
                <a:cs typeface="Times New Roman" pitchFamily="18" charset="0"/>
              </a:rPr>
              <a:t> için felsefeyi muhafaza ederken, bilgi sevgisi olarak anlaşılan haliyle olmasa ve dini amaçlara hizmet için kullanılsa bile belirli bir </a:t>
            </a:r>
            <a:r>
              <a:rPr lang="tr-TR" sz="2800" dirty="0" err="1" smtClean="0">
                <a:latin typeface="Times New Roman" pitchFamily="18" charset="0"/>
                <a:cs typeface="Times New Roman" pitchFamily="18" charset="0"/>
              </a:rPr>
              <a:t>ölcüde</a:t>
            </a:r>
            <a:r>
              <a:rPr lang="tr-TR" sz="2800" dirty="0" smtClean="0">
                <a:latin typeface="Times New Roman" pitchFamily="18" charset="0"/>
                <a:cs typeface="Times New Roman" pitchFamily="18" charset="0"/>
              </a:rPr>
              <a:t> antikçağda şekillenen felsefi düşüncenin korunmasını sağlamıştır. Felsefe bu dönemde </a:t>
            </a:r>
            <a:r>
              <a:rPr lang="tr-TR" sz="2800" dirty="0" err="1" smtClean="0">
                <a:latin typeface="Times New Roman" pitchFamily="18" charset="0"/>
                <a:cs typeface="Times New Roman" pitchFamily="18" charset="0"/>
              </a:rPr>
              <a:t>açıkca</a:t>
            </a:r>
            <a:r>
              <a:rPr lang="tr-TR" sz="2800" dirty="0" smtClean="0">
                <a:latin typeface="Times New Roman" pitchFamily="18" charset="0"/>
                <a:cs typeface="Times New Roman" pitchFamily="18" charset="0"/>
              </a:rPr>
              <a:t> görünür olmasa bile içkin özelliklerini tamamen yitirmemiştir. Bu bağlamda, ortaçağ felsefesi, Kilise öğretileriyle varlığını sürdürmüş, fakat </a:t>
            </a:r>
            <a:r>
              <a:rPr lang="tr-TR" sz="2800" dirty="0" err="1" smtClean="0">
                <a:latin typeface="Times New Roman" pitchFamily="18" charset="0"/>
                <a:cs typeface="Times New Roman" pitchFamily="18" charset="0"/>
              </a:rPr>
              <a:t>Rönesanstan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itibaeren</a:t>
            </a:r>
            <a:r>
              <a:rPr lang="tr-TR" sz="2800" dirty="0" smtClean="0">
                <a:latin typeface="Times New Roman" pitchFamily="18" charset="0"/>
                <a:cs typeface="Times New Roman" pitchFamily="18" charset="0"/>
              </a:rPr>
              <a:t> bilimsel ya da eleştirel düşünceye yönelmeye başlamıştır. Bu söz konusu nitelikteki ortaçağ felsefesini Macit Gökberk "</a:t>
            </a:r>
            <a:r>
              <a:rPr lang="tr-TR" sz="2800" dirty="0" err="1" smtClean="0">
                <a:latin typeface="Times New Roman" pitchFamily="18" charset="0"/>
                <a:cs typeface="Times New Roman" pitchFamily="18" charset="0"/>
              </a:rPr>
              <a:t>Hristiyanlaştırılmış</a:t>
            </a:r>
            <a:r>
              <a:rPr lang="tr-TR" sz="2800" dirty="0" smtClean="0">
                <a:latin typeface="Times New Roman" pitchFamily="18" charset="0"/>
                <a:cs typeface="Times New Roman" pitchFamily="18" charset="0"/>
              </a:rPr>
              <a:t> Antik Felsefe" olarak değerlendirmektedir. Belirtilmesi gereken başka bir nokta ise, bu felsefenin öteki dönemlerde görülen felsefe yapma tarzından farklı olarak statik nitelikte oluşudur.</a:t>
            </a:r>
            <a:endParaRPr lang="tr-TR" sz="28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1.jpg"/>
          <p:cNvPicPr>
            <a:picLocks noGrp="1" noChangeAspect="1"/>
          </p:cNvPicPr>
          <p:nvPr>
            <p:ph idx="1"/>
          </p:nvPr>
        </p:nvPicPr>
        <p:blipFill>
          <a:blip r:embed="rId2" cstate="print"/>
          <a:stretch>
            <a:fillRect/>
          </a:stretch>
        </p:blipFill>
        <p:spPr>
          <a:xfrm>
            <a:off x="2357754" y="188641"/>
            <a:ext cx="4428492" cy="648072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4.jpg"/>
          <p:cNvPicPr>
            <a:picLocks noGrp="1" noChangeAspect="1"/>
          </p:cNvPicPr>
          <p:nvPr>
            <p:ph idx="1"/>
          </p:nvPr>
        </p:nvPicPr>
        <p:blipFill>
          <a:blip r:embed="rId2" cstate="print"/>
          <a:stretch>
            <a:fillRect/>
          </a:stretch>
        </p:blipFill>
        <p:spPr>
          <a:xfrm>
            <a:off x="2123728" y="114448"/>
            <a:ext cx="4630555" cy="6554912"/>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5.jpg"/>
          <p:cNvPicPr>
            <a:picLocks noGrp="1" noChangeAspect="1"/>
          </p:cNvPicPr>
          <p:nvPr>
            <p:ph idx="1"/>
          </p:nvPr>
        </p:nvPicPr>
        <p:blipFill>
          <a:blip r:embed="rId2" cstate="print"/>
          <a:stretch>
            <a:fillRect/>
          </a:stretch>
        </p:blipFill>
        <p:spPr>
          <a:xfrm>
            <a:off x="2627784" y="100420"/>
            <a:ext cx="4032448" cy="6568939"/>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SKOLASTİK FELSEFE NEDİR?</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lnSpcReduction="10000"/>
          </a:bodyPr>
          <a:lstStyle/>
          <a:p>
            <a:pPr algn="just">
              <a:buNone/>
            </a:pPr>
            <a:r>
              <a:rPr lang="tr-TR" sz="2800" b="1" dirty="0" smtClean="0">
                <a:latin typeface="Times New Roman" pitchFamily="18" charset="0"/>
                <a:cs typeface="Times New Roman" pitchFamily="18" charset="0"/>
              </a:rPr>
              <a:t>    Skolastik felsefe</a:t>
            </a:r>
            <a:r>
              <a:rPr lang="tr-TR" sz="2800" dirty="0" smtClean="0">
                <a:latin typeface="Times New Roman" pitchFamily="18" charset="0"/>
                <a:cs typeface="Times New Roman" pitchFamily="18" charset="0"/>
              </a:rPr>
              <a:t>, Latince kökenli </a:t>
            </a:r>
            <a:r>
              <a:rPr lang="tr-TR" sz="2800" b="1" dirty="0" err="1" smtClean="0">
                <a:latin typeface="Times New Roman" pitchFamily="18" charset="0"/>
                <a:cs typeface="Times New Roman" pitchFamily="18" charset="0"/>
              </a:rPr>
              <a:t>schola</a:t>
            </a:r>
            <a:r>
              <a:rPr lang="tr-TR" sz="2800" b="1" dirty="0" smtClean="0">
                <a:latin typeface="Times New Roman" pitchFamily="18" charset="0"/>
                <a:cs typeface="Times New Roman" pitchFamily="18" charset="0"/>
              </a:rPr>
              <a:t> (okul) </a:t>
            </a:r>
            <a:r>
              <a:rPr lang="tr-TR" sz="2800" dirty="0" smtClean="0">
                <a:latin typeface="Times New Roman" pitchFamily="18" charset="0"/>
                <a:cs typeface="Times New Roman" pitchFamily="18" charset="0"/>
              </a:rPr>
              <a:t>kelimesinden türetilen </a:t>
            </a:r>
            <a:r>
              <a:rPr lang="tr-TR" sz="2800" b="1" dirty="0" err="1" smtClean="0">
                <a:latin typeface="Times New Roman" pitchFamily="18" charset="0"/>
                <a:cs typeface="Times New Roman" pitchFamily="18" charset="0"/>
              </a:rPr>
              <a:t>scholasticus</a:t>
            </a:r>
            <a:r>
              <a:rPr lang="tr-TR" sz="2800" dirty="0" smtClean="0">
                <a:latin typeface="Times New Roman" pitchFamily="18" charset="0"/>
                <a:cs typeface="Times New Roman" pitchFamily="18" charset="0"/>
              </a:rPr>
              <a:t> teriminden gelmektedir ve kelime anlamı olarak </a:t>
            </a:r>
            <a:r>
              <a:rPr lang="tr-TR" sz="2800" b="1" dirty="0" smtClean="0">
                <a:latin typeface="Times New Roman" pitchFamily="18" charset="0"/>
                <a:cs typeface="Times New Roman" pitchFamily="18" charset="0"/>
              </a:rPr>
              <a:t>okul felsefesi</a:t>
            </a:r>
            <a:r>
              <a:rPr lang="tr-TR" sz="2800" dirty="0" smtClean="0">
                <a:latin typeface="Times New Roman" pitchFamily="18" charset="0"/>
                <a:cs typeface="Times New Roman" pitchFamily="18" charset="0"/>
              </a:rPr>
              <a:t> demektir. Bu anlam önemlidir, zira skolastik felsefe, Orta Çağ düşüncesinde doğrunun zaten mevcut olduğu düşüncesine ve felsefenin okullarda okutularak öğretilmesine dayanan bir yaklaşım sergiler. Bu felsefenin temeli teolojidir, ona dayanır ve onu desteklemeye çalışır. Skolastik felsefe, </a:t>
            </a:r>
            <a:r>
              <a:rPr lang="tr-TR" sz="2800" dirty="0" err="1" smtClean="0">
                <a:latin typeface="Times New Roman" pitchFamily="18" charset="0"/>
                <a:cs typeface="Times New Roman" pitchFamily="18" charset="0"/>
              </a:rPr>
              <a:t>Patristik</a:t>
            </a:r>
            <a:r>
              <a:rPr lang="tr-TR" sz="2800" dirty="0" smtClean="0">
                <a:latin typeface="Times New Roman" pitchFamily="18" charset="0"/>
                <a:cs typeface="Times New Roman" pitchFamily="18" charset="0"/>
              </a:rPr>
              <a:t> felsefenin sürdürülmesi ve orada bir öğretiye dönüştürülmüş olan </a:t>
            </a:r>
            <a:r>
              <a:rPr lang="tr-TR" sz="2800" dirty="0" err="1" smtClean="0">
                <a:latin typeface="Times New Roman" pitchFamily="18" charset="0"/>
                <a:cs typeface="Times New Roman" pitchFamily="18" charset="0"/>
              </a:rPr>
              <a:t>Hiristiyan</a:t>
            </a:r>
            <a:r>
              <a:rPr lang="tr-TR" sz="2800" dirty="0" smtClean="0">
                <a:latin typeface="Times New Roman" pitchFamily="18" charset="0"/>
                <a:cs typeface="Times New Roman" pitchFamily="18" charset="0"/>
              </a:rPr>
              <a:t> inancının felsefi anlamda temellendirilip </a:t>
            </a:r>
            <a:r>
              <a:rPr lang="tr-TR" sz="2800" dirty="0" err="1" smtClean="0">
                <a:latin typeface="Times New Roman" pitchFamily="18" charset="0"/>
                <a:cs typeface="Times New Roman" pitchFamily="18" charset="0"/>
              </a:rPr>
              <a:t>sistematize</a:t>
            </a:r>
            <a:r>
              <a:rPr lang="tr-TR" sz="2800" dirty="0" smtClean="0">
                <a:latin typeface="Times New Roman" pitchFamily="18" charset="0"/>
                <a:cs typeface="Times New Roman" pitchFamily="18" charset="0"/>
              </a:rPr>
              <a:t> edilmesi yönündeki çabalardan meydana gelmiştir. </a:t>
            </a:r>
            <a:endParaRPr lang="tr-TR" sz="2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Orta Çağın belirli bir döneminden itibaren tüm felsefe etkinliği skolastik zemininde gerçekleştiği için, ortaçağ felsefesi denildiğinde akla gelen genellikle skolastik felsefedir. Oldukça geniş bir tarihsel dönemi kapsar. İkinci bir nokta, hem Hıristiyan skolastiğinin hem de İslam skolastiğinin söz konusu olmasıdır. Felsefe tarihi içinde Skolastiğin üç ayrı dönem olarak ele alınması söz konusudur:</a:t>
            </a:r>
          </a:p>
          <a:p>
            <a:pPr>
              <a:buNone/>
            </a:pPr>
            <a:r>
              <a:rPr lang="tr-TR" sz="2800" dirty="0" smtClean="0">
                <a:latin typeface="Times New Roman" pitchFamily="18" charset="0"/>
                <a:cs typeface="Times New Roman" pitchFamily="18" charset="0"/>
              </a:rPr>
              <a:t>     1.  Erken Dönem Skolastik (800-1200'lü yıllar);</a:t>
            </a:r>
          </a:p>
          <a:p>
            <a:pPr>
              <a:buNone/>
            </a:pPr>
            <a:r>
              <a:rPr lang="tr-TR" sz="2800" dirty="0" smtClean="0">
                <a:latin typeface="Times New Roman" pitchFamily="18" charset="0"/>
                <a:cs typeface="Times New Roman" pitchFamily="18" charset="0"/>
              </a:rPr>
              <a:t>      2. Yükseliş Döneminde Skolastik (1200-1300'lü yıllar);</a:t>
            </a:r>
          </a:p>
          <a:p>
            <a:pPr>
              <a:buNone/>
            </a:pPr>
            <a:r>
              <a:rPr lang="tr-TR" sz="2800" dirty="0" smtClean="0">
                <a:latin typeface="Times New Roman" pitchFamily="18" charset="0"/>
                <a:cs typeface="Times New Roman" pitchFamily="18" charset="0"/>
              </a:rPr>
              <a:t>      3. Geç Dönem Skolastik (1300-1500'lü yıllar);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 dönemlerde skolastik felsefenin belirli bir açıdan ortaya atılan sorunları farklı niteliklerle çözmeye yöneldiği söylenebilir. Ancak bununla birlikte skolastik felsefe denilince anlaşılan genel bir nitelik söz konusudur. Bu genel nitelik ilk olarak </a:t>
            </a:r>
            <a:r>
              <a:rPr lang="tr-TR" sz="2800" dirty="0" err="1" smtClean="0">
                <a:latin typeface="Times New Roman" pitchFamily="18" charset="0"/>
                <a:cs typeface="Times New Roman" pitchFamily="18" charset="0"/>
              </a:rPr>
              <a:t>Aristotalesçi</a:t>
            </a:r>
            <a:r>
              <a:rPr lang="tr-TR" sz="2800" dirty="0" smtClean="0">
                <a:latin typeface="Times New Roman" pitchFamily="18" charset="0"/>
                <a:cs typeface="Times New Roman" pitchFamily="18" charset="0"/>
              </a:rPr>
              <a:t> bir özellik olarak belirtilmelidir. </a:t>
            </a:r>
            <a:r>
              <a:rPr lang="tr-TR" sz="2800" dirty="0" err="1" smtClean="0">
                <a:latin typeface="Times New Roman" pitchFamily="18" charset="0"/>
                <a:cs typeface="Times New Roman" pitchFamily="18" charset="0"/>
              </a:rPr>
              <a:t>Patristik</a:t>
            </a:r>
            <a:r>
              <a:rPr lang="tr-TR" sz="2800" dirty="0" smtClean="0">
                <a:latin typeface="Times New Roman" pitchFamily="18" charset="0"/>
                <a:cs typeface="Times New Roman" pitchFamily="18" charset="0"/>
              </a:rPr>
              <a:t> felsefede Platon ve Platonizm öne çıkmaktaydı, buna karşılık skolastik felsefede </a:t>
            </a:r>
            <a:r>
              <a:rPr lang="tr-TR" sz="2800" dirty="0" err="1" smtClean="0">
                <a:latin typeface="Times New Roman" pitchFamily="18" charset="0"/>
                <a:cs typeface="Times New Roman" pitchFamily="18" charset="0"/>
              </a:rPr>
              <a:t>Aristotelizmin</a:t>
            </a:r>
            <a:r>
              <a:rPr lang="tr-TR" sz="2800" dirty="0" smtClean="0">
                <a:latin typeface="Times New Roman" pitchFamily="18" charset="0"/>
                <a:cs typeface="Times New Roman" pitchFamily="18" charset="0"/>
              </a:rPr>
              <a:t> ilham kaynağı olduğu görülür. Aristo felsefesi </a:t>
            </a:r>
            <a:r>
              <a:rPr lang="tr-TR" sz="2800" dirty="0" err="1" smtClean="0">
                <a:latin typeface="Times New Roman" pitchFamily="18" charset="0"/>
                <a:cs typeface="Times New Roman" pitchFamily="18" charset="0"/>
              </a:rPr>
              <a:t>Platon'nunkinden</a:t>
            </a:r>
            <a:r>
              <a:rPr lang="tr-TR" sz="2800" dirty="0" smtClean="0">
                <a:latin typeface="Times New Roman" pitchFamily="18" charset="0"/>
                <a:cs typeface="Times New Roman" pitchFamily="18" charset="0"/>
              </a:rPr>
              <a:t> daha kesin olarak düşünürleri bilgeliğe yönlendirir, bunun anlamı salt Tanrı'yı bilmeye çalışmamak, olgular dünyasıyla da ilgili olmaktır. Bir okul felsefesi olarak skolastik, ilk olarak teoloji öğretmenleri tarafından, hem sistematikleştirilmiş teolojinin öğretilmesini, hem de antikçağ okullarında</a:t>
            </a:r>
            <a:endParaRPr lang="tr-TR" sz="28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öğretilen </a:t>
            </a:r>
            <a:r>
              <a:rPr lang="tr-TR" sz="2800" b="1" dirty="0" smtClean="0">
                <a:latin typeface="Times New Roman" pitchFamily="18" charset="0"/>
                <a:cs typeface="Times New Roman" pitchFamily="18" charset="0"/>
              </a:rPr>
              <a:t>Yedi özgür sanat'ın </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Septem</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artes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liberales</a:t>
            </a:r>
            <a:r>
              <a:rPr lang="tr-TR" sz="2800" dirty="0" smtClean="0">
                <a:latin typeface="Times New Roman" pitchFamily="18" charset="0"/>
                <a:cs typeface="Times New Roman" pitchFamily="18" charset="0"/>
              </a:rPr>
              <a:t>) öğretilmesini kapsar. Daha sonraları bu okulun bütün öğreti ve çalışmalarını kapsayacak nitelikte ifade edilir olmuştur. Skolastiğin yöntemsel olarak ortak karakteristiği ise felsefeyi dinin ya da aklı inancın alanına uygulayarak bu alandaki meseleleri kavranılır kılmaktır. Özelikle inanca ve vahye, akıl temelli getirilen itirazlar bu şekilde aşılmaya çalışılmıştır. Bu anlamda da skolastik felsefe yeni bir şeyler bulmak ya da düşünceler üretmek arayışında değildir, aksine zaten mevcut olanlar içerisinde skolastik felsefe uygun olanları temellendirmek ve uygun olmayanları çürütmek çabasında olmuştur. Bu çaba için gerekli mantığı </a:t>
            </a:r>
            <a:r>
              <a:rPr lang="tr-TR" sz="2800" dirty="0" err="1" smtClean="0">
                <a:latin typeface="Times New Roman" pitchFamily="18" charset="0"/>
                <a:cs typeface="Times New Roman" pitchFamily="18" charset="0"/>
              </a:rPr>
              <a:t>Aristotales'te</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Euklid</a:t>
            </a:r>
            <a:r>
              <a:rPr lang="tr-TR" sz="2800" dirty="0" smtClean="0">
                <a:latin typeface="Times New Roman" pitchFamily="18" charset="0"/>
                <a:cs typeface="Times New Roman" pitchFamily="18" charset="0"/>
              </a:rPr>
              <a:t> geometrisinde bulmuştur.</a:t>
            </a:r>
            <a:endParaRPr lang="tr-TR" sz="28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 düşünceye göre hem inanç hem de onun anlatımı ve dili doğru olarak mevcuttur. Realizm düşüncesinin temeli olan bu düşünce Skolastiğin temel önermesidir. Buna göre bilgi, çeşitli önermeler ve çıkarsamalarla, tanrısal gerçeğin ortaya konulmasından ve yansıtılmasından, kanıtlanmasından başka bir şey değildir. Skolastik bu nedenle görelikçiliğe, öznelliğe ve kuşkuculuğa karşı savaşır. Skolastik yalnızca tek bir doğrunun ve ona bağlı tek bir doğruluk sisteminin varlığını kabul eder. Nominalizm bunlara bağlı olarak daha sonra Skolastiğin çözülmesinde önemli rol oynayacaktır. Skolastik felsefenin genel ahlaki tutumu konusunda iki </a:t>
            </a:r>
            <a:r>
              <a:rPr lang="tr-TR" sz="2800" dirty="0" err="1" smtClean="0">
                <a:latin typeface="Times New Roman" pitchFamily="18" charset="0"/>
                <a:cs typeface="Times New Roman" pitchFamily="18" charset="0"/>
              </a:rPr>
              <a:t>ögenin</a:t>
            </a:r>
            <a:r>
              <a:rPr lang="tr-TR" sz="2800" dirty="0" smtClean="0">
                <a:latin typeface="Times New Roman" pitchFamily="18" charset="0"/>
                <a:cs typeface="Times New Roman" pitchFamily="18" charset="0"/>
              </a:rPr>
              <a:t> altını çizmek gerekir. Skolastik emir ahlakını ve değer ahlakını üstlenir durumdadır.</a:t>
            </a:r>
            <a:endParaRPr lang="tr-TR" sz="28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Buna göre, önemli olan iyi'ye uygun davranmaktır; çünkü iyi hem tanrının buyruğudur, hem de Tanrı bizzat tüm iyiliğin kendisidir. Skolastik felsefe, başlangıcında ve gelişiminde inanç ile bilgiyi uzlaştırmaya çalışmış ve bu temelde dinsel dogmalara felsefi bir temel bulmaya ve bunları sistemleştirmeye yönelmiştir. Ancak son dönemlerinde bu projenin başarılamayacağı kesinlik kazanmış, tam aksi yönde bizzat iç tartışmaları sebebiyle bilgi ile inanç ayrışması kesinlik kazanmıştır.</a:t>
            </a:r>
            <a:endParaRPr lang="tr-TR" sz="28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3100" b="1" dirty="0" smtClean="0"/>
              <a:t/>
            </a:r>
            <a:br>
              <a:rPr lang="tr-TR" sz="3100" b="1" dirty="0" smtClean="0"/>
            </a:br>
            <a:r>
              <a:rPr lang="tr-TR" sz="3100" b="1" dirty="0" smtClean="0">
                <a:latin typeface="Times New Roman" pitchFamily="18" charset="0"/>
                <a:cs typeface="Times New Roman" pitchFamily="18" charset="0"/>
              </a:rPr>
              <a:t>YEDİ ÖZGÜR SANAT</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r>
              <a:rPr lang="tr-TR" sz="2800" b="1" dirty="0" smtClean="0">
                <a:latin typeface="Times New Roman" pitchFamily="18" charset="0"/>
                <a:cs typeface="Times New Roman" pitchFamily="18" charset="0"/>
              </a:rPr>
              <a:t>   Yedi özgür sanat</a:t>
            </a:r>
            <a:r>
              <a:rPr lang="tr-TR" sz="2800" dirty="0" smtClean="0">
                <a:latin typeface="Times New Roman" pitchFamily="18" charset="0"/>
                <a:cs typeface="Times New Roman" pitchFamily="18" charset="0"/>
              </a:rPr>
              <a:t> (ya da </a:t>
            </a:r>
            <a:r>
              <a:rPr lang="tr-TR" sz="2800" b="1" dirty="0" smtClean="0">
                <a:latin typeface="Times New Roman" pitchFamily="18" charset="0"/>
                <a:cs typeface="Times New Roman" pitchFamily="18" charset="0"/>
              </a:rPr>
              <a:t>yedi liberal sanat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Lat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Septem</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Artes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Liberales</a:t>
            </a:r>
            <a:r>
              <a:rPr lang="tr-TR" sz="2800" dirty="0" smtClean="0">
                <a:latin typeface="Times New Roman" pitchFamily="18" charset="0"/>
                <a:cs typeface="Times New Roman" pitchFamily="18" charset="0"/>
              </a:rPr>
              <a:t>), antikçağ okul ve eğitim dünyasında öğretilen çeşitli bilim ve sanat alanlarını belirtir. Daha sonra ortaçağ felsefesinde de Skolastik okullarda öğretilen bölümler olmuştur bunlar. Bahsedilen yedi özgür sanat ve bilim alanları şunlardır:</a:t>
            </a:r>
          </a:p>
          <a:p>
            <a:pPr algn="just">
              <a:buNone/>
            </a:pPr>
            <a:r>
              <a:rPr lang="tr-TR" sz="2800" dirty="0" smtClean="0">
                <a:latin typeface="Times New Roman" pitchFamily="18" charset="0"/>
                <a:cs typeface="Times New Roman" pitchFamily="18" charset="0"/>
              </a:rPr>
              <a:t>    I. İlk olarak </a:t>
            </a:r>
            <a:r>
              <a:rPr lang="tr-TR" sz="2800" b="1" dirty="0" err="1" smtClean="0">
                <a:latin typeface="Times New Roman" pitchFamily="18" charset="0"/>
                <a:cs typeface="Times New Roman" pitchFamily="18" charset="0"/>
              </a:rPr>
              <a:t>Trivium</a:t>
            </a:r>
            <a:r>
              <a:rPr lang="tr-TR" sz="2800" dirty="0" smtClean="0">
                <a:latin typeface="Times New Roman" pitchFamily="18" charset="0"/>
                <a:cs typeface="Times New Roman" pitchFamily="18" charset="0"/>
              </a:rPr>
              <a:t> denilen </a:t>
            </a:r>
            <a:r>
              <a:rPr lang="tr-TR" sz="2800" b="1" dirty="0" smtClean="0">
                <a:latin typeface="Times New Roman" pitchFamily="18" charset="0"/>
                <a:cs typeface="Times New Roman" pitchFamily="18" charset="0"/>
              </a:rPr>
              <a:t>Üçlü Grup, </a:t>
            </a:r>
            <a:r>
              <a:rPr lang="tr-TR" sz="2800" dirty="0" smtClean="0">
                <a:latin typeface="Times New Roman" pitchFamily="18" charset="0"/>
                <a:cs typeface="Times New Roman" pitchFamily="18" charset="0"/>
              </a:rPr>
              <a:t>yani;</a:t>
            </a:r>
          </a:p>
          <a:p>
            <a:pPr>
              <a:buNone/>
            </a:pPr>
            <a:r>
              <a:rPr lang="tr-TR" sz="2800" dirty="0" smtClean="0">
                <a:latin typeface="Times New Roman" pitchFamily="18" charset="0"/>
                <a:cs typeface="Times New Roman" pitchFamily="18" charset="0"/>
              </a:rPr>
              <a:t>     1. Gramer</a:t>
            </a:r>
          </a:p>
          <a:p>
            <a:pPr>
              <a:buNone/>
            </a:pPr>
            <a:r>
              <a:rPr lang="tr-TR" sz="2800" dirty="0" smtClean="0">
                <a:latin typeface="Times New Roman" pitchFamily="18" charset="0"/>
                <a:cs typeface="Times New Roman" pitchFamily="18" charset="0"/>
              </a:rPr>
              <a:t>     2. Mantık</a:t>
            </a:r>
          </a:p>
          <a:p>
            <a:pPr>
              <a:buNone/>
            </a:pPr>
            <a:r>
              <a:rPr lang="tr-TR" sz="2800" dirty="0" smtClean="0">
                <a:latin typeface="Times New Roman" pitchFamily="18" charset="0"/>
                <a:cs typeface="Times New Roman" pitchFamily="18" charset="0"/>
              </a:rPr>
              <a:t>     3. Retorik gelmektedir.</a:t>
            </a:r>
          </a:p>
          <a:p>
            <a:pPr algn="just">
              <a:buNone/>
            </a:pPr>
            <a:endParaRPr lang="tr-TR" sz="2800" dirty="0" smtClean="0"/>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Ortaçağ felsefesinde Arap felsefesinin ya da İslam felsefesinin etkisini de belirtmek gerekir. İslam felsefesi Batı düşüncesinde bu tür gelişmeler olurken, Antikçağ felsefesi ile irtibatlı olmuş, kaynakları çevirmiş, </a:t>
            </a:r>
            <a:r>
              <a:rPr lang="tr-TR" sz="2800" dirty="0" err="1" smtClean="0">
                <a:latin typeface="Times New Roman" pitchFamily="18" charset="0"/>
                <a:cs typeface="Times New Roman" pitchFamily="18" charset="0"/>
              </a:rPr>
              <a:t>islama</a:t>
            </a:r>
            <a:r>
              <a:rPr lang="tr-TR" sz="2800" dirty="0" smtClean="0">
                <a:latin typeface="Times New Roman" pitchFamily="18" charset="0"/>
                <a:cs typeface="Times New Roman" pitchFamily="18" charset="0"/>
              </a:rPr>
              <a:t> özgü iç tartışmalarda bu kavramsal ve yöntemsel araçları kullanmıştır. 1200'lü yıllardan itibaren bu alandaki kaynaklar batı'ya yönelim gösterir, ki felsefe </a:t>
            </a:r>
            <a:r>
              <a:rPr lang="tr-TR" sz="2800" dirty="0" err="1" smtClean="0">
                <a:latin typeface="Times New Roman" pitchFamily="18" charset="0"/>
                <a:cs typeface="Times New Roman" pitchFamily="18" charset="0"/>
              </a:rPr>
              <a:t>tarihcilerinin</a:t>
            </a:r>
            <a:r>
              <a:rPr lang="tr-TR" sz="2800" dirty="0" smtClean="0">
                <a:latin typeface="Times New Roman" pitchFamily="18" charset="0"/>
                <a:cs typeface="Times New Roman" pitchFamily="18" charset="0"/>
              </a:rPr>
              <a:t> çoğu, Batı'daki din-felsefe ayrımlaşmasının hızlanmasında bu etkinin belirgin bir yeri olduğunu söylerler. İslam filozofları da benzer şekilde inancı antikçağ felsefesinden alınan kavramlarla temellendirmeye, akıl ve mantık yoluyla açıklık sağlamaya yönelirler. Bu yönelimle kutsal metinleri yorumlama, </a:t>
            </a:r>
            <a:r>
              <a:rPr lang="tr-TR" sz="2800" dirty="0" err="1" smtClean="0">
                <a:latin typeface="Times New Roman" pitchFamily="18" charset="0"/>
                <a:cs typeface="Times New Roman" pitchFamily="18" charset="0"/>
              </a:rPr>
              <a:t>tevsir</a:t>
            </a:r>
            <a:r>
              <a:rPr lang="tr-TR" sz="2800" dirty="0" smtClean="0">
                <a:latin typeface="Times New Roman" pitchFamily="18" charset="0"/>
                <a:cs typeface="Times New Roman" pitchFamily="18" charset="0"/>
              </a:rPr>
              <a:t> ve mantık ya da dil analizlerinin ortaya konulduğu görülür. </a:t>
            </a:r>
            <a:endParaRPr lang="tr-TR" sz="28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buNone/>
            </a:pPr>
            <a:r>
              <a:rPr lang="tr-TR" sz="2800" b="1" dirty="0" smtClean="0">
                <a:latin typeface="Times New Roman" pitchFamily="18" charset="0"/>
                <a:cs typeface="Times New Roman" pitchFamily="18" charset="0"/>
              </a:rPr>
              <a:t>   II. </a:t>
            </a:r>
            <a:r>
              <a:rPr lang="tr-TR" sz="2800" dirty="0" smtClean="0">
                <a:latin typeface="Times New Roman" pitchFamily="18" charset="0"/>
                <a:cs typeface="Times New Roman" pitchFamily="18" charset="0"/>
              </a:rPr>
              <a:t>İkinci olarak da </a:t>
            </a:r>
            <a:r>
              <a:rPr lang="tr-TR" sz="2800" b="1" dirty="0" err="1" smtClean="0">
                <a:latin typeface="Times New Roman" pitchFamily="18" charset="0"/>
                <a:cs typeface="Times New Roman" pitchFamily="18" charset="0"/>
              </a:rPr>
              <a:t>Quadrium</a:t>
            </a:r>
            <a:r>
              <a:rPr lang="tr-TR" sz="2800" dirty="0" smtClean="0">
                <a:latin typeface="Times New Roman" pitchFamily="18" charset="0"/>
                <a:cs typeface="Times New Roman" pitchFamily="18" charset="0"/>
              </a:rPr>
              <a:t> denilen</a:t>
            </a:r>
            <a:r>
              <a:rPr lang="tr-TR" sz="2800" b="1" dirty="0" smtClean="0">
                <a:latin typeface="Times New Roman" pitchFamily="18" charset="0"/>
                <a:cs typeface="Times New Roman" pitchFamily="18" charset="0"/>
              </a:rPr>
              <a:t> Dörtlü Grup </a:t>
            </a:r>
            <a:r>
              <a:rPr lang="tr-TR" sz="2800" dirty="0" smtClean="0">
                <a:latin typeface="Times New Roman" pitchFamily="18" charset="0"/>
                <a:cs typeface="Times New Roman" pitchFamily="18" charset="0"/>
              </a:rPr>
              <a:t>gelmektedir.Bunlar da,</a:t>
            </a:r>
          </a:p>
          <a:p>
            <a:pPr>
              <a:buNone/>
            </a:pPr>
            <a:r>
              <a:rPr lang="tr-TR" sz="2800" dirty="0" smtClean="0">
                <a:latin typeface="Times New Roman" pitchFamily="18" charset="0"/>
                <a:cs typeface="Times New Roman" pitchFamily="18" charset="0"/>
              </a:rPr>
              <a:t>   1. Aritmetik</a:t>
            </a:r>
          </a:p>
          <a:p>
            <a:pPr>
              <a:buNone/>
            </a:pPr>
            <a:r>
              <a:rPr lang="tr-TR" sz="2800" dirty="0" smtClean="0">
                <a:latin typeface="Times New Roman" pitchFamily="18" charset="0"/>
                <a:cs typeface="Times New Roman" pitchFamily="18" charset="0"/>
              </a:rPr>
              <a:t>   2. Geometri</a:t>
            </a:r>
          </a:p>
          <a:p>
            <a:pPr>
              <a:buNone/>
            </a:pPr>
            <a:r>
              <a:rPr lang="tr-TR" sz="2800" dirty="0" smtClean="0">
                <a:latin typeface="Times New Roman" pitchFamily="18" charset="0"/>
                <a:cs typeface="Times New Roman" pitchFamily="18" charset="0"/>
              </a:rPr>
              <a:t>   3. Müzik</a:t>
            </a:r>
          </a:p>
          <a:p>
            <a:pPr>
              <a:buNone/>
            </a:pPr>
            <a:r>
              <a:rPr lang="tr-TR" sz="2800" dirty="0" smtClean="0">
                <a:latin typeface="Times New Roman" pitchFamily="18" charset="0"/>
                <a:cs typeface="Times New Roman" pitchFamily="18" charset="0"/>
              </a:rPr>
              <a:t>   4. Gökbilim'den meydana gelmektedir.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anat.jpg"/>
          <p:cNvPicPr>
            <a:picLocks noGrp="1" noChangeAspect="1"/>
          </p:cNvPicPr>
          <p:nvPr>
            <p:ph idx="1"/>
          </p:nvPr>
        </p:nvPicPr>
        <p:blipFill>
          <a:blip r:embed="rId2" cstate="print"/>
          <a:stretch>
            <a:fillRect/>
          </a:stretch>
        </p:blipFill>
        <p:spPr>
          <a:xfrm>
            <a:off x="2100420" y="188913"/>
            <a:ext cx="4943161" cy="648017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1.jpg"/>
          <p:cNvPicPr>
            <a:picLocks noGrp="1" noChangeAspect="1"/>
          </p:cNvPicPr>
          <p:nvPr>
            <p:ph idx="1"/>
          </p:nvPr>
        </p:nvPicPr>
        <p:blipFill>
          <a:blip r:embed="rId2" cstate="print"/>
          <a:stretch>
            <a:fillRect/>
          </a:stretch>
        </p:blipFill>
        <p:spPr>
          <a:xfrm>
            <a:off x="2267222" y="188913"/>
            <a:ext cx="4609556" cy="6480175"/>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dirty="0" smtClean="0"/>
              <a:t/>
            </a:r>
            <a:br>
              <a:rPr lang="tr-TR" sz="2800" dirty="0" smtClean="0"/>
            </a:br>
            <a:r>
              <a:rPr lang="sv-SE" sz="3100" b="1" dirty="0" smtClean="0">
                <a:latin typeface="Times New Roman" pitchFamily="18" charset="0"/>
                <a:cs typeface="Times New Roman" pitchFamily="18" charset="0"/>
              </a:rPr>
              <a:t>ERKEN DÖNEM SKOLASTİK (800-1200'LÜ YILLAR)</a:t>
            </a:r>
            <a:r>
              <a:rPr lang="sv-SE" sz="2800" dirty="0" smtClean="0"/>
              <a:t/>
            </a:r>
            <a:br>
              <a:rPr lang="sv-SE" sz="2800"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Batı Roma İmparatorluğunun çöküşünün getirdiği kültürel yıkımdan çıkış dönemine rastlar. Yeni bir toplumsal düzenleme ve kültürel canlanma evresinde, felsefe alanında skolastik görülür. İlk skolastik düşünür olarak </a:t>
            </a:r>
            <a:r>
              <a:rPr lang="tr-TR" sz="2800" b="1" dirty="0" err="1" smtClean="0">
                <a:latin typeface="Times New Roman" pitchFamily="18" charset="0"/>
                <a:cs typeface="Times New Roman" pitchFamily="18" charset="0"/>
              </a:rPr>
              <a:t>Johannes</a:t>
            </a:r>
            <a:r>
              <a:rPr lang="tr-TR" sz="2800"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Scottus'u</a:t>
            </a:r>
            <a:r>
              <a:rPr lang="tr-TR" sz="2800" b="1" dirty="0" smtClean="0">
                <a:latin typeface="Times New Roman" pitchFamily="18" charset="0"/>
                <a:cs typeface="Times New Roman" pitchFamily="18" charset="0"/>
              </a:rPr>
              <a:t>(810-887) </a:t>
            </a:r>
            <a:r>
              <a:rPr lang="tr-TR" sz="2800" dirty="0" smtClean="0">
                <a:latin typeface="Times New Roman" pitchFamily="18" charset="0"/>
                <a:cs typeface="Times New Roman" pitchFamily="18" charset="0"/>
              </a:rPr>
              <a:t>belirtmek gerekir. Çevirileriyle ve dersleriyle ortaçağ düşüncesine mistisizmi getirmiştir. Platon'un idea kuramına benzeyen bir kavram realizmini kullanmıştır, bir tür Yeni-</a:t>
            </a:r>
            <a:r>
              <a:rPr lang="tr-TR" sz="2800" dirty="0" err="1" smtClean="0">
                <a:latin typeface="Times New Roman" pitchFamily="18" charset="0"/>
                <a:cs typeface="Times New Roman" pitchFamily="18" charset="0"/>
              </a:rPr>
              <a:t>Plantonculuğun</a:t>
            </a:r>
            <a:r>
              <a:rPr lang="tr-TR" sz="2800" dirty="0" smtClean="0">
                <a:latin typeface="Times New Roman" pitchFamily="18" charset="0"/>
                <a:cs typeface="Times New Roman" pitchFamily="18" charset="0"/>
              </a:rPr>
              <a:t> geliştiricisi olmuştur. Tanrı'nın gerçekte varlığının bilinemez olduğunu öne sürmüştür, Tanrı ancak kısmen simgeler aracılığıyla bilinebilir. Simgeler ise Tanrı'nın kendisi değildir.</a:t>
            </a:r>
            <a:endParaRPr lang="tr-TR" sz="28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 ilk döneminde yer alsa da bütün skolastik felsefenin en etkili düşünürlerinden sayılan </a:t>
            </a:r>
            <a:r>
              <a:rPr lang="tr-TR" sz="2800" dirty="0" err="1" smtClean="0">
                <a:latin typeface="Times New Roman" pitchFamily="18" charset="0"/>
                <a:cs typeface="Times New Roman" pitchFamily="18" charset="0"/>
              </a:rPr>
              <a:t>Anselmus</a:t>
            </a:r>
            <a:r>
              <a:rPr lang="tr-TR" sz="2800" dirty="0" smtClean="0">
                <a:latin typeface="Times New Roman" pitchFamily="18" charset="0"/>
                <a:cs typeface="Times New Roman" pitchFamily="18" charset="0"/>
              </a:rPr>
              <a:t>, anılması gereken bir başka isimdir (1033-1108). </a:t>
            </a:r>
            <a:r>
              <a:rPr lang="tr-TR" sz="2800" dirty="0" err="1" smtClean="0">
                <a:latin typeface="Times New Roman" pitchFamily="18" charset="0"/>
                <a:cs typeface="Times New Roman" pitchFamily="18" charset="0"/>
              </a:rPr>
              <a:t>Anselmus</a:t>
            </a:r>
            <a:r>
              <a:rPr lang="tr-TR" sz="2800" dirty="0" smtClean="0">
                <a:latin typeface="Times New Roman" pitchFamily="18" charset="0"/>
                <a:cs typeface="Times New Roman" pitchFamily="18" charset="0"/>
              </a:rPr>
              <a:t> özellikle </a:t>
            </a:r>
            <a:r>
              <a:rPr lang="tr-TR" sz="2800" dirty="0" err="1" smtClean="0">
                <a:latin typeface="Times New Roman" pitchFamily="18" charset="0"/>
                <a:cs typeface="Times New Roman" pitchFamily="18" charset="0"/>
              </a:rPr>
              <a:t>Augustinus'un</a:t>
            </a:r>
            <a:r>
              <a:rPr lang="tr-TR" sz="2800" dirty="0" smtClean="0">
                <a:latin typeface="Times New Roman" pitchFamily="18" charset="0"/>
                <a:cs typeface="Times New Roman" pitchFamily="18" charset="0"/>
              </a:rPr>
              <a:t> açtığı yolda ilerlemiş, onun </a:t>
            </a:r>
            <a:r>
              <a:rPr lang="tr-TR" sz="2800" b="1" dirty="0" smtClean="0">
                <a:latin typeface="Times New Roman" pitchFamily="18" charset="0"/>
                <a:cs typeface="Times New Roman" pitchFamily="18" charset="0"/>
              </a:rPr>
              <a:t>"Anlamak için inanıyorum" </a:t>
            </a:r>
            <a:r>
              <a:rPr lang="tr-TR" sz="2800" dirty="0" smtClean="0">
                <a:latin typeface="Times New Roman" pitchFamily="18" charset="0"/>
                <a:cs typeface="Times New Roman" pitchFamily="18" charset="0"/>
              </a:rPr>
              <a:t>sözüne açık ve kesin bir içerik kazandırmış, inancın en yüksek mistik varsayımlarını akıl ile temellendirmeye çalışmıştır. Bütün </a:t>
            </a:r>
            <a:r>
              <a:rPr lang="tr-TR" sz="2800" dirty="0" err="1" smtClean="0">
                <a:latin typeface="Times New Roman" pitchFamily="18" charset="0"/>
                <a:cs typeface="Times New Roman" pitchFamily="18" charset="0"/>
              </a:rPr>
              <a:t>varolan</a:t>
            </a:r>
            <a:r>
              <a:rPr lang="tr-TR" sz="2800" dirty="0" smtClean="0">
                <a:latin typeface="Times New Roman" pitchFamily="18" charset="0"/>
                <a:cs typeface="Times New Roman" pitchFamily="18" charset="0"/>
              </a:rPr>
              <a:t> şeyler, mutlak bir </a:t>
            </a:r>
            <a:r>
              <a:rPr lang="tr-TR" sz="2800" dirty="0" err="1" smtClean="0">
                <a:latin typeface="Times New Roman" pitchFamily="18" charset="0"/>
                <a:cs typeface="Times New Roman" pitchFamily="18" charset="0"/>
              </a:rPr>
              <a:t>varolan</a:t>
            </a:r>
            <a:r>
              <a:rPr lang="tr-TR" sz="2800" dirty="0" smtClean="0">
                <a:latin typeface="Times New Roman" pitchFamily="18" charset="0"/>
                <a:cs typeface="Times New Roman" pitchFamily="18" charset="0"/>
              </a:rPr>
              <a:t> tarafından temellendirilir; aynı şekilde bütün iyi'ler de mutlak iyi ile temellendirilir. Burada </a:t>
            </a:r>
            <a:r>
              <a:rPr lang="tr-TR" sz="2800" dirty="0" err="1" smtClean="0">
                <a:latin typeface="Times New Roman" pitchFamily="18" charset="0"/>
                <a:cs typeface="Times New Roman" pitchFamily="18" charset="0"/>
              </a:rPr>
              <a:t>açıkca</a:t>
            </a:r>
            <a:r>
              <a:rPr lang="tr-TR" sz="2800" dirty="0" smtClean="0">
                <a:latin typeface="Times New Roman" pitchFamily="18" charset="0"/>
                <a:cs typeface="Times New Roman" pitchFamily="18" charset="0"/>
              </a:rPr>
              <a:t> kavramsal realizmde olduğu türden, yani tümel kavramları gerçek varlıklardan sayan bir çıkarsamayla tanrının varlığını kanıtlama yoluna gidilmektedir. </a:t>
            </a:r>
            <a:endParaRPr lang="tr-TR" sz="28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Anselmus</a:t>
            </a:r>
            <a:r>
              <a:rPr lang="tr-TR" sz="2800" dirty="0" smtClean="0">
                <a:latin typeface="Times New Roman" pitchFamily="18" charset="0"/>
                <a:cs typeface="Times New Roman" pitchFamily="18" charset="0"/>
              </a:rPr>
              <a:t> asıl ününü ontolojik kanıtlama ile sağlamıştır. Buna göre Tanrı, tanımı gereği en yetkin iyi ise, bu en yetkin iyi olanın </a:t>
            </a:r>
            <a:r>
              <a:rPr lang="tr-TR" sz="2800" dirty="0" err="1" smtClean="0">
                <a:latin typeface="Times New Roman" pitchFamily="18" charset="0"/>
                <a:cs typeface="Times New Roman" pitchFamily="18" charset="0"/>
              </a:rPr>
              <a:t>varolmaması</a:t>
            </a:r>
            <a:r>
              <a:rPr lang="tr-TR" sz="2800" dirty="0" smtClean="0">
                <a:latin typeface="Times New Roman" pitchFamily="18" charset="0"/>
                <a:cs typeface="Times New Roman" pitchFamily="18" charset="0"/>
              </a:rPr>
              <a:t> mantıksal bir çelişkidir, dolayısıyla Tanrı'nın </a:t>
            </a:r>
            <a:r>
              <a:rPr lang="tr-TR" sz="2800" dirty="0" err="1" smtClean="0">
                <a:latin typeface="Times New Roman" pitchFamily="18" charset="0"/>
                <a:cs typeface="Times New Roman" pitchFamily="18" charset="0"/>
              </a:rPr>
              <a:t>varolması</a:t>
            </a:r>
            <a:r>
              <a:rPr lang="tr-TR" sz="2800" dirty="0" smtClean="0">
                <a:latin typeface="Times New Roman" pitchFamily="18" charset="0"/>
                <a:cs typeface="Times New Roman" pitchFamily="18" charset="0"/>
              </a:rPr>
              <a:t> çelişmezlik ilkesi gereği zorunludur. </a:t>
            </a:r>
            <a:r>
              <a:rPr lang="tr-TR" sz="2800" b="1" dirty="0" err="1" smtClean="0">
                <a:latin typeface="Times New Roman" pitchFamily="18" charset="0"/>
                <a:cs typeface="Times New Roman" pitchFamily="18" charset="0"/>
              </a:rPr>
              <a:t>Roscelinus</a:t>
            </a:r>
            <a:r>
              <a:rPr lang="tr-TR" sz="2800" b="1" dirty="0" smtClean="0">
                <a:latin typeface="Times New Roman" pitchFamily="18" charset="0"/>
                <a:cs typeface="Times New Roman" pitchFamily="18" charset="0"/>
              </a:rPr>
              <a:t> (1050-1125) </a:t>
            </a:r>
            <a:r>
              <a:rPr lang="tr-TR" sz="2800" dirty="0" smtClean="0">
                <a:latin typeface="Times New Roman" pitchFamily="18" charset="0"/>
                <a:cs typeface="Times New Roman" pitchFamily="18" charset="0"/>
              </a:rPr>
              <a:t>ortaçağ felsefesinde nominalizmin kurucusudur. Kavram realizminin karşıtı olarak nominalizm, tümellerin kendinde varlıklar olduklarını kabul etmez, onlar insanın nesnelerin ortak yönlerinden hareketle dile getirdikleri isimlerden ibarettir. </a:t>
            </a:r>
            <a:r>
              <a:rPr lang="tr-TR" sz="2800" dirty="0" err="1" smtClean="0">
                <a:latin typeface="Times New Roman" pitchFamily="18" charset="0"/>
                <a:cs typeface="Times New Roman" pitchFamily="18" charset="0"/>
              </a:rPr>
              <a:t>Roscelinus</a:t>
            </a:r>
            <a:r>
              <a:rPr lang="tr-TR" sz="2800" dirty="0" smtClean="0">
                <a:latin typeface="Times New Roman" pitchFamily="18" charset="0"/>
                <a:cs typeface="Times New Roman" pitchFamily="18" charset="0"/>
              </a:rPr>
              <a:t>, gerçekte </a:t>
            </a:r>
            <a:r>
              <a:rPr lang="tr-TR" sz="2800" dirty="0" err="1" smtClean="0">
                <a:latin typeface="Times New Roman" pitchFamily="18" charset="0"/>
                <a:cs typeface="Times New Roman" pitchFamily="18" charset="0"/>
              </a:rPr>
              <a:t>varolan</a:t>
            </a:r>
            <a:r>
              <a:rPr lang="tr-TR" sz="2800" dirty="0" smtClean="0">
                <a:latin typeface="Times New Roman" pitchFamily="18" charset="0"/>
                <a:cs typeface="Times New Roman" pitchFamily="18" charset="0"/>
              </a:rPr>
              <a:t> şeylerin tikel nesneler olduğunu belirtir. Skolastik boyunca bu iki eğilim arasında sürüp gidecek olan bir tartışma söz konusu olacaktır; nominalizm skolastiğin çözülüşünü getiren yönelimdir.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Bu tartışma felsefe tarihinde Tümeller Üzerine Tartışma olarak geçecektir. </a:t>
            </a:r>
            <a:r>
              <a:rPr lang="tr-TR" sz="2800" dirty="0" err="1" smtClean="0">
                <a:latin typeface="Times New Roman" pitchFamily="18" charset="0"/>
                <a:cs typeface="Times New Roman" pitchFamily="18" charset="0"/>
              </a:rPr>
              <a:t>Petrus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Abaelardus</a:t>
            </a:r>
            <a:r>
              <a:rPr lang="tr-TR" sz="2800" dirty="0" smtClean="0">
                <a:latin typeface="Times New Roman" pitchFamily="18" charset="0"/>
                <a:cs typeface="Times New Roman" pitchFamily="18" charset="0"/>
              </a:rPr>
              <a:t>, skolastik felsefenin önemli isimlerinden bir başkası olarak, </a:t>
            </a:r>
            <a:r>
              <a:rPr lang="tr-TR" sz="2800" dirty="0" err="1" smtClean="0">
                <a:latin typeface="Times New Roman" pitchFamily="18" charset="0"/>
                <a:cs typeface="Times New Roman" pitchFamily="18" charset="0"/>
              </a:rPr>
              <a:t>Roscelinus'un</a:t>
            </a:r>
            <a:r>
              <a:rPr lang="tr-TR" sz="2800" dirty="0" smtClean="0">
                <a:latin typeface="Times New Roman" pitchFamily="18" charset="0"/>
                <a:cs typeface="Times New Roman" pitchFamily="18" charset="0"/>
              </a:rPr>
              <a:t> öğrencisidir, ancak tümeller tartışmasında daha ortalamacı bir yol izlemiştir. Bu yönde ortaya koyduğu zengin tartışmalarla, zamanının en etkili filozoflarından biri olmuştur.</a:t>
            </a:r>
            <a:endParaRPr lang="tr-TR" sz="28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JOHANNES SCOTTUS ERİGENA</a:t>
            </a:r>
            <a:endParaRPr lang="tr-TR" sz="2800" b="1" dirty="0">
              <a:latin typeface="Times New Roman" pitchFamily="18" charset="0"/>
              <a:cs typeface="Times New Roman" pitchFamily="18" charset="0"/>
            </a:endParaRPr>
          </a:p>
        </p:txBody>
      </p:sp>
      <p:pic>
        <p:nvPicPr>
          <p:cNvPr id="4" name="3 İçerik Yer Tutucusu" descr="220px-Johannes-Scotus-Erigena.jpg"/>
          <p:cNvPicPr>
            <a:picLocks noGrp="1" noChangeAspect="1"/>
          </p:cNvPicPr>
          <p:nvPr>
            <p:ph idx="1"/>
          </p:nvPr>
        </p:nvPicPr>
        <p:blipFill>
          <a:blip r:embed="rId2" cstate="print"/>
          <a:stretch>
            <a:fillRect/>
          </a:stretch>
        </p:blipFill>
        <p:spPr>
          <a:xfrm>
            <a:off x="2051720" y="1103444"/>
            <a:ext cx="4957496" cy="5565916"/>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b="1" dirty="0" smtClean="0"/>
              <a:t>   </a:t>
            </a:r>
            <a:r>
              <a:rPr lang="tr-TR" sz="2800" b="1" dirty="0" err="1" smtClean="0">
                <a:latin typeface="Times New Roman" pitchFamily="18" charset="0"/>
                <a:cs typeface="Times New Roman" pitchFamily="18" charset="0"/>
              </a:rPr>
              <a:t>Johannes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Scottus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Erigena</a:t>
            </a:r>
            <a:r>
              <a:rPr lang="tr-TR" sz="2800" dirty="0" smtClean="0">
                <a:latin typeface="Times New Roman" pitchFamily="18" charset="0"/>
                <a:cs typeface="Times New Roman" pitchFamily="18" charset="0"/>
              </a:rPr>
              <a:t> (M.S.815-877), düşünce ve eserleriyle Antik Yunan felsefesini ve Yeni Platoncu felsefeyi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inancıyla bağdaştırmaya çalışmış olan İrlandalı Orta Çağ düşünürüdür. Ona göre doğanın, ayrı ayrı dört alanı vardır. (1) Yaratılmamış olan, fakat kendisi yaratan. (2) Yaratılan ve yaratma gücüne sahip olan. İkinci alanı Tanrı tarafından yaratılmıştır. Ancak, kendisi de, yaratma gücüne sahiptir. Çünkü doğanın bu bölümünü oluşturan ideler eşyanın meydana gelmesine neden olur. (3) yaratılmış olan ve kendileri yaratmaktan yoksun bulunan. (4)yaratılmamış ve artık kendisi de yaratmayan. </a:t>
            </a:r>
            <a:r>
              <a:rPr lang="tr-TR" sz="2800" dirty="0" err="1" smtClean="0">
                <a:latin typeface="Times New Roman" pitchFamily="18" charset="0"/>
                <a:cs typeface="Times New Roman" pitchFamily="18" charset="0"/>
              </a:rPr>
              <a:t>Eriugena'nın</a:t>
            </a:r>
            <a:r>
              <a:rPr lang="tr-TR" sz="2800" dirty="0" smtClean="0">
                <a:latin typeface="Times New Roman" pitchFamily="18" charset="0"/>
                <a:cs typeface="Times New Roman" pitchFamily="18" charset="0"/>
              </a:rPr>
              <a:t> düşüncesine göre, Tanrı doğanın yalnız başında değil, sonunda da vardır. Yani evren, Tanrıdan başlayıp yine Tanrıya ulaşan bir devir hareketidir. Doğanın tüm amacı, Tanrıya ulaşmaktır.</a:t>
            </a:r>
            <a:endParaRPr lang="tr-TR" sz="28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r1.jpg"/>
          <p:cNvPicPr>
            <a:picLocks noGrp="1" noChangeAspect="1"/>
          </p:cNvPicPr>
          <p:nvPr>
            <p:ph idx="1"/>
          </p:nvPr>
        </p:nvPicPr>
        <p:blipFill>
          <a:blip r:embed="rId2" cstate="print"/>
          <a:stretch>
            <a:fillRect/>
          </a:stretch>
        </p:blipFill>
        <p:spPr>
          <a:xfrm>
            <a:off x="1331640" y="188640"/>
            <a:ext cx="6480720" cy="64807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 yaklaşım ortaçağ felsefesinin genel karakteristiğidir bir anlamda. </a:t>
            </a:r>
            <a:r>
              <a:rPr lang="tr-TR" sz="2800" dirty="0" err="1" smtClean="0">
                <a:latin typeface="Times New Roman" pitchFamily="18" charset="0"/>
                <a:cs typeface="Times New Roman" pitchFamily="18" charset="0"/>
              </a:rPr>
              <a:t>Yorumsamacılık'ın</a:t>
            </a:r>
            <a:r>
              <a:rPr lang="tr-TR" sz="2800" dirty="0" smtClean="0">
                <a:latin typeface="Times New Roman" pitchFamily="18" charset="0"/>
                <a:cs typeface="Times New Roman" pitchFamily="18" charset="0"/>
              </a:rPr>
              <a:t> kökleri ortaçağ felsefesine uzanır. Diğer ortaçağ filozofları gibi onlarda tanrı'dan hareket ederek, varlığa ve varoluşa, insan varlığına ve düşüncesine açıklık getirmeye çalışırlar. Bunlarla birlikte antikçağ düşüncesinin taşınması ve geliştirilmesi bakımından </a:t>
            </a:r>
            <a:r>
              <a:rPr lang="tr-TR" sz="2800" dirty="0" err="1" smtClean="0">
                <a:latin typeface="Times New Roman" pitchFamily="18" charset="0"/>
                <a:cs typeface="Times New Roman" pitchFamily="18" charset="0"/>
              </a:rPr>
              <a:t>Farabi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İbni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Sina, </a:t>
            </a:r>
            <a:r>
              <a:rPr lang="tr-TR" sz="2800" dirty="0" err="1" smtClean="0">
                <a:latin typeface="Times New Roman" pitchFamily="18" charset="0"/>
                <a:cs typeface="Times New Roman" pitchFamily="18" charset="0"/>
              </a:rPr>
              <a:t>İbni</a:t>
            </a:r>
            <a:r>
              <a:rPr lang="tr-TR" sz="2800" dirty="0" smtClean="0">
                <a:latin typeface="Times New Roman" pitchFamily="18" charset="0"/>
                <a:cs typeface="Times New Roman" pitchFamily="18" charset="0"/>
              </a:rPr>
              <a:t> Arabi gibi filozofların Batı felsefesi üzerinde etkisi birçok bakımdan belirleyici olmuştur.</a:t>
            </a:r>
            <a:endParaRPr lang="tr-TR" sz="28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ANSELMUS (AZİZ ANSELMUS), 1033-1109</a:t>
            </a:r>
            <a:endParaRPr lang="tr-TR" sz="2800" b="1" dirty="0">
              <a:latin typeface="Times New Roman" pitchFamily="18" charset="0"/>
              <a:cs typeface="Times New Roman" pitchFamily="18" charset="0"/>
            </a:endParaRPr>
          </a:p>
        </p:txBody>
      </p:sp>
      <p:pic>
        <p:nvPicPr>
          <p:cNvPr id="4" name="3 İçerik Yer Tutucusu" descr="Anselmus.jpg"/>
          <p:cNvPicPr>
            <a:picLocks noGrp="1" noChangeAspect="1"/>
          </p:cNvPicPr>
          <p:nvPr>
            <p:ph idx="1"/>
          </p:nvPr>
        </p:nvPicPr>
        <p:blipFill>
          <a:blip r:embed="rId2" cstate="print"/>
          <a:stretch>
            <a:fillRect/>
          </a:stretch>
        </p:blipFill>
        <p:spPr>
          <a:xfrm>
            <a:off x="2029517" y="1124744"/>
            <a:ext cx="5019817" cy="5544616"/>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err="1" smtClean="0">
                <a:latin typeface="Times New Roman" pitchFamily="18" charset="0"/>
                <a:cs typeface="Times New Roman" pitchFamily="18" charset="0"/>
              </a:rPr>
              <a:t>Anselmus</a:t>
            </a: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Aziz </a:t>
            </a:r>
            <a:r>
              <a:rPr lang="tr-TR" sz="2800" b="1" dirty="0" err="1" smtClean="0">
                <a:latin typeface="Times New Roman" pitchFamily="18" charset="0"/>
                <a:cs typeface="Times New Roman" pitchFamily="18" charset="0"/>
              </a:rPr>
              <a:t>Anselmus</a:t>
            </a:r>
            <a:r>
              <a:rPr lang="tr-TR" sz="2800" dirty="0" smtClean="0">
                <a:latin typeface="Times New Roman" pitchFamily="18" charset="0"/>
                <a:cs typeface="Times New Roman" pitchFamily="18" charset="0"/>
              </a:rPr>
              <a:t>), 1033-1109 yılları arasında yaşamış olan ve Tanrı'nın varlığına ilişkin ontolojik kanıtıyla tanınan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filozof. Felsefe ve ilahiyatın birlikteliğine öncülük eden, dinsel inancı akılla açıklamaya girişen düşünür, "İnanmak için, anlamaya çalışıyorum" değil de "Anlamak için inanıyorum" tavrının başlatıcısı olmuştur. İnanç - akıl ilişkisi söz konusu olduğunda, akıl karşısında inanç ya da imana, bilgi karşısında da otoriteye öncelik vermiştir.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ROSCELİNUS, (1050 - 1120)</a:t>
            </a:r>
            <a:endParaRPr lang="tr-TR" sz="2800" b="1" dirty="0">
              <a:latin typeface="Times New Roman" pitchFamily="18" charset="0"/>
              <a:cs typeface="Times New Roman" pitchFamily="18" charset="0"/>
            </a:endParaRPr>
          </a:p>
        </p:txBody>
      </p:sp>
      <p:pic>
        <p:nvPicPr>
          <p:cNvPr id="4" name="3 İçerik Yer Tutucusu" descr="res.jpg"/>
          <p:cNvPicPr>
            <a:picLocks noGrp="1" noChangeAspect="1"/>
          </p:cNvPicPr>
          <p:nvPr>
            <p:ph idx="1"/>
          </p:nvPr>
        </p:nvPicPr>
        <p:blipFill>
          <a:blip r:embed="rId2" cstate="print"/>
          <a:stretch>
            <a:fillRect/>
          </a:stretch>
        </p:blipFill>
        <p:spPr>
          <a:xfrm>
            <a:off x="2261957" y="1124744"/>
            <a:ext cx="4560894" cy="5544616"/>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Skolastik düşünceyi ilk benimseyenlerden biri olup </a:t>
            </a:r>
            <a:r>
              <a:rPr lang="tr-TR" sz="2800" dirty="0" err="1" smtClean="0">
                <a:latin typeface="Times New Roman" pitchFamily="18" charset="0"/>
                <a:cs typeface="Times New Roman" pitchFamily="18" charset="0"/>
              </a:rPr>
              <a:t>Abelardus'un</a:t>
            </a:r>
            <a:r>
              <a:rPr lang="tr-TR" sz="2800" dirty="0" smtClean="0">
                <a:latin typeface="Times New Roman" pitchFamily="18" charset="0"/>
                <a:cs typeface="Times New Roman" pitchFamily="18" charset="0"/>
              </a:rPr>
              <a:t> da hocası olan </a:t>
            </a:r>
            <a:r>
              <a:rPr lang="tr-TR" sz="2800" dirty="0" err="1" smtClean="0">
                <a:latin typeface="Times New Roman" pitchFamily="18" charset="0"/>
                <a:cs typeface="Times New Roman" pitchFamily="18" charset="0"/>
              </a:rPr>
              <a:t>Roscelinus</a:t>
            </a:r>
            <a:r>
              <a:rPr lang="tr-TR" sz="2800" dirty="0" smtClean="0">
                <a:latin typeface="Times New Roman" pitchFamily="18" charset="0"/>
                <a:cs typeface="Times New Roman" pitchFamily="18" charset="0"/>
              </a:rPr>
              <a:t>, tümeller konusunda aşırı bir </a:t>
            </a:r>
            <a:r>
              <a:rPr lang="tr-TR" sz="2800" dirty="0" err="1" smtClean="0">
                <a:latin typeface="Times New Roman" pitchFamily="18" charset="0"/>
                <a:cs typeface="Times New Roman" pitchFamily="18" charset="0"/>
              </a:rPr>
              <a:t>adçılığı</a:t>
            </a:r>
            <a:r>
              <a:rPr lang="tr-TR" sz="2800" dirty="0" smtClean="0">
                <a:latin typeface="Times New Roman" pitchFamily="18" charset="0"/>
                <a:cs typeface="Times New Roman" pitchFamily="18" charset="0"/>
              </a:rPr>
              <a:t> benimsemiştir.Tümel'in yalnızca sesin esintileri olduğunu yani sözcüklerden ya da fiziksel eylemlerden ibaret olduğunu söyledi. Eserleri günümüze ulaşmamış olan </a:t>
            </a:r>
            <a:r>
              <a:rPr lang="tr-TR" sz="2800" dirty="0" err="1" smtClean="0">
                <a:latin typeface="Times New Roman" pitchFamily="18" charset="0"/>
                <a:cs typeface="Times New Roman" pitchFamily="18" charset="0"/>
              </a:rPr>
              <a:t>Roscelinus</a:t>
            </a:r>
            <a:r>
              <a:rPr lang="tr-TR" sz="2800" dirty="0" smtClean="0">
                <a:latin typeface="Times New Roman" pitchFamily="18" charset="0"/>
                <a:cs typeface="Times New Roman" pitchFamily="18" charset="0"/>
              </a:rPr>
              <a:t>, kutsal üçlemenin unsurlarını birleştirmeye çalışma çabasıyla da tanınır. Bu dönemde isimciliğin etkisi sınırlı ve önemsizdir. İsimcilik fazla yayılamamıştır. Çünkü Kilise'nin direnmesi ve "düşmanlığı" hız karşılaşmıştır. Nitekim 1092 yılında </a:t>
            </a:r>
            <a:r>
              <a:rPr lang="tr-TR" sz="2800" dirty="0" err="1" smtClean="0">
                <a:latin typeface="Times New Roman" pitchFamily="18" charset="0"/>
                <a:cs typeface="Times New Roman" pitchFamily="18" charset="0"/>
              </a:rPr>
              <a:t>Soisson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Sinod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Roscelinus'un</a:t>
            </a:r>
            <a:r>
              <a:rPr lang="tr-TR" sz="2800" dirty="0" smtClean="0">
                <a:latin typeface="Times New Roman" pitchFamily="18" charset="0"/>
                <a:cs typeface="Times New Roman" pitchFamily="18" charset="0"/>
              </a:rPr>
              <a:t> isimciliğini (Nominalizm) açıkça suçlamıştır.</a:t>
            </a:r>
            <a:endParaRPr lang="tr-TR" sz="28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es-ES" sz="2800" dirty="0" smtClean="0"/>
              <a:t>  </a:t>
            </a:r>
            <a:r>
              <a:rPr lang="es-ES" sz="2800" b="1" dirty="0" smtClean="0">
                <a:latin typeface="Times New Roman" pitchFamily="18" charset="0"/>
                <a:cs typeface="Times New Roman" pitchFamily="18" charset="0"/>
              </a:rPr>
              <a:t>PETRUS ABELARDUS</a:t>
            </a:r>
            <a:r>
              <a:rPr lang="tr-TR" sz="2800" b="1" dirty="0" smtClean="0">
                <a:latin typeface="Times New Roman" pitchFamily="18" charset="0"/>
                <a:cs typeface="Times New Roman" pitchFamily="18" charset="0"/>
              </a:rPr>
              <a:t> VEYA</a:t>
            </a:r>
            <a:r>
              <a:rPr lang="es-ES" sz="2800" b="1" dirty="0" smtClean="0">
                <a:latin typeface="Times New Roman" pitchFamily="18" charset="0"/>
                <a:cs typeface="Times New Roman" pitchFamily="18" charset="0"/>
              </a:rPr>
              <a:t> PİERRE ABEİLARD</a:t>
            </a:r>
            <a:endParaRPr lang="tr-TR" sz="2800" dirty="0">
              <a:latin typeface="Times New Roman" pitchFamily="18" charset="0"/>
              <a:cs typeface="Times New Roman" pitchFamily="18" charset="0"/>
            </a:endParaRPr>
          </a:p>
        </p:txBody>
      </p:sp>
      <p:pic>
        <p:nvPicPr>
          <p:cNvPr id="4" name="3 İçerik Yer Tutucusu" descr="petrus.jpg"/>
          <p:cNvPicPr>
            <a:picLocks noGrp="1" noChangeAspect="1"/>
          </p:cNvPicPr>
          <p:nvPr>
            <p:ph idx="1"/>
          </p:nvPr>
        </p:nvPicPr>
        <p:blipFill>
          <a:blip r:embed="rId2" cstate="print"/>
          <a:stretch>
            <a:fillRect/>
          </a:stretch>
        </p:blipFill>
        <p:spPr>
          <a:xfrm>
            <a:off x="2490219" y="1196752"/>
            <a:ext cx="4108813" cy="54006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b="1" dirty="0" smtClean="0"/>
              <a:t>     </a:t>
            </a:r>
            <a:r>
              <a:rPr lang="tr-TR" sz="2800" b="1" dirty="0" err="1" smtClean="0">
                <a:latin typeface="Times New Roman" pitchFamily="18" charset="0"/>
                <a:cs typeface="Times New Roman" pitchFamily="18" charset="0"/>
              </a:rPr>
              <a:t>Petrus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Abelardus</a:t>
            </a:r>
            <a:r>
              <a:rPr lang="tr-TR" sz="2800" dirty="0" smtClean="0">
                <a:latin typeface="Times New Roman" pitchFamily="18" charset="0"/>
                <a:cs typeface="Times New Roman" pitchFamily="18" charset="0"/>
              </a:rPr>
              <a:t>) (1079-1142), Fransız skolastik düşünürü, tanrıbilimci; dil, diyalektik ve ahlak filozofu. Tümeller sorununa getirdiği çözüm ve diyalektiği özgün kullanım biçimiyle tanınan Fransız ilahiyatçı ve felsefeci. Ayrıca şiirleri ve </a:t>
            </a:r>
            <a:r>
              <a:rPr lang="tr-TR" sz="2800" dirty="0" err="1" smtClean="0">
                <a:latin typeface="Times New Roman" pitchFamily="18" charset="0"/>
                <a:cs typeface="Times New Roman" pitchFamily="18" charset="0"/>
              </a:rPr>
              <a:t>Héloise</a:t>
            </a:r>
            <a:r>
              <a:rPr lang="tr-TR" sz="2800" dirty="0" smtClean="0">
                <a:latin typeface="Times New Roman" pitchFamily="18" charset="0"/>
                <a:cs typeface="Times New Roman" pitchFamily="18" charset="0"/>
              </a:rPr>
              <a:t> ile yaşadığı aşk macerasıyla da ünlüdür. </a:t>
            </a:r>
            <a:r>
              <a:rPr lang="tr-TR" sz="2800" dirty="0" err="1" smtClean="0">
                <a:latin typeface="Times New Roman" pitchFamily="18" charset="0"/>
                <a:cs typeface="Times New Roman" pitchFamily="18" charset="0"/>
              </a:rPr>
              <a:t>Abaelardus'un</a:t>
            </a:r>
            <a:r>
              <a:rPr lang="tr-TR" sz="2800" dirty="0" smtClean="0">
                <a:latin typeface="Times New Roman" pitchFamily="18" charset="0"/>
                <a:cs typeface="Times New Roman" pitchFamily="18" charset="0"/>
              </a:rPr>
              <a:t> yaşamı üstüne oldukça geniş bilgi vardır. Bunun başlıca nedeni ünlü </a:t>
            </a:r>
            <a:r>
              <a:rPr lang="tr-TR" sz="2800" dirty="0" err="1" smtClean="0">
                <a:latin typeface="Times New Roman" pitchFamily="18" charset="0"/>
                <a:cs typeface="Times New Roman" pitchFamily="18" charset="0"/>
              </a:rPr>
              <a:t>Historia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Calamitatum</a:t>
            </a:r>
            <a:r>
              <a:rPr lang="tr-TR" sz="2800" dirty="0" smtClean="0">
                <a:latin typeface="Times New Roman" pitchFamily="18" charset="0"/>
                <a:cs typeface="Times New Roman" pitchFamily="18" charset="0"/>
              </a:rPr>
              <a:t> (Bir Mutsuzluk Öyküsü, 1988) adlı yapıtında kendi yaşamına oldukça geniş yer vermiş olmasıdır. </a:t>
            </a:r>
            <a:r>
              <a:rPr lang="tr-TR" sz="2800" dirty="0" err="1" smtClean="0">
                <a:latin typeface="Times New Roman" pitchFamily="18" charset="0"/>
                <a:cs typeface="Times New Roman" pitchFamily="18" charset="0"/>
              </a:rPr>
              <a:t>Abaelardus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Loire'ın</a:t>
            </a:r>
            <a:r>
              <a:rPr lang="tr-TR" sz="2800" dirty="0" smtClean="0">
                <a:latin typeface="Times New Roman" pitchFamily="18" charset="0"/>
                <a:cs typeface="Times New Roman" pitchFamily="18" charset="0"/>
              </a:rPr>
              <a:t> güneyinde, </a:t>
            </a:r>
            <a:r>
              <a:rPr lang="tr-TR" sz="2800" dirty="0" err="1" smtClean="0">
                <a:latin typeface="Times New Roman" pitchFamily="18" charset="0"/>
                <a:cs typeface="Times New Roman" pitchFamily="18" charset="0"/>
              </a:rPr>
              <a:t>Bretanya'da</a:t>
            </a:r>
            <a:r>
              <a:rPr lang="tr-TR" sz="2800" dirty="0" smtClean="0">
                <a:latin typeface="Times New Roman" pitchFamily="18" charset="0"/>
                <a:cs typeface="Times New Roman" pitchFamily="18" charset="0"/>
              </a:rPr>
              <a:t> bir </a:t>
            </a:r>
            <a:r>
              <a:rPr lang="tr-TR" sz="2800" dirty="0" err="1" smtClean="0">
                <a:latin typeface="Times New Roman" pitchFamily="18" charset="0"/>
                <a:cs typeface="Times New Roman" pitchFamily="18" charset="0"/>
              </a:rPr>
              <a:t>şovalyenin</a:t>
            </a:r>
            <a:r>
              <a:rPr lang="tr-TR" sz="2800" dirty="0" smtClean="0">
                <a:latin typeface="Times New Roman" pitchFamily="18" charset="0"/>
                <a:cs typeface="Times New Roman" pitchFamily="18" charset="0"/>
              </a:rPr>
              <a:t> oğlu olarak dünyaya geldi. Kendisine kalacak mirası ve askerlik mesleğini seçmesini isteyen ailesinin beklentisi bir yana iterek Fransa'da felsefe, özellikle de mantık eğitimine yöneldi.</a:t>
            </a:r>
            <a:endParaRPr lang="tr-TR" sz="28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Felsefede karşıt uçları temsil eden öğretmenleri </a:t>
            </a:r>
            <a:r>
              <a:rPr lang="tr-TR" sz="2800" dirty="0" err="1" smtClean="0">
                <a:latin typeface="Times New Roman" pitchFamily="18" charset="0"/>
                <a:cs typeface="Times New Roman" pitchFamily="18" charset="0"/>
              </a:rPr>
              <a:t>Compiégne'li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Roscelin</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Champeaux'lu</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Guillamue</a:t>
            </a:r>
            <a:r>
              <a:rPr lang="tr-TR" sz="2800" dirty="0" smtClean="0">
                <a:latin typeface="Times New Roman" pitchFamily="18" charset="0"/>
                <a:cs typeface="Times New Roman" pitchFamily="18" charset="0"/>
              </a:rPr>
              <a:t> ile sert tartışmalara girişti. </a:t>
            </a:r>
            <a:r>
              <a:rPr lang="tr-TR" sz="2800" dirty="0" err="1" smtClean="0">
                <a:latin typeface="Times New Roman" pitchFamily="18" charset="0"/>
                <a:cs typeface="Times New Roman" pitchFamily="18" charset="0"/>
              </a:rPr>
              <a:t>Roscelin</a:t>
            </a:r>
            <a:r>
              <a:rPr lang="tr-TR" sz="2800" dirty="0" smtClean="0">
                <a:latin typeface="Times New Roman" pitchFamily="18" charset="0"/>
                <a:cs typeface="Times New Roman" pitchFamily="18" charset="0"/>
              </a:rPr>
              <a:t>, tümellerin birtakım sözcüklerden ibaret olduğunu öne süren adcı (</a:t>
            </a:r>
            <a:r>
              <a:rPr lang="tr-TR" sz="2800" dirty="0" err="1" smtClean="0">
                <a:latin typeface="Times New Roman" pitchFamily="18" charset="0"/>
                <a:cs typeface="Times New Roman" pitchFamily="18" charset="0"/>
              </a:rPr>
              <a:t>nominalist</a:t>
            </a:r>
            <a:r>
              <a:rPr lang="tr-TR" sz="2800" dirty="0" smtClean="0">
                <a:latin typeface="Times New Roman" pitchFamily="18" charset="0"/>
                <a:cs typeface="Times New Roman" pitchFamily="18" charset="0"/>
              </a:rPr>
              <a:t>) düşünürlerdendi. </a:t>
            </a:r>
            <a:r>
              <a:rPr lang="tr-TR" sz="2800" dirty="0" err="1" smtClean="0">
                <a:latin typeface="Times New Roman" pitchFamily="18" charset="0"/>
                <a:cs typeface="Times New Roman" pitchFamily="18" charset="0"/>
              </a:rPr>
              <a:t>Guillaume</a:t>
            </a:r>
            <a:r>
              <a:rPr lang="tr-TR" sz="2800" dirty="0" smtClean="0">
                <a:latin typeface="Times New Roman" pitchFamily="18" charset="0"/>
                <a:cs typeface="Times New Roman" pitchFamily="18" charset="0"/>
              </a:rPr>
              <a:t> ise Paris'te tümellerin gerçekten var olduğuna inanan bir tür Platoncu gerçekçiliği savunuyordu. </a:t>
            </a:r>
            <a:r>
              <a:rPr lang="tr-TR" sz="2800" dirty="0" err="1" smtClean="0">
                <a:latin typeface="Times New Roman" pitchFamily="18" charset="0"/>
                <a:cs typeface="Times New Roman" pitchFamily="18" charset="0"/>
              </a:rPr>
              <a:t>Abaelardus</a:t>
            </a:r>
            <a:r>
              <a:rPr lang="tr-TR" sz="2800" dirty="0" smtClean="0">
                <a:latin typeface="Times New Roman" pitchFamily="18" charset="0"/>
                <a:cs typeface="Times New Roman" pitchFamily="18" charset="0"/>
              </a:rPr>
              <a:t> kendi mantık yazılarında bağımsız bir dil felsefesini başarıyla geliştirdi. Sözcüklerin anlamlı bir biçimde nasıl kullanılabileceğini gösterirken, bir yandan da fiziğin alanına giren şey'lerin (</a:t>
            </a:r>
            <a:r>
              <a:rPr lang="tr-TR" sz="2800" dirty="0" err="1" smtClean="0">
                <a:latin typeface="Times New Roman" pitchFamily="18" charset="0"/>
                <a:cs typeface="Times New Roman" pitchFamily="18" charset="0"/>
              </a:rPr>
              <a:t>res</a:t>
            </a:r>
            <a:r>
              <a:rPr lang="tr-TR" sz="2800" dirty="0" smtClean="0">
                <a:latin typeface="Times New Roman" pitchFamily="18" charset="0"/>
                <a:cs typeface="Times New Roman" pitchFamily="18" charset="0"/>
              </a:rPr>
              <a:t>) doğruluğunu kanıtlamakta dilin tek başına yeterli olmayacağını vurguladı.  </a:t>
            </a:r>
            <a:r>
              <a:rPr lang="tr-TR" sz="2800" dirty="0" err="1" smtClean="0">
                <a:latin typeface="Times New Roman" pitchFamily="18" charset="0"/>
                <a:cs typeface="Times New Roman" pitchFamily="18" charset="0"/>
              </a:rPr>
              <a:t>Héloise</a:t>
            </a:r>
            <a:r>
              <a:rPr lang="tr-TR" sz="2800" dirty="0" smtClean="0">
                <a:latin typeface="Times New Roman" pitchFamily="18" charset="0"/>
                <a:cs typeface="Times New Roman" pitchFamily="18" charset="0"/>
              </a:rPr>
              <a:t> ile yaşadığı aşk macerası yüzünden </a:t>
            </a:r>
            <a:r>
              <a:rPr lang="tr-TR" sz="2800" dirty="0" err="1" smtClean="0">
                <a:latin typeface="Times New Roman" pitchFamily="18" charset="0"/>
                <a:cs typeface="Times New Roman" pitchFamily="18" charset="0"/>
              </a:rPr>
              <a:t>Héloise</a:t>
            </a:r>
            <a:r>
              <a:rPr lang="tr-TR" sz="2800" dirty="0" smtClean="0">
                <a:latin typeface="Times New Roman" pitchFamily="18" charset="0"/>
                <a:cs typeface="Times New Roman" pitchFamily="18" charset="0"/>
              </a:rPr>
              <a:t> amcası tarafından hadım edildi. </a:t>
            </a:r>
            <a:endParaRPr lang="tr-TR" sz="28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84976" cy="6408712"/>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Geri kalan ömrünü bir Manastır'da tamamlamıştır. Özellikle diyalektik konusunda çalışmaları çoktur. Diyalektiği gerçeğe götüren yol olarak görmekteydi. </a:t>
            </a:r>
            <a:r>
              <a:rPr lang="tr-TR" sz="2800" dirty="0" err="1" smtClean="0">
                <a:latin typeface="Times New Roman" pitchFamily="18" charset="0"/>
                <a:cs typeface="Times New Roman" pitchFamily="18" charset="0"/>
              </a:rPr>
              <a:t>Père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Lachaise</a:t>
            </a:r>
            <a:r>
              <a:rPr lang="tr-TR" sz="2800" dirty="0" smtClean="0">
                <a:latin typeface="Times New Roman" pitchFamily="18" charset="0"/>
                <a:cs typeface="Times New Roman" pitchFamily="18" charset="0"/>
              </a:rPr>
              <a:t> Mezarlığına ilk defnedilen kişilerdendir.</a:t>
            </a:r>
            <a:endParaRPr lang="tr-TR" sz="28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SKOLASTİK FELSEFENİN YÜKSELİŞ DÖNEMİ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algn="just"/>
            <a:r>
              <a:rPr lang="tr-TR" sz="2800" dirty="0" smtClean="0">
                <a:latin typeface="Times New Roman" pitchFamily="18" charset="0"/>
                <a:cs typeface="Times New Roman" pitchFamily="18" charset="0"/>
              </a:rPr>
              <a:t>12. yüzyıldan itibaren Arap felsefesinin önemli yapıtları çevrilmeye ve Batı'da okunmaya başlandı, özellikle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düşüncesine bu kaynaklardan, bir tür yorum içinden ulaşıldı. Böylece meydana gelen </a:t>
            </a:r>
            <a:r>
              <a:rPr lang="tr-TR" sz="2800" dirty="0" err="1" smtClean="0">
                <a:latin typeface="Times New Roman" pitchFamily="18" charset="0"/>
                <a:cs typeface="Times New Roman" pitchFamily="18" charset="0"/>
              </a:rPr>
              <a:t>Aristotelizm</a:t>
            </a:r>
            <a:r>
              <a:rPr lang="tr-TR" sz="2800" dirty="0" smtClean="0">
                <a:latin typeface="Times New Roman" pitchFamily="18" charset="0"/>
                <a:cs typeface="Times New Roman" pitchFamily="18" charset="0"/>
              </a:rPr>
              <a:t>, skolastiğin yükseliş döneminin dinamiği olmuştur. İslam felsefesi Batı kültürel düşüş içinde olduğu sıralarda gücünü geliştirmiş, antikçağ felsefesinin başlıca filozoflarının metinlerine sahip olabilmiştir. </a:t>
            </a:r>
            <a:r>
              <a:rPr lang="tr-TR" sz="2800" b="1" dirty="0" err="1" smtClean="0">
                <a:latin typeface="Times New Roman" pitchFamily="18" charset="0"/>
                <a:cs typeface="Times New Roman" pitchFamily="18" charset="0"/>
              </a:rPr>
              <a:t>İbn</a:t>
            </a:r>
            <a:r>
              <a:rPr lang="tr-TR" sz="2800" b="1" dirty="0" smtClean="0">
                <a:latin typeface="Times New Roman" pitchFamily="18" charset="0"/>
                <a:cs typeface="Times New Roman" pitchFamily="18" charset="0"/>
              </a:rPr>
              <a:t>-i Sina</a:t>
            </a:r>
            <a:r>
              <a:rPr lang="tr-TR" sz="2800" dirty="0" smtClean="0">
                <a:latin typeface="Times New Roman" pitchFamily="18" charset="0"/>
                <a:cs typeface="Times New Roman" pitchFamily="18" charset="0"/>
              </a:rPr>
              <a:t>, özellikle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felsefesinin Arap dünyasında yer almasında önemli rol oynamıştır. Tümeller sorunu üzerinde önemle durmuş düşünürlerden birisidir ve bu düşünceleri yükseliş dönemi skolastiğinde etkili olacaktır</a:t>
            </a:r>
            <a:r>
              <a:rPr lang="tr-TR" sz="2800" dirty="0" smtClean="0"/>
              <a:t>.</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err="1" smtClean="0">
                <a:latin typeface="Times New Roman" pitchFamily="18" charset="0"/>
                <a:cs typeface="Times New Roman" pitchFamily="18" charset="0"/>
              </a:rPr>
              <a:t>Aristotales'in</a:t>
            </a:r>
            <a:r>
              <a:rPr lang="tr-TR" sz="2800" dirty="0" smtClean="0">
                <a:latin typeface="Times New Roman" pitchFamily="18" charset="0"/>
                <a:cs typeface="Times New Roman" pitchFamily="18" charset="0"/>
              </a:rPr>
              <a:t> metinleri diğer </a:t>
            </a:r>
            <a:r>
              <a:rPr lang="tr-TR" sz="2800" dirty="0" err="1" smtClean="0">
                <a:latin typeface="Times New Roman" pitchFamily="18" charset="0"/>
                <a:cs typeface="Times New Roman" pitchFamily="18" charset="0"/>
              </a:rPr>
              <a:t>islam</a:t>
            </a:r>
            <a:r>
              <a:rPr lang="tr-TR" sz="2800" dirty="0" smtClean="0">
                <a:latin typeface="Times New Roman" pitchFamily="18" charset="0"/>
                <a:cs typeface="Times New Roman" pitchFamily="18" charset="0"/>
              </a:rPr>
              <a:t> filozofları gibi, onun çalışmaları üzerinden Batı'ya taşınacaktır. Diğer bir </a:t>
            </a:r>
            <a:r>
              <a:rPr lang="tr-TR" sz="2800" dirty="0" err="1" smtClean="0">
                <a:latin typeface="Times New Roman" pitchFamily="18" charset="0"/>
                <a:cs typeface="Times New Roman" pitchFamily="18" charset="0"/>
              </a:rPr>
              <a:t>Aristotalesçi</a:t>
            </a:r>
            <a:r>
              <a:rPr lang="tr-TR" sz="2800" dirty="0" smtClean="0">
                <a:latin typeface="Times New Roman" pitchFamily="18" charset="0"/>
                <a:cs typeface="Times New Roman" pitchFamily="18" charset="0"/>
              </a:rPr>
              <a:t> İslam filozofu ise </a:t>
            </a:r>
            <a:r>
              <a:rPr lang="tr-TR" sz="2800" b="1" dirty="0" err="1" smtClean="0">
                <a:latin typeface="Times New Roman" pitchFamily="18" charset="0"/>
                <a:cs typeface="Times New Roman" pitchFamily="18" charset="0"/>
              </a:rPr>
              <a:t>İbni</a:t>
            </a:r>
            <a:r>
              <a:rPr lang="tr-TR" sz="2800" b="1" dirty="0" smtClean="0">
                <a:latin typeface="Times New Roman" pitchFamily="18" charset="0"/>
                <a:cs typeface="Times New Roman" pitchFamily="18" charset="0"/>
              </a:rPr>
              <a:t> Rüşt'tür. </a:t>
            </a:r>
            <a:r>
              <a:rPr lang="tr-TR" sz="2800" dirty="0" err="1" smtClean="0">
                <a:latin typeface="Times New Roman" pitchFamily="18" charset="0"/>
                <a:cs typeface="Times New Roman" pitchFamily="18" charset="0"/>
              </a:rPr>
              <a:t>Aristotales'in</a:t>
            </a:r>
            <a:r>
              <a:rPr lang="tr-TR" sz="2800" dirty="0" smtClean="0">
                <a:latin typeface="Times New Roman" pitchFamily="18" charset="0"/>
                <a:cs typeface="Times New Roman" pitchFamily="18" charset="0"/>
              </a:rPr>
              <a:t> yapıtlarını yorumlamış ve açıklamalar getirmiştir. İnanç ve akıl arasında ilişki kurmaya çalışmış, inancı akıl bilgisinin başka bir formu olarak değerlendirmeyi denemiştir. Yahudi felsefesi ve Yahudi filozofların bu dönemde yaptıkları çeviri ve yorumlar da, batıda gelişen skolastik felsefenin yükselişinde etkili olmuş bir başka kaynaktır. </a:t>
            </a:r>
            <a:r>
              <a:rPr lang="tr-TR" sz="2800" b="1" dirty="0" err="1" smtClean="0">
                <a:latin typeface="Times New Roman" pitchFamily="18" charset="0"/>
                <a:cs typeface="Times New Roman" pitchFamily="18" charset="0"/>
              </a:rPr>
              <a:t>Moses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Maimenides</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bu filozofların en etkili olanıdır. O da </a:t>
            </a:r>
            <a:r>
              <a:rPr lang="tr-TR" sz="2800" dirty="0" err="1" smtClean="0">
                <a:latin typeface="Times New Roman" pitchFamily="18" charset="0"/>
                <a:cs typeface="Times New Roman" pitchFamily="18" charset="0"/>
              </a:rPr>
              <a:t>Aristotalesçidir</a:t>
            </a:r>
            <a:r>
              <a:rPr lang="tr-TR" sz="2800" dirty="0" smtClean="0">
                <a:latin typeface="Times New Roman" pitchFamily="18" charset="0"/>
                <a:cs typeface="Times New Roman" pitchFamily="18" charset="0"/>
              </a:rPr>
              <a:t> ve din ile felsefeyi, inanç ile aklı birleştirme yönünde düşünceler üretmiştir. Her iki kaynaktan (Yahudi ve İslam felsefeleri) beslenen yükseliş dönemi skolastiği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felsefesini temel dayanağı yapmıştır.</a:t>
            </a:r>
            <a:endParaRPr lang="tr-TR"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3100" b="1" dirty="0" smtClean="0">
                <a:latin typeface="Times New Roman" pitchFamily="18" charset="0"/>
                <a:cs typeface="Times New Roman" pitchFamily="18" charset="0"/>
              </a:rPr>
              <a:t/>
            </a:r>
            <a:br>
              <a:rPr lang="tr-TR"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ORTAÇAĞDA FELSEFE GELENEKLERİ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buNone/>
            </a:pPr>
            <a:r>
              <a:rPr lang="tr-TR" sz="2800" dirty="0" smtClean="0">
                <a:latin typeface="Times New Roman" pitchFamily="18" charset="0"/>
                <a:cs typeface="Times New Roman" pitchFamily="18" charset="0"/>
              </a:rPr>
              <a:t>   Ortaçağ felsefesinin genel özelliklerden anlaşılacağı üzere, genel bir din eksenlilik durumu söz konusudur.Buna bağlı olarak belirgin felsefe geleneklerini belirtecek olursak, şöyle sıralayabiliriz:</a:t>
            </a:r>
          </a:p>
          <a:p>
            <a:pPr>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1.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felsefesi;</a:t>
            </a:r>
          </a:p>
          <a:p>
            <a:pPr>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2. </a:t>
            </a:r>
            <a:r>
              <a:rPr lang="tr-TR" sz="2800" dirty="0" smtClean="0">
                <a:latin typeface="Times New Roman" pitchFamily="18" charset="0"/>
                <a:cs typeface="Times New Roman" pitchFamily="18" charset="0"/>
              </a:rPr>
              <a:t>İslam felsefesi;</a:t>
            </a:r>
          </a:p>
          <a:p>
            <a:pPr>
              <a:buNone/>
            </a:pPr>
            <a:r>
              <a:rPr lang="tr-TR" sz="2800" b="1" dirty="0" smtClean="0">
                <a:latin typeface="Times New Roman" pitchFamily="18" charset="0"/>
                <a:cs typeface="Times New Roman" pitchFamily="18" charset="0"/>
              </a:rPr>
              <a:t>    3</a:t>
            </a:r>
            <a:r>
              <a:rPr lang="tr-TR" sz="2800" dirty="0" smtClean="0">
                <a:latin typeface="Times New Roman" pitchFamily="18" charset="0"/>
                <a:cs typeface="Times New Roman" pitchFamily="18" charset="0"/>
              </a:rPr>
              <a:t>. Yahudi felsefesi;</a:t>
            </a:r>
          </a:p>
          <a:p>
            <a:pPr>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4. </a:t>
            </a:r>
            <a:r>
              <a:rPr lang="tr-TR" sz="2800" dirty="0" smtClean="0">
                <a:latin typeface="Times New Roman" pitchFamily="18" charset="0"/>
                <a:cs typeface="Times New Roman" pitchFamily="18" charset="0"/>
              </a:rPr>
              <a:t>Bunlara eklenebilecek bir başka gelenek ise, Bizans İmparatorluğu içinde </a:t>
            </a:r>
            <a:r>
              <a:rPr lang="tr-TR" sz="2800" dirty="0" err="1" smtClean="0">
                <a:latin typeface="Times New Roman" pitchFamily="18" charset="0"/>
                <a:cs typeface="Times New Roman" pitchFamily="18" charset="0"/>
              </a:rPr>
              <a:t>grekce</a:t>
            </a:r>
            <a:r>
              <a:rPr lang="tr-TR" sz="2800" dirty="0" smtClean="0">
                <a:latin typeface="Times New Roman" pitchFamily="18" charset="0"/>
                <a:cs typeface="Times New Roman" pitchFamily="18" charset="0"/>
              </a:rPr>
              <a:t> yapılan felsefe olduğu için Bizans felsefesi olarak </a:t>
            </a:r>
            <a:r>
              <a:rPr lang="tr-TR" sz="2800" dirty="0" err="1" smtClean="0">
                <a:latin typeface="Times New Roman" pitchFamily="18" charset="0"/>
                <a:cs typeface="Times New Roman" pitchFamily="18" charset="0"/>
              </a:rPr>
              <a:t>adlandılan</a:t>
            </a:r>
            <a:r>
              <a:rPr lang="tr-TR" sz="2800" dirty="0" smtClean="0">
                <a:latin typeface="Times New Roman" pitchFamily="18" charset="0"/>
                <a:cs typeface="Times New Roman" pitchFamily="18" charset="0"/>
              </a:rPr>
              <a:t> felsefedir.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Skolastiğin bu dönem felsefe çalışması, bütün bilgi alanlarını kapsayacak şekilde bir bilgi sistemi kurmaya yöneliktir. </a:t>
            </a:r>
            <a:r>
              <a:rPr lang="tr-TR" sz="2800" dirty="0" err="1" smtClean="0">
                <a:latin typeface="Times New Roman" pitchFamily="18" charset="0"/>
                <a:cs typeface="Times New Roman" pitchFamily="18" charset="0"/>
              </a:rPr>
              <a:t>Bonaventura</a:t>
            </a:r>
            <a:r>
              <a:rPr lang="tr-TR" sz="2800" dirty="0" smtClean="0">
                <a:latin typeface="Times New Roman" pitchFamily="18" charset="0"/>
                <a:cs typeface="Times New Roman" pitchFamily="18" charset="0"/>
              </a:rPr>
              <a:t> adlı İtalyan mistik düşünür bu girişimi </a:t>
            </a:r>
            <a:r>
              <a:rPr lang="tr-TR" sz="2800" dirty="0" err="1" smtClean="0">
                <a:latin typeface="Times New Roman" pitchFamily="18" charset="0"/>
                <a:cs typeface="Times New Roman" pitchFamily="18" charset="0"/>
              </a:rPr>
              <a:t>Augutinus</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Aristotales'i</a:t>
            </a:r>
            <a:r>
              <a:rPr lang="tr-TR" sz="2800" dirty="0" smtClean="0">
                <a:latin typeface="Times New Roman" pitchFamily="18" charset="0"/>
                <a:cs typeface="Times New Roman" pitchFamily="18" charset="0"/>
              </a:rPr>
              <a:t> uzlaştırmaya yönelik çabalarıyla ortaya koyar. Onun da bir tür ontolojik kanıt kullandığı söylenebilir. Bilgi, bilinecek olanda birleşip bir olma durumudur ki, bu her tür mistisizmin ana doğrultusudur. </a:t>
            </a:r>
            <a:r>
              <a:rPr lang="tr-TR" sz="2800" dirty="0" err="1" smtClean="0">
                <a:latin typeface="Times New Roman" pitchFamily="18" charset="0"/>
                <a:cs typeface="Times New Roman" pitchFamily="18" charset="0"/>
              </a:rPr>
              <a:t>Bonaventura'da</a:t>
            </a:r>
            <a:r>
              <a:rPr lang="tr-TR" sz="2800" dirty="0" smtClean="0">
                <a:latin typeface="Times New Roman" pitchFamily="18" charset="0"/>
                <a:cs typeface="Times New Roman" pitchFamily="18" charset="0"/>
              </a:rPr>
              <a:t> bu yönde bir metafizik inşa eder. Orta Çağın ve skolastiğin en önemli filozofu ise </a:t>
            </a:r>
            <a:r>
              <a:rPr lang="tr-TR" sz="2800" b="1" dirty="0" err="1" smtClean="0">
                <a:latin typeface="Times New Roman" pitchFamily="18" charset="0"/>
                <a:cs typeface="Times New Roman" pitchFamily="18" charset="0"/>
              </a:rPr>
              <a:t>Albertus</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Magnus</a:t>
            </a:r>
            <a:r>
              <a:rPr lang="tr-TR" sz="2800" dirty="0" smtClean="0">
                <a:latin typeface="Times New Roman" pitchFamily="18" charset="0"/>
                <a:cs typeface="Times New Roman" pitchFamily="18" charset="0"/>
              </a:rPr>
              <a:t> olarak anılır.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felsefesini, Arap ve Yahudi yorumlarını derleyip toparlamış, bunların tanınıp anlaşılmasında önemli rol oynamıştır. Doğa bilimleriyle yakından ilgilenmiş bir skolastik düşünürdür. </a:t>
            </a:r>
            <a:r>
              <a:rPr lang="tr-TR" sz="2800" dirty="0" err="1" smtClean="0">
                <a:latin typeface="Times New Roman" pitchFamily="18" charset="0"/>
                <a:cs typeface="Times New Roman" pitchFamily="18" charset="0"/>
              </a:rPr>
              <a:t>Aristotales</a:t>
            </a:r>
            <a:r>
              <a:rPr lang="tr-TR" sz="2800" dirty="0" smtClean="0">
                <a:latin typeface="Times New Roman" pitchFamily="18" charset="0"/>
                <a:cs typeface="Times New Roman" pitchFamily="18" charset="0"/>
              </a:rPr>
              <a:t> felsefesinden sistemli bir yapı ortaya koymuştur.</a:t>
            </a:r>
            <a:endParaRPr lang="tr-TR" sz="2800"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Aquinolu</a:t>
            </a:r>
            <a:r>
              <a:rPr lang="tr-TR" sz="2800" b="1" dirty="0" smtClean="0">
                <a:latin typeface="Times New Roman" pitchFamily="18" charset="0"/>
                <a:cs typeface="Times New Roman" pitchFamily="18" charset="0"/>
              </a:rPr>
              <a:t> Thomas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Albertus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Magnus'un</a:t>
            </a:r>
            <a:r>
              <a:rPr lang="tr-TR" sz="2800" dirty="0" smtClean="0">
                <a:latin typeface="Times New Roman" pitchFamily="18" charset="0"/>
                <a:cs typeface="Times New Roman" pitchFamily="18" charset="0"/>
              </a:rPr>
              <a:t> öğrencisidir ve bütün skolastik dönemin en büyük filozofu olarak kabul edilmektedir. Öğretisi Katolik kilisesinin resmî felsefesi olarak kabul edilmiştir. Thomas'a göre dinsel doğrularla felsefi doğrular, yani inanç ve akıl doğruları iki ayrı bilgi türünün doğrularıdır. Böylece "Anlamak için inanmak" önermesinin yerine, Thomas "inanmak için bilmek"'i koymuştur. Bunun anlamı, en yüksek aydınlanma ve </a:t>
            </a:r>
            <a:r>
              <a:rPr lang="tr-TR" sz="2800" dirty="0" err="1" smtClean="0">
                <a:latin typeface="Times New Roman" pitchFamily="18" charset="0"/>
                <a:cs typeface="Times New Roman" pitchFamily="18" charset="0"/>
              </a:rPr>
              <a:t>açınlanmanın</a:t>
            </a:r>
            <a:r>
              <a:rPr lang="tr-TR" sz="2800" dirty="0" smtClean="0">
                <a:latin typeface="Times New Roman" pitchFamily="18" charset="0"/>
                <a:cs typeface="Times New Roman" pitchFamily="18" charset="0"/>
              </a:rPr>
              <a:t> bilgi sayesinde olabilmesidir. İnanç tapınağına girişin yolu bilgidir ve felsefe bu yolu aydınlatacak olan etkinliktir. </a:t>
            </a:r>
            <a:endParaRPr lang="tr-TR" sz="2800"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Thomas için de Tanrı'yı bilmek, bilginin en yüksek idealidir, akıl bu yüksek noktaya erişmeye yönelirken bazı sırları olduğu gibi kabul etmek zorundadır. Realizm konusunda daha esnek bir tavır geliştiren Thomas, ontolojik kanıttan farklı olarak </a:t>
            </a:r>
            <a:r>
              <a:rPr lang="tr-TR" sz="2800" dirty="0" err="1" smtClean="0">
                <a:latin typeface="Times New Roman" pitchFamily="18" charset="0"/>
                <a:cs typeface="Times New Roman" pitchFamily="18" charset="0"/>
              </a:rPr>
              <a:t>kosmolojik</a:t>
            </a:r>
            <a:r>
              <a:rPr lang="tr-TR" sz="2800" dirty="0" smtClean="0">
                <a:latin typeface="Times New Roman" pitchFamily="18" charset="0"/>
                <a:cs typeface="Times New Roman" pitchFamily="18" charset="0"/>
              </a:rPr>
              <a:t> kanıt denilen yaklaşımı geliştirir. Thomas, ilkçağ felsefesinden ve özellikle </a:t>
            </a:r>
            <a:r>
              <a:rPr lang="tr-TR" sz="2800" dirty="0" err="1" smtClean="0">
                <a:latin typeface="Times New Roman" pitchFamily="18" charset="0"/>
                <a:cs typeface="Times New Roman" pitchFamily="18" charset="0"/>
              </a:rPr>
              <a:t>Aristodan</a:t>
            </a:r>
            <a:r>
              <a:rPr lang="tr-TR" sz="2800" dirty="0" smtClean="0">
                <a:latin typeface="Times New Roman" pitchFamily="18" charset="0"/>
                <a:cs typeface="Times New Roman" pitchFamily="18" charset="0"/>
              </a:rPr>
              <a:t> çok etkilenmiştir.</a:t>
            </a:r>
            <a:endParaRPr lang="tr-TR" sz="28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İBN-İ SİNA(980-1037)</a:t>
            </a:r>
            <a:endParaRPr lang="tr-TR" sz="2800" dirty="0">
              <a:latin typeface="Times New Roman" pitchFamily="18" charset="0"/>
              <a:cs typeface="Times New Roman" pitchFamily="18" charset="0"/>
            </a:endParaRPr>
          </a:p>
        </p:txBody>
      </p:sp>
      <p:pic>
        <p:nvPicPr>
          <p:cNvPr id="4" name="3 İçerik Yer Tutucusu" descr="sıan.jpg"/>
          <p:cNvPicPr>
            <a:picLocks noGrp="1" noChangeAspect="1"/>
          </p:cNvPicPr>
          <p:nvPr>
            <p:ph idx="1"/>
          </p:nvPr>
        </p:nvPicPr>
        <p:blipFill>
          <a:blip r:embed="rId2" cstate="print"/>
          <a:stretch>
            <a:fillRect/>
          </a:stretch>
        </p:blipFill>
        <p:spPr>
          <a:xfrm>
            <a:off x="2195736" y="1180954"/>
            <a:ext cx="4500942" cy="5488406"/>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Buhara yakınlarındaki </a:t>
            </a:r>
            <a:r>
              <a:rPr lang="tr-TR" sz="2800" dirty="0" err="1" smtClean="0">
                <a:latin typeface="Times New Roman" pitchFamily="18" charset="0"/>
                <a:cs typeface="Times New Roman" pitchFamily="18" charset="0"/>
              </a:rPr>
              <a:t>Afşana</a:t>
            </a:r>
            <a:r>
              <a:rPr lang="tr-TR" sz="2800" dirty="0" smtClean="0">
                <a:latin typeface="Times New Roman" pitchFamily="18" charset="0"/>
                <a:cs typeface="Times New Roman" pitchFamily="18" charset="0"/>
              </a:rPr>
              <a:t> köyünde (Özbekistan) M.S 980 yılında dünyaya gelmiş ve </a:t>
            </a:r>
            <a:r>
              <a:rPr lang="tr-TR" sz="2800" dirty="0" err="1" smtClean="0">
                <a:latin typeface="Times New Roman" pitchFamily="18" charset="0"/>
                <a:cs typeface="Times New Roman" pitchFamily="18" charset="0"/>
              </a:rPr>
              <a:t>Hamedan</a:t>
            </a:r>
            <a:r>
              <a:rPr lang="tr-TR" sz="2800" dirty="0" smtClean="0">
                <a:latin typeface="Times New Roman" pitchFamily="18" charset="0"/>
                <a:cs typeface="Times New Roman" pitchFamily="18" charset="0"/>
              </a:rPr>
              <a:t> şehrinde (İran) 1037 tarihinde vefat etmiştir. Tıp ve Felsefe alanına ağırlık verdiği değişik alanlarda 200 kitap yazmıştır. Batılılarca, Orta Çağ Modern Biliminin kurucusu,hekimlerin önderi olarak bilinir ve "Büyük </a:t>
            </a:r>
            <a:r>
              <a:rPr lang="tr-TR" sz="2800" dirty="0" err="1" smtClean="0">
                <a:latin typeface="Times New Roman" pitchFamily="18" charset="0"/>
                <a:cs typeface="Times New Roman" pitchFamily="18" charset="0"/>
              </a:rPr>
              <a:t>Üstad</a:t>
            </a:r>
            <a:r>
              <a:rPr lang="tr-TR" sz="2800" dirty="0" smtClean="0">
                <a:latin typeface="Times New Roman" pitchFamily="18" charset="0"/>
                <a:cs typeface="Times New Roman" pitchFamily="18" charset="0"/>
              </a:rPr>
              <a:t>" ismi ile tanınır. Tıp alanında yedi asır boyunca temel kaynak eser olarak süre gelen El-Kanun </a:t>
            </a:r>
            <a:r>
              <a:rPr lang="tr-TR" sz="2800" dirty="0" err="1" smtClean="0">
                <a:latin typeface="Times New Roman" pitchFamily="18" charset="0"/>
                <a:cs typeface="Times New Roman" pitchFamily="18" charset="0"/>
              </a:rPr>
              <a:t>fi't</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Tıb</a:t>
            </a:r>
            <a:r>
              <a:rPr lang="tr-TR" sz="2800" dirty="0" smtClean="0">
                <a:latin typeface="Times New Roman" pitchFamily="18" charset="0"/>
                <a:cs typeface="Times New Roman" pitchFamily="18" charset="0"/>
              </a:rPr>
              <a:t> (Tıbbın Kanunu) adlı kitabı ile ünlenmiş ve bu kitap Avrupa üniversitelerinde 17. asrın ortalarına kadar tıp biliminde temel eser olarak okutulmuştur</a:t>
            </a: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Fars veya </a:t>
            </a:r>
            <a:r>
              <a:rPr lang="tr-TR" sz="2800" dirty="0" smtClean="0">
                <a:latin typeface="Times New Roman" pitchFamily="18" charset="0"/>
                <a:cs typeface="Times New Roman" pitchFamily="18" charset="0"/>
              </a:rPr>
              <a:t>Türk</a:t>
            </a:r>
            <a:r>
              <a:rPr lang="tr-TR" sz="2800" dirty="0" smtClean="0">
                <a:latin typeface="Times New Roman" pitchFamily="18" charset="0"/>
                <a:cs typeface="Times New Roman" pitchFamily="18" charset="0"/>
              </a:rPr>
              <a:t> bilim </a:t>
            </a:r>
            <a:r>
              <a:rPr lang="tr-TR" sz="2800" dirty="0" smtClean="0">
                <a:latin typeface="Times New Roman" pitchFamily="18" charset="0"/>
                <a:cs typeface="Times New Roman" pitchFamily="18" charset="0"/>
              </a:rPr>
              <a:t>insanıdır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a:t>
            </a:r>
            <a:r>
              <a:rPr lang="tr-TR" sz="2800" dirty="0" smtClean="0">
                <a:latin typeface="Times New Roman" pitchFamily="18" charset="0"/>
                <a:cs typeface="Times New Roman" pitchFamily="18" charset="0"/>
              </a:rPr>
              <a:t>Sina, </a:t>
            </a:r>
            <a:r>
              <a:rPr lang="tr-TR" sz="2800" dirty="0" err="1" smtClean="0">
                <a:latin typeface="Times New Roman" pitchFamily="18" charset="0"/>
                <a:cs typeface="Times New Roman" pitchFamily="18" charset="0"/>
              </a:rPr>
              <a:t>Kuşyar</a:t>
            </a:r>
            <a:r>
              <a:rPr lang="tr-TR" sz="2800" dirty="0" smtClean="0">
                <a:latin typeface="Times New Roman" pitchFamily="18" charset="0"/>
                <a:cs typeface="Times New Roman" pitchFamily="18" charset="0"/>
              </a:rPr>
              <a:t> isimli bir hekimin yanında tıp eğitimi aldı. Değişik konular üzerine 240'ı günümüze gelen 450 kadar makale yazdı. </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Elimizdeki </a:t>
            </a:r>
            <a:r>
              <a:rPr lang="tr-TR" sz="2800" dirty="0" smtClean="0">
                <a:latin typeface="Times New Roman" pitchFamily="18" charset="0"/>
                <a:cs typeface="Times New Roman" pitchFamily="18" charset="0"/>
              </a:rPr>
              <a:t>yazıların 150 tanesi felsefe 40 tanesi de tıp üzerinedir. Eserlerinin en ünlüleri felsefe ve fen konularını içeren çok geniş bir çalışma olan </a:t>
            </a:r>
            <a:r>
              <a:rPr lang="tr-TR" sz="2800" dirty="0" err="1" smtClean="0">
                <a:latin typeface="Times New Roman" pitchFamily="18" charset="0"/>
                <a:cs typeface="Times New Roman" pitchFamily="18" charset="0"/>
              </a:rPr>
              <a:t>Kitabü'ş</a:t>
            </a:r>
            <a:r>
              <a:rPr lang="tr-TR" sz="2800" dirty="0" smtClean="0">
                <a:latin typeface="Times New Roman" pitchFamily="18" charset="0"/>
                <a:cs typeface="Times New Roman" pitchFamily="18" charset="0"/>
              </a:rPr>
              <a:t>-Şifa (İyileşme Kitabı) ile El-Kanun </a:t>
            </a:r>
            <a:r>
              <a:rPr lang="tr-TR" sz="2800" dirty="0" err="1" smtClean="0">
                <a:latin typeface="Times New Roman" pitchFamily="18" charset="0"/>
                <a:cs typeface="Times New Roman" pitchFamily="18" charset="0"/>
              </a:rPr>
              <a:t>fi't</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Tıb'dır</a:t>
            </a:r>
            <a:r>
              <a:rPr lang="tr-TR" sz="2800" dirty="0" smtClean="0">
                <a:latin typeface="Times New Roman" pitchFamily="18" charset="0"/>
                <a:cs typeface="Times New Roman" pitchFamily="18" charset="0"/>
              </a:rPr>
              <a:t> (Tıbbın Kanunu). Bu iki eser ortaçağ üniversitelerinde okutulmuştur. Hatta bu eser </a:t>
            </a:r>
            <a:r>
              <a:rPr lang="tr-TR" sz="2800" dirty="0" err="1" smtClean="0">
                <a:latin typeface="Times New Roman" pitchFamily="18" charset="0"/>
                <a:cs typeface="Times New Roman" pitchFamily="18" charset="0"/>
              </a:rPr>
              <a:t>Montpellier</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Louvain'de</a:t>
            </a:r>
            <a:r>
              <a:rPr lang="tr-TR" sz="2800" dirty="0" smtClean="0">
                <a:latin typeface="Times New Roman" pitchFamily="18" charset="0"/>
                <a:cs typeface="Times New Roman" pitchFamily="18" charset="0"/>
              </a:rPr>
              <a:t> 1650 yılına kadar ders kitabı olmuştur</a:t>
            </a: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Samanoğulları</a:t>
            </a:r>
            <a:r>
              <a:rPr lang="tr-TR" sz="2800" dirty="0" smtClean="0">
                <a:latin typeface="Times New Roman" pitchFamily="18" charset="0"/>
                <a:cs typeface="Times New Roman" pitchFamily="18" charset="0"/>
              </a:rPr>
              <a:t> sarayı kâtiplerinden Abdullah Bin Sina'nın oğlu olan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Sina (Batı'da </a:t>
            </a:r>
            <a:r>
              <a:rPr lang="tr-TR" sz="2800" b="1" dirty="0" err="1" smtClean="0">
                <a:latin typeface="Times New Roman" pitchFamily="18" charset="0"/>
                <a:cs typeface="Times New Roman" pitchFamily="18" charset="0"/>
              </a:rPr>
              <a:t>Avicenna</a:t>
            </a:r>
            <a:r>
              <a:rPr lang="tr-TR" sz="2800" dirty="0" smtClean="0">
                <a:latin typeface="Times New Roman" pitchFamily="18" charset="0"/>
                <a:cs typeface="Times New Roman" pitchFamily="18" charset="0"/>
              </a:rPr>
              <a:t> adıyla tanınır), babasından, ünlü bilgin </a:t>
            </a:r>
            <a:r>
              <a:rPr lang="tr-TR" sz="2800" dirty="0" err="1" smtClean="0">
                <a:latin typeface="Times New Roman" pitchFamily="18" charset="0"/>
                <a:cs typeface="Times New Roman" pitchFamily="18" charset="0"/>
              </a:rPr>
              <a:t>Natili'den</a:t>
            </a:r>
            <a:r>
              <a:rPr lang="tr-TR" sz="2800" dirty="0" smtClean="0">
                <a:latin typeface="Times New Roman" pitchFamily="18" charset="0"/>
                <a:cs typeface="Times New Roman" pitchFamily="18" charset="0"/>
              </a:rPr>
              <a:t> ve İsmail Zahit'ten ders aldı. Geometri (özellikle Öklid geometrisi), mantık, fıkıh, sarf, nahiv, tıp ve </a:t>
            </a:r>
            <a:r>
              <a:rPr lang="tr-TR" sz="2800" dirty="0" err="1" smtClean="0">
                <a:latin typeface="Times New Roman" pitchFamily="18" charset="0"/>
                <a:cs typeface="Times New Roman" pitchFamily="18" charset="0"/>
              </a:rPr>
              <a:t>doğabilim</a:t>
            </a:r>
            <a:r>
              <a:rPr lang="tr-TR" sz="2800" dirty="0" smtClean="0">
                <a:latin typeface="Times New Roman" pitchFamily="18" charset="0"/>
                <a:cs typeface="Times New Roman" pitchFamily="18" charset="0"/>
              </a:rPr>
              <a:t> üstüne çalışmalar yaptı. </a:t>
            </a:r>
            <a:endParaRPr lang="tr-TR" sz="2800"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err="1" smtClean="0">
                <a:latin typeface="Times New Roman" pitchFamily="18" charset="0"/>
                <a:cs typeface="Times New Roman" pitchFamily="18" charset="0"/>
              </a:rPr>
              <a:t>Farabi'nin</a:t>
            </a:r>
            <a:r>
              <a:rPr lang="tr-TR"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el-</a:t>
            </a:r>
            <a:r>
              <a:rPr lang="tr-TR" sz="2800" dirty="0" err="1" smtClean="0">
                <a:latin typeface="Times New Roman" pitchFamily="18" charset="0"/>
                <a:cs typeface="Times New Roman" pitchFamily="18" charset="0"/>
              </a:rPr>
              <a:t>İbane's</a:t>
            </a:r>
            <a:r>
              <a:rPr lang="tr-TR" sz="2800" dirty="0" smtClean="0">
                <a:latin typeface="Times New Roman" pitchFamily="18" charset="0"/>
                <a:cs typeface="Times New Roman" pitchFamily="18" charset="0"/>
              </a:rPr>
              <a:t> aracılığıyla Aristoteles felsefesini ve metafiziğini öğrenip, hastalanan Buhara prensini iyileştirince (997) saray kütüphanesinden yararlanma olanağına kavuştu. Babası ölünce, </a:t>
            </a:r>
            <a:r>
              <a:rPr lang="tr-TR" sz="2800" dirty="0" err="1" smtClean="0">
                <a:latin typeface="Times New Roman" pitchFamily="18" charset="0"/>
                <a:cs typeface="Times New Roman" pitchFamily="18" charset="0"/>
              </a:rPr>
              <a:t>Cür</a:t>
            </a:r>
            <a:r>
              <a:rPr lang="tr-TR" sz="2800" dirty="0" smtClean="0">
                <a:latin typeface="Times New Roman" pitchFamily="18" charset="0"/>
                <a:cs typeface="Times New Roman" pitchFamily="18" charset="0"/>
              </a:rPr>
              <a:t>-can'da Şirazlı Ebu </a:t>
            </a:r>
            <a:r>
              <a:rPr lang="tr-TR" sz="2800" dirty="0" err="1" smtClean="0">
                <a:latin typeface="Times New Roman" pitchFamily="18" charset="0"/>
                <a:cs typeface="Times New Roman" pitchFamily="18" charset="0"/>
              </a:rPr>
              <a:t>Muhammed'ten</a:t>
            </a:r>
            <a:r>
              <a:rPr lang="tr-TR" sz="2800" dirty="0" smtClean="0">
                <a:latin typeface="Times New Roman" pitchFamily="18" charset="0"/>
                <a:cs typeface="Times New Roman" pitchFamily="18" charset="0"/>
              </a:rPr>
              <a:t> destek gördü (Tıp Kanunu'nu </a:t>
            </a:r>
            <a:r>
              <a:rPr lang="tr-TR" sz="2800" dirty="0" err="1" smtClean="0">
                <a:latin typeface="Times New Roman" pitchFamily="18" charset="0"/>
                <a:cs typeface="Times New Roman" pitchFamily="18" charset="0"/>
              </a:rPr>
              <a:t>Cürcan'da</a:t>
            </a:r>
            <a:r>
              <a:rPr lang="tr-TR" sz="2800" dirty="0" smtClean="0">
                <a:latin typeface="Times New Roman" pitchFamily="18" charset="0"/>
                <a:cs typeface="Times New Roman" pitchFamily="18" charset="0"/>
              </a:rPr>
              <a:t> yazdı). Çağında tanınan bütün Yunan filozoflarının ve Anadolu doğacılarının yapıtlarını incelemiştir</a:t>
            </a: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Sina, İslam'ın Altın Çağı olarak bilinen ve Yunanca, Farsça ve Hintçeden eserlerin çevirilerinin yapılıp yoğun bir şekilde incelendiği dönemde önemli çalışmalar ve yapıtlar gerçekleştirdi. Horasan ve Orta Asya'daki Samani Hanedanı ve Batı İran ile Irak topraklarındaki </a:t>
            </a:r>
            <a:r>
              <a:rPr lang="tr-TR" sz="2800" dirty="0" err="1" smtClean="0">
                <a:latin typeface="Times New Roman" pitchFamily="18" charset="0"/>
                <a:cs typeface="Times New Roman" pitchFamily="18" charset="0"/>
              </a:rPr>
              <a:t>Büveyhiler</a:t>
            </a:r>
            <a:r>
              <a:rPr lang="tr-TR" sz="2800" dirty="0" smtClean="0">
                <a:latin typeface="Times New Roman" pitchFamily="18" charset="0"/>
                <a:cs typeface="Times New Roman" pitchFamily="18" charset="0"/>
              </a:rPr>
              <a:t> bilimsel ve kültürel ilerlemeye çok uygun bir ortam hazırlamışlardı. </a:t>
            </a:r>
            <a:endParaRPr lang="tr-TR" sz="2800" dirty="0">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Bu </a:t>
            </a:r>
            <a:r>
              <a:rPr lang="tr-TR" sz="2800" dirty="0" smtClean="0"/>
              <a:t>ortamda Kuran ve Hadis çalışmaları çok ilerlemişti. Felsefe, fıkıh ve kelam çalışmaları </a:t>
            </a:r>
            <a:r>
              <a:rPr lang="tr-TR" sz="2800" dirty="0" err="1" smtClean="0"/>
              <a:t>İbn</a:t>
            </a:r>
            <a:r>
              <a:rPr lang="tr-TR" sz="2800" dirty="0" smtClean="0"/>
              <a:t>-i Sina ve çağdaşlarınca oldukça geliştirilmişti. </a:t>
            </a:r>
            <a:r>
              <a:rPr lang="tr-TR" sz="2800" dirty="0" err="1" smtClean="0"/>
              <a:t>Râzî</a:t>
            </a:r>
            <a:r>
              <a:rPr lang="tr-TR" sz="2800" dirty="0" smtClean="0"/>
              <a:t> ve </a:t>
            </a:r>
            <a:r>
              <a:rPr lang="tr-TR" sz="2800" dirty="0" err="1" smtClean="0"/>
              <a:t>Farabi</a:t>
            </a:r>
            <a:r>
              <a:rPr lang="tr-TR" sz="2800" dirty="0" smtClean="0"/>
              <a:t> tıp ve felsefe alanında yenilikler sağlamışlardı. </a:t>
            </a:r>
            <a:r>
              <a:rPr lang="tr-TR" sz="2800" dirty="0" err="1" smtClean="0"/>
              <a:t>İbn</a:t>
            </a:r>
            <a:r>
              <a:rPr lang="tr-TR" sz="2800" dirty="0" smtClean="0"/>
              <a:t>-i Sina, </a:t>
            </a:r>
            <a:r>
              <a:rPr lang="tr-TR" sz="2800" dirty="0" err="1" smtClean="0"/>
              <a:t>Belh</a:t>
            </a:r>
            <a:r>
              <a:rPr lang="tr-TR" sz="2800" dirty="0" smtClean="0"/>
              <a:t>, </a:t>
            </a:r>
            <a:r>
              <a:rPr lang="tr-TR" sz="2800" dirty="0" err="1" smtClean="0"/>
              <a:t>Hamedan</a:t>
            </a:r>
            <a:r>
              <a:rPr lang="tr-TR" sz="2800" dirty="0" smtClean="0"/>
              <a:t>, Horasan, Rey ve İsfahan'daki muhteşem kütüphanelerden yararlanma olanağı elde etmişti.</a:t>
            </a:r>
            <a:endParaRPr lang="tr-TR" sz="2800"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jpg"/>
          <p:cNvPicPr>
            <a:picLocks noGrp="1" noChangeAspect="1"/>
          </p:cNvPicPr>
          <p:nvPr>
            <p:ph idx="1"/>
          </p:nvPr>
        </p:nvPicPr>
        <p:blipFill>
          <a:blip r:embed="rId2" cstate="print"/>
          <a:stretch>
            <a:fillRect/>
          </a:stretch>
        </p:blipFill>
        <p:spPr>
          <a:xfrm>
            <a:off x="2555776" y="122393"/>
            <a:ext cx="4320480" cy="6613214"/>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5.jpg"/>
          <p:cNvPicPr>
            <a:picLocks noGrp="1" noChangeAspect="1"/>
          </p:cNvPicPr>
          <p:nvPr>
            <p:ph idx="1"/>
          </p:nvPr>
        </p:nvPicPr>
        <p:blipFill>
          <a:blip r:embed="rId2" cstate="print"/>
          <a:stretch>
            <a:fillRect/>
          </a:stretch>
        </p:blipFill>
        <p:spPr>
          <a:xfrm>
            <a:off x="2543605" y="188640"/>
            <a:ext cx="4116627" cy="657631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Bu geleneklerin farklılıklarına rağmen ortak felsefi özellikleri Antikçağ felsefesine dayanıyor olmalarından ileri gelir;bu gelenekler antikçağ felsefesini kendi dinsel niteliklerine göre sürdürür durumdadırlar ve birbirlerini bu temelde sürekli etkilemişlerdir. Ortaçağ felsefe geleneklerinde, antikçağın önemli filozoflarının ve felsefe akımlarının çoğu görülür, şüphecilik hariç. Din temelli felsefe tarzının şüpheciliği tamamen dışlaması anlaşılır bir durumdur. Merkezinde Tanrı olan bir felsefe geleneğinin şüpheciliğe imkân tanımayacağı açıktır. Bunun dışında Platon; Aristo, Stoacılık vb. varlıklarını sürdürür. Ortaçağ felsefesinin başlangıç evrelerinde </a:t>
            </a:r>
            <a:r>
              <a:rPr lang="tr-TR" sz="2800" dirty="0" err="1" smtClean="0">
                <a:latin typeface="Times New Roman" pitchFamily="18" charset="0"/>
                <a:cs typeface="Times New Roman" pitchFamily="18" charset="0"/>
              </a:rPr>
              <a:t>Apologiacılar'ı</a:t>
            </a:r>
            <a:r>
              <a:rPr lang="tr-TR" sz="2800" dirty="0" smtClean="0">
                <a:latin typeface="Times New Roman" pitchFamily="18" charset="0"/>
                <a:cs typeface="Times New Roman" pitchFamily="18" charset="0"/>
              </a:rPr>
              <a:t> ele almak gerekir. Bunlar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dininin savunusunu yapmaya, </a:t>
            </a:r>
            <a:r>
              <a:rPr lang="tr-TR" sz="2800" dirty="0" err="1" smtClean="0">
                <a:latin typeface="Times New Roman" pitchFamily="18" charset="0"/>
                <a:cs typeface="Times New Roman" pitchFamily="18" charset="0"/>
              </a:rPr>
              <a:t>Hristiyanlığın</a:t>
            </a:r>
            <a:r>
              <a:rPr lang="tr-TR" sz="2800" dirty="0" smtClean="0">
                <a:latin typeface="Times New Roman" pitchFamily="18" charset="0"/>
                <a:cs typeface="Times New Roman" pitchFamily="18" charset="0"/>
              </a:rPr>
              <a:t> söylendiği gibi bir kötülük ve dinsizlik olmadığını kanıtlamaya çalışırlar.</a:t>
            </a:r>
            <a:endParaRPr lang="tr-TR" sz="2800"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jpg"/>
          <p:cNvPicPr>
            <a:picLocks noGrp="1" noChangeAspect="1"/>
          </p:cNvPicPr>
          <p:nvPr>
            <p:ph idx="1"/>
          </p:nvPr>
        </p:nvPicPr>
        <p:blipFill>
          <a:blip r:embed="rId2" cstate="print"/>
          <a:stretch>
            <a:fillRect/>
          </a:stretch>
        </p:blipFill>
        <p:spPr>
          <a:xfrm>
            <a:off x="2555777" y="174501"/>
            <a:ext cx="4320480" cy="6515238"/>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jpg"/>
          <p:cNvPicPr>
            <a:picLocks noGrp="1" noChangeAspect="1"/>
          </p:cNvPicPr>
          <p:nvPr>
            <p:ph idx="1"/>
          </p:nvPr>
        </p:nvPicPr>
        <p:blipFill>
          <a:blip r:embed="rId2" cstate="print"/>
          <a:stretch>
            <a:fillRect/>
          </a:stretch>
        </p:blipFill>
        <p:spPr>
          <a:xfrm>
            <a:off x="2339752" y="188913"/>
            <a:ext cx="4316705" cy="6480175"/>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jpg"/>
          <p:cNvPicPr>
            <a:picLocks noGrp="1" noChangeAspect="1"/>
          </p:cNvPicPr>
          <p:nvPr>
            <p:ph idx="1"/>
          </p:nvPr>
        </p:nvPicPr>
        <p:blipFill>
          <a:blip r:embed="rId2" cstate="print"/>
          <a:stretch>
            <a:fillRect/>
          </a:stretch>
        </p:blipFill>
        <p:spPr>
          <a:xfrm>
            <a:off x="2411759" y="188640"/>
            <a:ext cx="4272475" cy="6408712"/>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JPG"/>
          <p:cNvPicPr>
            <a:picLocks noGrp="1" noChangeAspect="1"/>
          </p:cNvPicPr>
          <p:nvPr>
            <p:ph idx="1"/>
          </p:nvPr>
        </p:nvPicPr>
        <p:blipFill>
          <a:blip r:embed="rId2" cstate="print"/>
          <a:stretch>
            <a:fillRect/>
          </a:stretch>
        </p:blipFill>
        <p:spPr>
          <a:xfrm>
            <a:off x="2483768" y="187268"/>
            <a:ext cx="4464496" cy="6482092"/>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İBNİ RÜŞT(1126-1198)</a:t>
            </a:r>
            <a:endParaRPr lang="tr-TR" sz="2800" b="1" dirty="0">
              <a:latin typeface="Times New Roman" pitchFamily="18" charset="0"/>
              <a:cs typeface="Times New Roman" pitchFamily="18" charset="0"/>
            </a:endParaRPr>
          </a:p>
        </p:txBody>
      </p:sp>
      <p:pic>
        <p:nvPicPr>
          <p:cNvPr id="4" name="3 İçerik Yer Tutucusu" descr="ibni rüşd 1.jpg"/>
          <p:cNvPicPr>
            <a:picLocks noGrp="1" noChangeAspect="1"/>
          </p:cNvPicPr>
          <p:nvPr>
            <p:ph idx="1"/>
          </p:nvPr>
        </p:nvPicPr>
        <p:blipFill>
          <a:blip r:embed="rId2" cstate="print"/>
          <a:stretch>
            <a:fillRect/>
          </a:stretch>
        </p:blipFill>
        <p:spPr>
          <a:xfrm>
            <a:off x="2479828" y="1124744"/>
            <a:ext cx="4130737" cy="5544615"/>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Endülüslü-Arap felsefeci, hekim, </a:t>
            </a:r>
            <a:r>
              <a:rPr lang="tr-TR" sz="2800" dirty="0" err="1" smtClean="0">
                <a:latin typeface="Times New Roman" pitchFamily="18" charset="0"/>
                <a:cs typeface="Times New Roman" pitchFamily="18" charset="0"/>
              </a:rPr>
              <a:t>fıkıhcı</a:t>
            </a:r>
            <a:r>
              <a:rPr lang="tr-TR" sz="2800" dirty="0" smtClean="0">
                <a:latin typeface="Times New Roman" pitchFamily="18" charset="0"/>
                <a:cs typeface="Times New Roman" pitchFamily="18" charset="0"/>
              </a:rPr>
              <a:t>, matematikçi ve tıpçı. </a:t>
            </a:r>
            <a:r>
              <a:rPr lang="tr-TR" sz="2800" dirty="0" err="1" smtClean="0">
                <a:latin typeface="Times New Roman" pitchFamily="18" charset="0"/>
                <a:cs typeface="Times New Roman" pitchFamily="18" charset="0"/>
              </a:rPr>
              <a:t>Kurtuba'da</a:t>
            </a:r>
            <a:r>
              <a:rPr lang="tr-TR" sz="2800" dirty="0" smtClean="0">
                <a:latin typeface="Times New Roman" pitchFamily="18" charset="0"/>
                <a:cs typeface="Times New Roman" pitchFamily="18" charset="0"/>
              </a:rPr>
              <a:t> doğdu ve </a:t>
            </a:r>
            <a:r>
              <a:rPr lang="tr-TR" sz="2800" dirty="0" err="1" smtClean="0">
                <a:latin typeface="Times New Roman" pitchFamily="18" charset="0"/>
                <a:cs typeface="Times New Roman" pitchFamily="18" charset="0"/>
              </a:rPr>
              <a:t>Marakeş</a:t>
            </a:r>
            <a:r>
              <a:rPr lang="tr-TR" sz="2800" dirty="0" smtClean="0">
                <a:latin typeface="Times New Roman" pitchFamily="18" charset="0"/>
                <a:cs typeface="Times New Roman" pitchFamily="18" charset="0"/>
              </a:rPr>
              <a:t>, Fas'ta öldü.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Rüşd'e</a:t>
            </a:r>
            <a:r>
              <a:rPr lang="tr-TR" sz="2800" dirty="0" smtClean="0">
                <a:latin typeface="Times New Roman" pitchFamily="18" charset="0"/>
                <a:cs typeface="Times New Roman" pitchFamily="18" charset="0"/>
              </a:rPr>
              <a:t> göre biricik filozof Aristo'ydu.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en çok Aristo'nun eserlerinden yaptığı, bugün Batı'da pek çoğu unutulmuş Arapçaya tercümeleri ve şerhleriyle ünlüdür. 1150'den önce Avrupa'da Aristo'nun eserlerinin birkaç tercümesinden başkası yoktu ve bunlar da din adamlarınca rağbet görüp incelenmiyordu. Batı'da Aristo'nun mirasının yeniden keşfedilmesi,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Rüşd'ün</a:t>
            </a:r>
            <a:r>
              <a:rPr lang="tr-TR" sz="2800" dirty="0" smtClean="0">
                <a:latin typeface="Times New Roman" pitchFamily="18" charset="0"/>
                <a:cs typeface="Times New Roman" pitchFamily="18" charset="0"/>
              </a:rPr>
              <a:t> eserlerinin 12. yüzyıl başlarında Latinceye tercümesiyle başlamıştır.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ün Aristo üzerine çalışmaları otuz yıllık bir dönemi kapsar ve bu dönem içinde erişemediği "Politika" dışında bütün eserlerine şerhler yazmıştır.</a:t>
            </a:r>
            <a:endParaRPr lang="tr-TR" sz="2800"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eserlerinin İbranice tercümeleri de İbrani Felsefesi üzerinde kalıcı bir etki bırakmıştır.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ün düşünceleri,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skolastik gelenekten Aristo'nun mantık çalışmalarına değer veren </a:t>
            </a:r>
            <a:r>
              <a:rPr lang="tr-TR" sz="2800" dirty="0" err="1" smtClean="0">
                <a:latin typeface="Times New Roman" pitchFamily="18" charset="0"/>
                <a:cs typeface="Times New Roman" pitchFamily="18" charset="0"/>
              </a:rPr>
              <a:t>Brabantlı</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Siger</a:t>
            </a:r>
            <a:r>
              <a:rPr lang="tr-TR" sz="2800" dirty="0" smtClean="0">
                <a:latin typeface="Times New Roman" pitchFamily="18" charset="0"/>
                <a:cs typeface="Times New Roman" pitchFamily="18" charset="0"/>
              </a:rPr>
              <a:t>, Thomas </a:t>
            </a:r>
            <a:r>
              <a:rPr lang="tr-TR" sz="2800" dirty="0" err="1" smtClean="0">
                <a:latin typeface="Times New Roman" pitchFamily="18" charset="0"/>
                <a:cs typeface="Times New Roman" pitchFamily="18" charset="0"/>
              </a:rPr>
              <a:t>Aquinas</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Dacialı</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Boetius</a:t>
            </a:r>
            <a:r>
              <a:rPr lang="tr-TR" sz="2800" dirty="0" smtClean="0">
                <a:latin typeface="Times New Roman" pitchFamily="18" charset="0"/>
                <a:cs typeface="Times New Roman" pitchFamily="18" charset="0"/>
              </a:rPr>
              <a:t> gibi Paris Üniversitesi öğretim görevlileri tarafından özümsenmişti. Thomas </a:t>
            </a:r>
            <a:r>
              <a:rPr lang="tr-TR" sz="2800" dirty="0" err="1" smtClean="0">
                <a:latin typeface="Times New Roman" pitchFamily="18" charset="0"/>
                <a:cs typeface="Times New Roman" pitchFamily="18" charset="0"/>
              </a:rPr>
              <a:t>Aquinas</a:t>
            </a:r>
            <a:r>
              <a:rPr lang="tr-TR" sz="2800" dirty="0" smtClean="0">
                <a:latin typeface="Times New Roman" pitchFamily="18" charset="0"/>
                <a:cs typeface="Times New Roman" pitchFamily="18" charset="0"/>
              </a:rPr>
              <a:t> gibi meşhur skolastik filozoflar, ona ismi yerine "</a:t>
            </a:r>
            <a:r>
              <a:rPr lang="tr-TR" sz="2800" dirty="0" err="1" smtClean="0">
                <a:latin typeface="Times New Roman" pitchFamily="18" charset="0"/>
                <a:cs typeface="Times New Roman" pitchFamily="18" charset="0"/>
              </a:rPr>
              <a:t>Şârih</a:t>
            </a:r>
            <a:r>
              <a:rPr lang="tr-TR" sz="2800" dirty="0" smtClean="0">
                <a:latin typeface="Times New Roman" pitchFamily="18" charset="0"/>
                <a:cs typeface="Times New Roman" pitchFamily="18" charset="0"/>
              </a:rPr>
              <a:t>" (Yorumcu) ve Aristo'ya da "Filozof" diyerek yüksek derecede önem veriyorlardı. İslâm dünyasında bir okul bırakmamış ve ölümü Endülüs'teki serbest düşünce hayatının sonuna işaret etmiştir. Orta Çağ'ın Avrupalı skolastiklerinin kendisine gösterdikleri saygıdan ötürü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Rüşd'ü</a:t>
            </a:r>
            <a:r>
              <a:rPr lang="tr-TR" sz="2800" dirty="0" smtClean="0">
                <a:latin typeface="Times New Roman" pitchFamily="18" charset="0"/>
                <a:cs typeface="Times New Roman" pitchFamily="18" charset="0"/>
              </a:rPr>
              <a:t> İlahi Komedya'da diğer büyük pagan filozoflarla beraber "iltifatın üne borçlu olunduğu“ Limbo'da göstermiştir.</a:t>
            </a:r>
            <a:endParaRPr lang="tr-TR" sz="2800" dirty="0">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Victor Hugo'nun, </a:t>
            </a:r>
            <a:r>
              <a:rPr lang="tr-TR" sz="2800" dirty="0" err="1" smtClean="0">
                <a:latin typeface="Times New Roman" pitchFamily="18" charset="0"/>
                <a:cs typeface="Times New Roman" pitchFamily="18" charset="0"/>
              </a:rPr>
              <a:t>Quasimodo</a:t>
            </a:r>
            <a:r>
              <a:rPr lang="tr-TR" sz="2800" dirty="0" smtClean="0">
                <a:latin typeface="Times New Roman" pitchFamily="18" charset="0"/>
                <a:cs typeface="Times New Roman" pitchFamily="18" charset="0"/>
              </a:rPr>
              <a:t> ile </a:t>
            </a:r>
            <a:r>
              <a:rPr lang="tr-TR" sz="2800" dirty="0" err="1" smtClean="0">
                <a:latin typeface="Times New Roman" pitchFamily="18" charset="0"/>
                <a:cs typeface="Times New Roman" pitchFamily="18" charset="0"/>
              </a:rPr>
              <a:t>Esmeralda'nın</a:t>
            </a:r>
            <a:r>
              <a:rPr lang="tr-TR" sz="2800" dirty="0" smtClean="0">
                <a:latin typeface="Times New Roman" pitchFamily="18" charset="0"/>
                <a:cs typeface="Times New Roman" pitchFamily="18" charset="0"/>
              </a:rPr>
              <a:t> talihsiz öyküsünün anlattığı, Notre </a:t>
            </a:r>
            <a:r>
              <a:rPr lang="tr-TR" sz="2800" dirty="0" err="1" smtClean="0">
                <a:latin typeface="Times New Roman" pitchFamily="18" charset="0"/>
                <a:cs typeface="Times New Roman" pitchFamily="18" charset="0"/>
              </a:rPr>
              <a:t>Dame'ın</a:t>
            </a:r>
            <a:r>
              <a:rPr lang="tr-TR" sz="2800" dirty="0" smtClean="0">
                <a:latin typeface="Times New Roman" pitchFamily="18" charset="0"/>
                <a:cs typeface="Times New Roman" pitchFamily="18" charset="0"/>
              </a:rPr>
              <a:t> Kamburu adlı eserinde, bilimle hukukun kaynaklarına değinildiği bir bölümde,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referans verilir. Avrupa'da bilinen adıyla </a:t>
            </a:r>
            <a:r>
              <a:rPr lang="tr-TR" sz="2800" b="1" dirty="0" err="1" smtClean="0">
                <a:latin typeface="Times New Roman" pitchFamily="18" charset="0"/>
                <a:cs typeface="Times New Roman" pitchFamily="18" charset="0"/>
              </a:rPr>
              <a:t>Avveroes</a:t>
            </a:r>
            <a:r>
              <a:rPr lang="tr-TR" sz="2800" dirty="0" smtClean="0">
                <a:latin typeface="Times New Roman" pitchFamily="18" charset="0"/>
                <a:cs typeface="Times New Roman" pitchFamily="18" charset="0"/>
              </a:rPr>
              <a:t> ismiyle anılır.</a:t>
            </a:r>
            <a:r>
              <a:rPr lang="tr-TR" sz="2800" baseline="300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James </a:t>
            </a:r>
            <a:r>
              <a:rPr lang="tr-TR" sz="2800" dirty="0" err="1" smtClean="0">
                <a:latin typeface="Times New Roman" pitchFamily="18" charset="0"/>
                <a:cs typeface="Times New Roman" pitchFamily="18" charset="0"/>
              </a:rPr>
              <a:t>Joyce'un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Ulysess</a:t>
            </a:r>
            <a:r>
              <a:rPr lang="tr-TR" sz="2800" dirty="0" smtClean="0">
                <a:latin typeface="Times New Roman" pitchFamily="18" charset="0"/>
                <a:cs typeface="Times New Roman" pitchFamily="18" charset="0"/>
              </a:rPr>
              <a:t> adlı eserinde  ve </a:t>
            </a:r>
            <a:r>
              <a:rPr lang="tr-TR" sz="2800" dirty="0" err="1" smtClean="0">
                <a:latin typeface="Times New Roman" pitchFamily="18" charset="0"/>
                <a:cs typeface="Times New Roman" pitchFamily="18" charset="0"/>
              </a:rPr>
              <a:t>Jorge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Luis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Borges'un</a:t>
            </a:r>
            <a:r>
              <a:rPr lang="tr-TR" sz="2800" dirty="0" smtClean="0">
                <a:latin typeface="Times New Roman" pitchFamily="18" charset="0"/>
                <a:cs typeface="Times New Roman" pitchFamily="18" charset="0"/>
              </a:rPr>
              <a:t> La </a:t>
            </a:r>
            <a:r>
              <a:rPr lang="tr-TR" sz="2800" dirty="0" err="1" smtClean="0">
                <a:latin typeface="Times New Roman" pitchFamily="18" charset="0"/>
                <a:cs typeface="Times New Roman" pitchFamily="18" charset="0"/>
              </a:rPr>
              <a:t>Busca</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Averroes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Averroes'in</a:t>
            </a:r>
            <a:r>
              <a:rPr lang="tr-TR" sz="2800" dirty="0" smtClean="0">
                <a:latin typeface="Times New Roman" pitchFamily="18" charset="0"/>
                <a:cs typeface="Times New Roman" pitchFamily="18" charset="0"/>
              </a:rPr>
              <a:t> Arayışı) eserinde  de,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anılır.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Rüşd'ün</a:t>
            </a:r>
            <a:r>
              <a:rPr lang="tr-TR" sz="2800" dirty="0" smtClean="0">
                <a:latin typeface="Times New Roman" pitchFamily="18" charset="0"/>
                <a:cs typeface="Times New Roman" pitchFamily="18" charset="0"/>
              </a:rPr>
              <a:t> siyaset, din, hukuk, tıp ve felsefenin pek çok alanında 150'den fazla eser kaleme aldığı bilinmektedir. Özellikle Aristo'nun </a:t>
            </a:r>
            <a:r>
              <a:rPr lang="tr-TR" sz="2800" dirty="0" err="1" smtClean="0">
                <a:latin typeface="Times New Roman" pitchFamily="18" charset="0"/>
                <a:cs typeface="Times New Roman" pitchFamily="18" charset="0"/>
              </a:rPr>
              <a:t>Organon</a:t>
            </a:r>
            <a:r>
              <a:rPr lang="tr-TR" sz="2800" dirty="0" smtClean="0">
                <a:latin typeface="Times New Roman" pitchFamily="18" charset="0"/>
                <a:cs typeface="Times New Roman" pitchFamily="18" charset="0"/>
              </a:rPr>
              <a:t> külliyatı üzerine yazdığı pek çok şerh vardır. Bu şerhlerin boyutları küçük, orta ve büyük olmak üzere üç çeşittir. Küçük ve orta şerhler, ekseriya eserin tamamının şerhi olmamakla beraber </a:t>
            </a:r>
            <a:r>
              <a:rPr lang="tr-TR" sz="2800" dirty="0" err="1" smtClean="0">
                <a:latin typeface="Times New Roman" pitchFamily="18" charset="0"/>
                <a:cs typeface="Times New Roman" pitchFamily="18" charset="0"/>
              </a:rPr>
              <a:t>bâzı</a:t>
            </a:r>
            <a:r>
              <a:rPr lang="tr-TR" sz="2800" dirty="0" smtClean="0">
                <a:latin typeface="Times New Roman" pitchFamily="18" charset="0"/>
                <a:cs typeface="Times New Roman" pitchFamily="18" charset="0"/>
              </a:rPr>
              <a:t> kapalı ifadelerin sayfalar boyu analiz edildiği çalışmalardır</a:t>
            </a:r>
          </a:p>
          <a:p>
            <a:pPr algn="just">
              <a:buNone/>
            </a:pPr>
            <a:endParaRPr lang="tr-TR" sz="28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Biz burada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Rüşd'ün</a:t>
            </a:r>
            <a:r>
              <a:rPr lang="tr-TR" sz="2800" dirty="0" smtClean="0">
                <a:latin typeface="Times New Roman" pitchFamily="18" charset="0"/>
                <a:cs typeface="Times New Roman" pitchFamily="18" charset="0"/>
              </a:rPr>
              <a:t> eserlerinin çokluğunun yanında birçok dile tercüme edildiğini de göz önünde bulundurarak çalışmaları hakkındaki bilgileri ayrıntısıyla aktaracağız.</a:t>
            </a:r>
            <a:endParaRPr lang="tr-TR" sz="2800"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u1.jpg"/>
          <p:cNvPicPr>
            <a:picLocks noGrp="1" noChangeAspect="1"/>
          </p:cNvPicPr>
          <p:nvPr>
            <p:ph idx="1"/>
          </p:nvPr>
        </p:nvPicPr>
        <p:blipFill>
          <a:blip r:embed="rId2" cstate="print"/>
          <a:stretch>
            <a:fillRect/>
          </a:stretch>
        </p:blipFill>
        <p:spPr>
          <a:xfrm>
            <a:off x="2309339" y="188913"/>
            <a:ext cx="4525322" cy="6480175"/>
          </a:xfr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2435</Words>
  <Application>Microsoft Office PowerPoint</Application>
  <PresentationFormat>Ekran Gösterisi (4:3)</PresentationFormat>
  <Paragraphs>186</Paragraphs>
  <Slides>147</Slides>
  <Notes>0</Notes>
  <HiddenSlides>0</HiddenSlides>
  <MMClips>0</MMClips>
  <ScaleCrop>false</ScaleCrop>
  <HeadingPairs>
    <vt:vector size="4" baseType="variant">
      <vt:variant>
        <vt:lpstr>Tema</vt:lpstr>
      </vt:variant>
      <vt:variant>
        <vt:i4>1</vt:i4>
      </vt:variant>
      <vt:variant>
        <vt:lpstr>Slayt Başlıkları</vt:lpstr>
      </vt:variant>
      <vt:variant>
        <vt:i4>147</vt:i4>
      </vt:variant>
    </vt:vector>
  </HeadingPairs>
  <TitlesOfParts>
    <vt:vector size="148" baseType="lpstr">
      <vt:lpstr>Ofis Teması</vt:lpstr>
      <vt:lpstr> ORTA ÇAĞ AVRUPA TARİHİ-I  ORTA ÇAĞ FELSEFESİ SKOLASTİK FELSEFE </vt:lpstr>
      <vt:lpstr> ORTA ÇAĞ FELSEFESİ </vt:lpstr>
      <vt:lpstr> ORTAÇAĞ FELSEFESİNİN GENEL ÖZELLİKLERİ </vt:lpstr>
      <vt:lpstr>Slayt 4</vt:lpstr>
      <vt:lpstr>Slayt 5</vt:lpstr>
      <vt:lpstr>Slayt 6</vt:lpstr>
      <vt:lpstr>Slayt 7</vt:lpstr>
      <vt:lpstr> ORTAÇAĞDA FELSEFE GELENEKLERİ </vt:lpstr>
      <vt:lpstr>Slayt 9</vt:lpstr>
      <vt:lpstr>Slayt 10</vt:lpstr>
      <vt:lpstr>Slayt 11</vt:lpstr>
      <vt:lpstr>ORTAÇAĞ FELSEFESİNE ETKİ ETMİŞ FİLOZOFLAR</vt:lpstr>
      <vt:lpstr>PLATON</vt:lpstr>
      <vt:lpstr>Slayt 14</vt:lpstr>
      <vt:lpstr>Slayt 15</vt:lpstr>
      <vt:lpstr> FELSEFESİ </vt:lpstr>
      <vt:lpstr>Slayt 17</vt:lpstr>
      <vt:lpstr> PLATON'A GÖRE DÖRT ANA ERDEM </vt:lpstr>
      <vt:lpstr> DEMOKRASİ ANLAYIŞI </vt:lpstr>
      <vt:lpstr>Slayt 20</vt:lpstr>
      <vt:lpstr>Slayt 21</vt:lpstr>
      <vt:lpstr>ADALET VE DEVLET ANLAYIŞI </vt:lpstr>
      <vt:lpstr>PLATONİZM YA DA PLATONCULUK</vt:lpstr>
      <vt:lpstr>Slayt 24</vt:lpstr>
      <vt:lpstr>Slayt 25</vt:lpstr>
      <vt:lpstr>Slayt 26</vt:lpstr>
      <vt:lpstr>Slayt 27</vt:lpstr>
      <vt:lpstr>Slayt 28</vt:lpstr>
      <vt:lpstr>ARİSTOTELES</vt:lpstr>
      <vt:lpstr>Slayt 30</vt:lpstr>
      <vt:lpstr>Slayt 31</vt:lpstr>
      <vt:lpstr>Slayt 32</vt:lpstr>
      <vt:lpstr>Slayt 33</vt:lpstr>
      <vt:lpstr>Slayt 34</vt:lpstr>
      <vt:lpstr>ARİSTOTELESÇİLİK</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SKOLASTİK FELSEFE NEDİR?</vt:lpstr>
      <vt:lpstr>Slayt 54</vt:lpstr>
      <vt:lpstr>Slayt 55</vt:lpstr>
      <vt:lpstr>Slayt 56</vt:lpstr>
      <vt:lpstr>Slayt 57</vt:lpstr>
      <vt:lpstr>Slayt 58</vt:lpstr>
      <vt:lpstr> YEDİ ÖZGÜR SANAT </vt:lpstr>
      <vt:lpstr>Slayt 60</vt:lpstr>
      <vt:lpstr>Slayt 61</vt:lpstr>
      <vt:lpstr>Slayt 62</vt:lpstr>
      <vt:lpstr> ERKEN DÖNEM SKOLASTİK (800-1200'LÜ YILLAR) </vt:lpstr>
      <vt:lpstr>Slayt 64</vt:lpstr>
      <vt:lpstr>Slayt 65</vt:lpstr>
      <vt:lpstr>Slayt 66</vt:lpstr>
      <vt:lpstr>JOHANNES SCOTTUS ERİGENA</vt:lpstr>
      <vt:lpstr>Slayt 68</vt:lpstr>
      <vt:lpstr>Slayt 69</vt:lpstr>
      <vt:lpstr>ANSELMUS (AZİZ ANSELMUS), 1033-1109</vt:lpstr>
      <vt:lpstr>Slayt 71</vt:lpstr>
      <vt:lpstr>ROSCELİNUS, (1050 - 1120)</vt:lpstr>
      <vt:lpstr>Slayt 73</vt:lpstr>
      <vt:lpstr>  PETRUS ABELARDUS VEYA PİERRE ABEİLARD</vt:lpstr>
      <vt:lpstr>Slayt 75</vt:lpstr>
      <vt:lpstr>Slayt 76</vt:lpstr>
      <vt:lpstr>Slayt 77</vt:lpstr>
      <vt:lpstr> SKOLASTİK FELSEFENİN YÜKSELİŞ DÖNEMİ </vt:lpstr>
      <vt:lpstr>Slayt 79</vt:lpstr>
      <vt:lpstr>Slayt 80</vt:lpstr>
      <vt:lpstr>Slayt 81</vt:lpstr>
      <vt:lpstr>Slayt 82</vt:lpstr>
      <vt:lpstr>İBN-İ SİNA(980-1037)</vt:lpstr>
      <vt:lpstr>Slayt 84</vt:lpstr>
      <vt:lpstr>Slayt 85</vt:lpstr>
      <vt:lpstr>Slayt 86</vt:lpstr>
      <vt:lpstr>Slayt 87</vt:lpstr>
      <vt:lpstr>Slayt 88</vt:lpstr>
      <vt:lpstr>Slayt 89</vt:lpstr>
      <vt:lpstr>Slayt 90</vt:lpstr>
      <vt:lpstr>Slayt 91</vt:lpstr>
      <vt:lpstr>Slayt 92</vt:lpstr>
      <vt:lpstr>Slayt 93</vt:lpstr>
      <vt:lpstr>İBNİ RÜŞT(1126-1198)</vt:lpstr>
      <vt:lpstr>Slayt 95</vt:lpstr>
      <vt:lpstr>Slayt 96</vt:lpstr>
      <vt:lpstr>Slayt 97</vt:lpstr>
      <vt:lpstr>Slayt 98</vt:lpstr>
      <vt:lpstr>Slayt 99</vt:lpstr>
      <vt:lpstr>Slayt 100</vt:lpstr>
      <vt:lpstr>Slayt 101</vt:lpstr>
      <vt:lpstr>Slayt 102</vt:lpstr>
      <vt:lpstr>Slayt 103</vt:lpstr>
      <vt:lpstr>Slayt 104</vt:lpstr>
      <vt:lpstr> MUSA İBN MEYMUN(MOSES MAİMENİDES) </vt:lpstr>
      <vt:lpstr>Slayt 106</vt:lpstr>
      <vt:lpstr>Slayt 107</vt:lpstr>
      <vt:lpstr>Slayt 108</vt:lpstr>
      <vt:lpstr>ALBERTUS MAGNUS</vt:lpstr>
      <vt:lpstr>Slayt 110</vt:lpstr>
      <vt:lpstr>Slayt 111</vt:lpstr>
      <vt:lpstr>Slayt 112</vt:lpstr>
      <vt:lpstr>Slayt 113</vt:lpstr>
      <vt:lpstr>Slayt 114</vt:lpstr>
      <vt:lpstr>Slayt 115</vt:lpstr>
      <vt:lpstr> THOMAS AQUİNAS </vt:lpstr>
      <vt:lpstr>Slayt 117</vt:lpstr>
      <vt:lpstr>Slayt 118</vt:lpstr>
      <vt:lpstr>Slayt 119</vt:lpstr>
      <vt:lpstr> DÜŞÜNCELERİ </vt:lpstr>
      <vt:lpstr>Slayt 121</vt:lpstr>
      <vt:lpstr>Slayt 122</vt:lpstr>
      <vt:lpstr>Slayt 123</vt:lpstr>
      <vt:lpstr>Slayt 124</vt:lpstr>
      <vt:lpstr>Slayt 125</vt:lpstr>
      <vt:lpstr>Slayt 126</vt:lpstr>
      <vt:lpstr>Slayt 127</vt:lpstr>
      <vt:lpstr>Slayt 128</vt:lpstr>
      <vt:lpstr> SKOLASTİK FELSEFENİN SON DÖNEMİ </vt:lpstr>
      <vt:lpstr>Slayt 130</vt:lpstr>
      <vt:lpstr>Slayt 131</vt:lpstr>
      <vt:lpstr>JOHN DUNS SCOTUS</vt:lpstr>
      <vt:lpstr>Slayt 133</vt:lpstr>
      <vt:lpstr>Slayt 134</vt:lpstr>
      <vt:lpstr> OCKHAMLI WİLLİAM </vt:lpstr>
      <vt:lpstr>Slayt 136</vt:lpstr>
      <vt:lpstr>Slayt 137</vt:lpstr>
      <vt:lpstr>Slayt 138</vt:lpstr>
      <vt:lpstr>Slayt 139</vt:lpstr>
      <vt:lpstr> DÜŞÜNCELERİ </vt:lpstr>
      <vt:lpstr>Slayt 141</vt:lpstr>
      <vt:lpstr>Slayt 142</vt:lpstr>
      <vt:lpstr> ROGER BACON </vt:lpstr>
      <vt:lpstr>Slayt 144</vt:lpstr>
      <vt:lpstr>Slayt 145</vt:lpstr>
      <vt:lpstr>Slayt 146</vt:lpstr>
      <vt:lpstr>Slayt 147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ORTA ÇAĞ AVRUPA TARİHİ-I  SKOLASTİK FELSEFE </dc:title>
  <dc:creator>Netcom</dc:creator>
  <cp:lastModifiedBy>Netcom</cp:lastModifiedBy>
  <cp:revision>29</cp:revision>
  <dcterms:created xsi:type="dcterms:W3CDTF">2017-11-15T20:35:23Z</dcterms:created>
  <dcterms:modified xsi:type="dcterms:W3CDTF">2017-11-27T22:06:03Z</dcterms:modified>
</cp:coreProperties>
</file>