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96" r:id="rId3"/>
    <p:sldId id="273" r:id="rId4"/>
    <p:sldId id="274" r:id="rId5"/>
    <p:sldId id="275" r:id="rId6"/>
    <p:sldId id="276" r:id="rId7"/>
    <p:sldId id="277" r:id="rId8"/>
    <p:sldId id="279" r:id="rId9"/>
    <p:sldId id="280" r:id="rId10"/>
    <p:sldId id="281" r:id="rId11"/>
    <p:sldId id="282" r:id="rId12"/>
    <p:sldId id="283" r:id="rId13"/>
    <p:sldId id="284" r:id="rId14"/>
    <p:sldId id="285" r:id="rId15"/>
    <p:sldId id="278" r:id="rId16"/>
    <p:sldId id="286" r:id="rId17"/>
    <p:sldId id="287" r:id="rId18"/>
    <p:sldId id="288" r:id="rId19"/>
    <p:sldId id="289" r:id="rId20"/>
    <p:sldId id="290" r:id="rId21"/>
    <p:sldId id="291" r:id="rId22"/>
    <p:sldId id="292" r:id="rId23"/>
    <p:sldId id="293" r:id="rId24"/>
    <p:sldId id="294" r:id="rId25"/>
    <p:sldId id="295" r:id="rId26"/>
    <p:sldId id="272"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56" autoAdjust="0"/>
    <p:restoredTop sz="94679" autoAdjust="0"/>
  </p:normalViewPr>
  <p:slideViewPr>
    <p:cSldViewPr>
      <p:cViewPr>
        <p:scale>
          <a:sx n="60" d="100"/>
          <a:sy n="60" d="100"/>
        </p:scale>
        <p:origin x="-1656"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1935E6-BD8B-4875-A62B-82E569EC135C}" type="datetimeFigureOut">
              <a:rPr lang="tr-TR" smtClean="0"/>
              <a:pPr/>
              <a:t>1.11.2023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7772B2-2605-4857-8A37-127A03F63F8F}"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5ADD0AEB-4BA2-4B75-AE2D-DB019A1094B7}" type="datetimeFigureOut">
              <a:rPr lang="tr-TR" smtClean="0"/>
              <a:pPr/>
              <a:t>1.11.2023</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82872D50-41A2-4F2F-8704-A753AB54B7EE}"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ADD0AEB-4BA2-4B75-AE2D-DB019A1094B7}" type="datetimeFigureOut">
              <a:rPr lang="tr-TR" smtClean="0"/>
              <a:pPr/>
              <a:t>1.11.2023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2872D50-41A2-4F2F-8704-A753AB54B7E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ADD0AEB-4BA2-4B75-AE2D-DB019A1094B7}" type="datetimeFigureOut">
              <a:rPr lang="tr-TR" smtClean="0"/>
              <a:pPr/>
              <a:t>1.11.2023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2872D50-41A2-4F2F-8704-A753AB54B7E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5ADD0AEB-4BA2-4B75-AE2D-DB019A1094B7}" type="datetimeFigureOut">
              <a:rPr lang="tr-TR" smtClean="0"/>
              <a:pPr/>
              <a:t>1.11.2023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2872D50-41A2-4F2F-8704-A753AB54B7EE}"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5ADD0AEB-4BA2-4B75-AE2D-DB019A1094B7}" type="datetimeFigureOut">
              <a:rPr lang="tr-TR" smtClean="0"/>
              <a:pPr/>
              <a:t>1.11.2023</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82872D50-41A2-4F2F-8704-A753AB54B7E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5ADD0AEB-4BA2-4B75-AE2D-DB019A1094B7}" type="datetimeFigureOut">
              <a:rPr lang="tr-TR" smtClean="0"/>
              <a:pPr/>
              <a:t>1.11.2023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2872D50-41A2-4F2F-8704-A753AB54B7EE}"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5ADD0AEB-4BA2-4B75-AE2D-DB019A1094B7}" type="datetimeFigureOut">
              <a:rPr lang="tr-TR" smtClean="0"/>
              <a:pPr/>
              <a:t>1.11.2023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2872D50-41A2-4F2F-8704-A753AB54B7EE}"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5ADD0AEB-4BA2-4B75-AE2D-DB019A1094B7}" type="datetimeFigureOut">
              <a:rPr lang="tr-TR" smtClean="0"/>
              <a:pPr/>
              <a:t>1.11.2023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2872D50-41A2-4F2F-8704-A753AB54B7E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ADD0AEB-4BA2-4B75-AE2D-DB019A1094B7}" type="datetimeFigureOut">
              <a:rPr lang="tr-TR" smtClean="0"/>
              <a:pPr/>
              <a:t>1.11.2023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2872D50-41A2-4F2F-8704-A753AB54B7E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5ADD0AEB-4BA2-4B75-AE2D-DB019A1094B7}" type="datetimeFigureOut">
              <a:rPr lang="tr-TR" smtClean="0"/>
              <a:pPr/>
              <a:t>1.11.2023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2872D50-41A2-4F2F-8704-A753AB54B7EE}"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5ADD0AEB-4BA2-4B75-AE2D-DB019A1094B7}" type="datetimeFigureOut">
              <a:rPr lang="tr-TR" smtClean="0"/>
              <a:pPr/>
              <a:t>1.11.2023</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82872D50-41A2-4F2F-8704-A753AB54B7EE}"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ADD0AEB-4BA2-4B75-AE2D-DB019A1094B7}" type="datetimeFigureOut">
              <a:rPr lang="tr-TR" smtClean="0"/>
              <a:pPr/>
              <a:t>1.11.2023</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2872D50-41A2-4F2F-8704-A753AB54B7E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endParaRPr lang="tr-TR" dirty="0" smtClean="0"/>
          </a:p>
          <a:p>
            <a:endParaRPr lang="tr-TR" dirty="0"/>
          </a:p>
          <a:p>
            <a:r>
              <a:rPr lang="tr-TR" dirty="0" err="1" smtClean="0"/>
              <a:t>Öğr</a:t>
            </a:r>
            <a:r>
              <a:rPr lang="tr-TR" dirty="0" smtClean="0"/>
              <a:t>. Gör. Engin </a:t>
            </a:r>
            <a:r>
              <a:rPr lang="tr-TR" dirty="0" err="1" smtClean="0"/>
              <a:t>Turğut</a:t>
            </a:r>
            <a:endParaRPr lang="tr-TR" dirty="0"/>
          </a:p>
        </p:txBody>
      </p:sp>
      <p:sp>
        <p:nvSpPr>
          <p:cNvPr id="2" name="1 Başlık"/>
          <p:cNvSpPr>
            <a:spLocks noGrp="1"/>
          </p:cNvSpPr>
          <p:nvPr>
            <p:ph type="ctrTitle"/>
          </p:nvPr>
        </p:nvSpPr>
        <p:spPr/>
        <p:txBody>
          <a:bodyPr>
            <a:normAutofit fontScale="90000"/>
          </a:bodyPr>
          <a:lstStyle/>
          <a:p>
            <a:r>
              <a:rPr lang="tr-TR" b="1" dirty="0"/>
              <a:t>EĞİTİM PSİKOLOJİSİ</a:t>
            </a:r>
            <a:r>
              <a:rPr lang="tr-TR" dirty="0"/>
              <a:t/>
            </a:r>
            <a:br>
              <a:rPr lang="tr-TR" dirty="0"/>
            </a:br>
            <a:r>
              <a:rPr lang="tr-TR" dirty="0" smtClean="0"/>
              <a:t>Eğitim </a:t>
            </a:r>
            <a:r>
              <a:rPr lang="tr-TR" dirty="0"/>
              <a:t>ve Psikoloji İlişkisi: Eğitim Psikolojisi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3086096" cy="654032"/>
          </a:xfrm>
        </p:spPr>
        <p:txBody>
          <a:bodyPr>
            <a:normAutofit fontScale="90000"/>
          </a:bodyPr>
          <a:lstStyle/>
          <a:p>
            <a:r>
              <a:rPr lang="tr-TR" sz="2000" dirty="0" smtClean="0"/>
              <a:t>EĞİTİM PSİKOLOJİSİNİN BİLGİ TOPLAMA YÖNTEMLE….</a:t>
            </a:r>
            <a:endParaRPr lang="tr-TR" sz="2000" dirty="0"/>
          </a:p>
        </p:txBody>
      </p:sp>
      <p:sp>
        <p:nvSpPr>
          <p:cNvPr id="3" name="2 İçerik Yer Tutucusu"/>
          <p:cNvSpPr>
            <a:spLocks noGrp="1"/>
          </p:cNvSpPr>
          <p:nvPr>
            <p:ph sz="quarter" idx="1"/>
          </p:nvPr>
        </p:nvSpPr>
        <p:spPr>
          <a:xfrm>
            <a:off x="428596" y="928670"/>
            <a:ext cx="8258204" cy="5572164"/>
          </a:xfrm>
        </p:spPr>
        <p:txBody>
          <a:bodyPr>
            <a:noAutofit/>
          </a:bodyPr>
          <a:lstStyle/>
          <a:p>
            <a:pPr algn="just" fontAlgn="base"/>
            <a:r>
              <a:rPr lang="tr-TR" sz="2400" b="1" dirty="0" smtClean="0"/>
              <a:t>Anketler,</a:t>
            </a:r>
            <a:r>
              <a:rPr lang="tr-TR" sz="2400" dirty="0" smtClean="0"/>
              <a:t> kişilerin belli konulardaki duygu, düşünce ve tutumlarını saptamak amacıyla hazırlanmış yazılı soru listeleridir.</a:t>
            </a:r>
          </a:p>
          <a:p>
            <a:pPr algn="just" fontAlgn="base"/>
            <a:r>
              <a:rPr lang="tr-TR" sz="2400" dirty="0" smtClean="0"/>
              <a:t>Anket yöntemi ile elde edilen veriler genellenebilir ve uygulanması kolaydır ancak sınırlı ve yüzeysel bilgi verir.</a:t>
            </a:r>
          </a:p>
          <a:p>
            <a:pPr algn="just" fontAlgn="base"/>
            <a:r>
              <a:rPr lang="tr-TR" sz="2400" b="1" dirty="0" err="1" smtClean="0"/>
              <a:t>Etnografik</a:t>
            </a:r>
            <a:r>
              <a:rPr lang="tr-TR" sz="2400" b="1" dirty="0" smtClean="0"/>
              <a:t> araştırmaların </a:t>
            </a:r>
            <a:r>
              <a:rPr lang="tr-TR" sz="2400" dirty="0" smtClean="0"/>
              <a:t>temel amacı araştırmaya konu olan kültürün tanımlanması ve bu süreçte de bu kültürü oluşturan bireylerin ya da grupların algılarının, deneyimlerinin ve tutumlarının kendi bakış açılarından aktarılmasıdır.</a:t>
            </a:r>
          </a:p>
          <a:p>
            <a:pPr algn="just" fontAlgn="base"/>
            <a:r>
              <a:rPr lang="tr-TR" sz="2400" dirty="0" err="1" smtClean="0"/>
              <a:t>Etnografik</a:t>
            </a:r>
            <a:r>
              <a:rPr lang="tr-TR" sz="2400" dirty="0" smtClean="0"/>
              <a:t> çalışmalar ilk olarak antropoloji alanında kullanılmıştır. </a:t>
            </a:r>
            <a:r>
              <a:rPr lang="tr-TR" sz="2400" dirty="0" err="1" smtClean="0"/>
              <a:t>Etnografik</a:t>
            </a:r>
            <a:r>
              <a:rPr lang="tr-TR" sz="2400" dirty="0" smtClean="0"/>
              <a:t> çalışmalar bir grubun yaşamında doğal olarak gerçekleşen olayları incelemeyi ve bu olayları anlamayı kapsar.</a:t>
            </a:r>
          </a:p>
          <a:p>
            <a:pPr algn="just" fontAlgn="base"/>
            <a:r>
              <a:rPr lang="tr-TR" sz="2400" dirty="0" err="1" smtClean="0"/>
              <a:t>Etnografik</a:t>
            </a:r>
            <a:r>
              <a:rPr lang="tr-TR" sz="2400" dirty="0" smtClean="0"/>
              <a:t> çalışmalardaki en önemli nokta, araştırmacının kültürü iyi kavrayabilmesidir.</a:t>
            </a:r>
            <a:endParaRPr lang="tr-T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3086096" cy="654032"/>
          </a:xfrm>
        </p:spPr>
        <p:txBody>
          <a:bodyPr>
            <a:normAutofit fontScale="90000"/>
          </a:bodyPr>
          <a:lstStyle/>
          <a:p>
            <a:r>
              <a:rPr lang="tr-TR" sz="2000" dirty="0" smtClean="0"/>
              <a:t>EĞİTİM PSİKOLOJİSİNİN BİLGİ TOPLAMA YÖNTEMLE….</a:t>
            </a:r>
            <a:endParaRPr lang="tr-TR" sz="2000" dirty="0"/>
          </a:p>
        </p:txBody>
      </p:sp>
      <p:sp>
        <p:nvSpPr>
          <p:cNvPr id="3" name="2 İçerik Yer Tutucusu"/>
          <p:cNvSpPr>
            <a:spLocks noGrp="1"/>
          </p:cNvSpPr>
          <p:nvPr>
            <p:ph sz="quarter" idx="1"/>
          </p:nvPr>
        </p:nvSpPr>
        <p:spPr>
          <a:xfrm>
            <a:off x="428596" y="928670"/>
            <a:ext cx="8258204" cy="5572164"/>
          </a:xfrm>
        </p:spPr>
        <p:txBody>
          <a:bodyPr>
            <a:noAutofit/>
          </a:bodyPr>
          <a:lstStyle/>
          <a:p>
            <a:pPr algn="just" fontAlgn="base"/>
            <a:r>
              <a:rPr lang="tr-TR" sz="2400" b="1" dirty="0" smtClean="0"/>
              <a:t>Olay incelemesi </a:t>
            </a:r>
            <a:r>
              <a:rPr lang="tr-TR" sz="2400" dirty="0" smtClean="0"/>
              <a:t>az sayıda veya tek bir durum ya da bireyin derinlemesine incelenmesidir.</a:t>
            </a:r>
          </a:p>
          <a:p>
            <a:pPr algn="just" fontAlgn="base"/>
            <a:r>
              <a:rPr lang="tr-TR" sz="2400" dirty="0" smtClean="0"/>
              <a:t>Olay incelemesinde birden fazla veri toplama yöntemi kullanılarak zengin ve birbirini destekleyici veriler elde edilmeye çalışılır ancak tek bir birey veya grup üzerinde çalışıldığından, sonuçların genellenebilirliği oldukça sınırlıdır.</a:t>
            </a:r>
          </a:p>
          <a:p>
            <a:pPr algn="just" fontAlgn="base"/>
            <a:r>
              <a:rPr lang="tr-TR" sz="2400" dirty="0" smtClean="0"/>
              <a:t>Benzer şekilde </a:t>
            </a:r>
            <a:r>
              <a:rPr lang="tr-TR" sz="2400" dirty="0" err="1" smtClean="0"/>
              <a:t>Külahoğlu</a:t>
            </a:r>
            <a:r>
              <a:rPr lang="tr-TR" sz="2400" dirty="0" smtClean="0"/>
              <a:t> da olay incelemesini bireyin geçmişi, ailesi ve çevresindeki kişilerle ilişkileri, sorunları gibi konularda bireyin kendisinden ve kaynaklardan derinlemesine ve ayrıntılı bilgi toplama olarak tanımlamaktadır.</a:t>
            </a:r>
          </a:p>
          <a:p>
            <a:pPr algn="just" fontAlgn="base"/>
            <a:r>
              <a:rPr lang="tr-TR" sz="2400" dirty="0" smtClean="0"/>
              <a:t>Ancak olay incelemesi yalnızca bir kişi ile yapılabileceği gibi, bir kurum veya topluluğu bir bütün olarak ele alarak da yürütülebilir. Örneğin okul binası veya dershane içinde yer alan birey veya grupların davranışları olay incelemesi araştırmalarının odağını oluşturabilir</a:t>
            </a:r>
            <a:endParaRPr lang="tr-T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3086096" cy="654032"/>
          </a:xfrm>
        </p:spPr>
        <p:txBody>
          <a:bodyPr>
            <a:normAutofit fontScale="90000"/>
          </a:bodyPr>
          <a:lstStyle/>
          <a:p>
            <a:r>
              <a:rPr lang="tr-TR" sz="2000" dirty="0" smtClean="0"/>
              <a:t>EĞİTİM PSİKOLOJİSİNİN BİLGİ TOPLAMA YÖNTEMLE….</a:t>
            </a:r>
            <a:endParaRPr lang="tr-TR" sz="2000" dirty="0"/>
          </a:p>
        </p:txBody>
      </p:sp>
      <p:sp>
        <p:nvSpPr>
          <p:cNvPr id="3" name="2 İçerik Yer Tutucusu"/>
          <p:cNvSpPr>
            <a:spLocks noGrp="1"/>
          </p:cNvSpPr>
          <p:nvPr>
            <p:ph sz="quarter" idx="1"/>
          </p:nvPr>
        </p:nvSpPr>
        <p:spPr>
          <a:xfrm>
            <a:off x="428596" y="928670"/>
            <a:ext cx="8258204" cy="5572164"/>
          </a:xfrm>
        </p:spPr>
        <p:txBody>
          <a:bodyPr>
            <a:noAutofit/>
          </a:bodyPr>
          <a:lstStyle/>
          <a:p>
            <a:pPr fontAlgn="base"/>
            <a:r>
              <a:rPr lang="tr-TR" sz="2000" b="1" dirty="0" smtClean="0"/>
              <a:t>Klinik yöntem, </a:t>
            </a:r>
            <a:r>
              <a:rPr lang="tr-TR" sz="2000" dirty="0" smtClean="0"/>
              <a:t>bir olayı enine boyuna incelemek ve geçmişini araştırmak şeklinde tanımlanabilir.</a:t>
            </a:r>
          </a:p>
          <a:p>
            <a:pPr fontAlgn="base"/>
            <a:r>
              <a:rPr lang="tr-TR" sz="2000" dirty="0" smtClean="0"/>
              <a:t>Klinik yöntem, özellikle nadiren karşılaşılan durum ve rahatsızlıklarda ve gelişimde bir takım özelliklerin ortaya konmasında kullanılır. Klinik yöntemde bir hasta derinlemesine geriye dönük ve hali hazırdaki durumuyla incelenir.</a:t>
            </a:r>
          </a:p>
          <a:p>
            <a:pPr fontAlgn="base"/>
            <a:r>
              <a:rPr lang="tr-TR" sz="2000" b="1" dirty="0" smtClean="0"/>
              <a:t>Deneysel araştırmada</a:t>
            </a:r>
            <a:r>
              <a:rPr lang="tr-TR" sz="2000" dirty="0" smtClean="0"/>
              <a:t>, araştırmacı karşılaştırılabilir işlemler uygular ve daha sonra onların etkilerini inceler. Bu nedenle deneysel araştırma bilimsel yöntemler içinde en kesin sonuçlar veren araştırma türüdür.</a:t>
            </a:r>
          </a:p>
          <a:p>
            <a:pPr fontAlgn="base"/>
            <a:r>
              <a:rPr lang="tr-TR" sz="2000" dirty="0" smtClean="0"/>
              <a:t>Değişkenler arasındaki neden sonuç ilişkisinin belirlenmeye çalışıldığı deneysel araştırmanın aşamaları şöyle özetlenebilir:</a:t>
            </a:r>
          </a:p>
          <a:p>
            <a:pPr lvl="2" fontAlgn="base"/>
            <a:r>
              <a:rPr lang="tr-TR" sz="1800" dirty="0" smtClean="0"/>
              <a:t>Hipotezin tanımı</a:t>
            </a:r>
          </a:p>
          <a:p>
            <a:pPr lvl="2" fontAlgn="base"/>
            <a:r>
              <a:rPr lang="tr-TR" sz="1800" dirty="0" smtClean="0"/>
              <a:t>Belirlenen evrenden örnek kütleleri oluşturacak deneklerin seçilmesi</a:t>
            </a:r>
          </a:p>
          <a:p>
            <a:pPr lvl="2" fontAlgn="base"/>
            <a:r>
              <a:rPr lang="tr-TR" sz="1800" dirty="0" smtClean="0"/>
              <a:t>Örnek kütlelerin farklı deneysel gruplara dağıtılması</a:t>
            </a:r>
          </a:p>
          <a:p>
            <a:pPr lvl="2" fontAlgn="base"/>
            <a:r>
              <a:rPr lang="tr-TR" sz="1800" dirty="0" smtClean="0"/>
              <a:t>Bir veya daha çok değişken üzerine planlanan değişimin uygulanması</a:t>
            </a:r>
          </a:p>
          <a:p>
            <a:pPr lvl="2" fontAlgn="base"/>
            <a:r>
              <a:rPr lang="tr-TR" sz="1800" dirty="0" smtClean="0"/>
              <a:t>Az sayıda değişkenin ölçülmesi</a:t>
            </a:r>
          </a:p>
          <a:p>
            <a:pPr lvl="2" fontAlgn="base"/>
            <a:r>
              <a:rPr lang="tr-TR" sz="1800" dirty="0" smtClean="0"/>
              <a:t>Diğer değişkenlerin kontrol edilmesi</a:t>
            </a:r>
            <a:endParaRPr lang="tr-TR" dirty="0" smtClean="0"/>
          </a:p>
          <a:p>
            <a:pPr fontAlgn="base"/>
            <a:endParaRPr lang="tr-T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3086096" cy="654032"/>
          </a:xfrm>
        </p:spPr>
        <p:txBody>
          <a:bodyPr>
            <a:normAutofit fontScale="90000"/>
          </a:bodyPr>
          <a:lstStyle/>
          <a:p>
            <a:r>
              <a:rPr lang="tr-TR" sz="2000" dirty="0" smtClean="0"/>
              <a:t>EĞİTİM PSİKOLOJİSİNİN BİLGİ TOPLAMA YÖNTEMLE….</a:t>
            </a:r>
            <a:endParaRPr lang="tr-TR" sz="2000" dirty="0"/>
          </a:p>
        </p:txBody>
      </p:sp>
      <p:sp>
        <p:nvSpPr>
          <p:cNvPr id="3" name="2 İçerik Yer Tutucusu"/>
          <p:cNvSpPr>
            <a:spLocks noGrp="1"/>
          </p:cNvSpPr>
          <p:nvPr>
            <p:ph sz="quarter" idx="1"/>
          </p:nvPr>
        </p:nvSpPr>
        <p:spPr>
          <a:xfrm>
            <a:off x="428596" y="928670"/>
            <a:ext cx="8258204" cy="5572164"/>
          </a:xfrm>
        </p:spPr>
        <p:txBody>
          <a:bodyPr>
            <a:noAutofit/>
          </a:bodyPr>
          <a:lstStyle/>
          <a:p>
            <a:pPr fontAlgn="base"/>
            <a:r>
              <a:rPr lang="tr-TR" sz="2400" b="1" dirty="0" smtClean="0"/>
              <a:t>Bağımlı değişken, </a:t>
            </a:r>
            <a:r>
              <a:rPr lang="tr-TR" sz="2400" dirty="0" smtClean="0"/>
              <a:t>bağımsız değişkenler tarafından etkilenmesi beklenen</a:t>
            </a:r>
            <a:r>
              <a:rPr lang="tr-TR" sz="2400" b="1" dirty="0" smtClean="0"/>
              <a:t>; Bağımsız değişken </a:t>
            </a:r>
            <a:r>
              <a:rPr lang="tr-TR" sz="2400" dirty="0" smtClean="0"/>
              <a:t>ise bağımlı değişkeni etkileyen değişkendir.</a:t>
            </a:r>
          </a:p>
          <a:p>
            <a:pPr fontAlgn="base"/>
            <a:r>
              <a:rPr lang="tr-TR" sz="2400" dirty="0" smtClean="0"/>
              <a:t>Değişkenler arasındaki neden sonuç ilişkisinin belirlenmeye çalışıldığı deneysel araştırmada uyulması gereken kurallar şöyle özetlenebilir:</a:t>
            </a:r>
          </a:p>
          <a:p>
            <a:pPr lvl="1" fontAlgn="base"/>
            <a:r>
              <a:rPr lang="tr-TR" sz="2200" dirty="0" smtClean="0"/>
              <a:t>Gruplar seçkisiz olarak oluşturulmalıdır.</a:t>
            </a:r>
          </a:p>
          <a:p>
            <a:pPr lvl="1" fontAlgn="base"/>
            <a:r>
              <a:rPr lang="tr-TR" sz="2200" dirty="0" smtClean="0"/>
              <a:t>En az iki veya daha fazla grup veya durum karşılaştırılmalıdır.</a:t>
            </a:r>
          </a:p>
          <a:p>
            <a:pPr lvl="1" fontAlgn="base"/>
            <a:r>
              <a:rPr lang="tr-TR" sz="2200" dirty="0" smtClean="0"/>
              <a:t>En az bir bağımsız değişken kontrol altında tutulmalıdır.</a:t>
            </a:r>
          </a:p>
          <a:p>
            <a:pPr lvl="1" fontAlgn="base"/>
            <a:r>
              <a:rPr lang="tr-TR" sz="2200" dirty="0" smtClean="0"/>
              <a:t>Bağımlı değişkenler ölçülebilir olmalıdır.</a:t>
            </a:r>
          </a:p>
          <a:p>
            <a:pPr lvl="1" fontAlgn="base"/>
            <a:r>
              <a:rPr lang="tr-TR" sz="2200" dirty="0" smtClean="0"/>
              <a:t>Sonuçlar istatistiksel karşılaştırmalarla değerlendirilmelidir.</a:t>
            </a:r>
          </a:p>
          <a:p>
            <a:pPr lvl="1" fontAlgn="base"/>
            <a:r>
              <a:rPr lang="tr-TR" sz="2200" dirty="0" smtClean="0"/>
              <a:t>Deneyi etkileyecek dış faktörler kontrol altında tutulmalıdır.</a:t>
            </a:r>
            <a:endParaRPr lang="tr-TR"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3086096" cy="654032"/>
          </a:xfrm>
        </p:spPr>
        <p:txBody>
          <a:bodyPr>
            <a:normAutofit fontScale="90000"/>
          </a:bodyPr>
          <a:lstStyle/>
          <a:p>
            <a:r>
              <a:rPr lang="tr-TR" sz="2000" dirty="0" smtClean="0"/>
              <a:t>EĞİTİM PSİKOLOJİSİNİN BİLGİ TOPLAMA YÖNTEMLE….</a:t>
            </a:r>
            <a:endParaRPr lang="tr-TR" sz="2000" dirty="0"/>
          </a:p>
        </p:txBody>
      </p:sp>
      <p:sp>
        <p:nvSpPr>
          <p:cNvPr id="3" name="2 İçerik Yer Tutucusu"/>
          <p:cNvSpPr>
            <a:spLocks noGrp="1"/>
          </p:cNvSpPr>
          <p:nvPr>
            <p:ph sz="quarter" idx="1"/>
          </p:nvPr>
        </p:nvSpPr>
        <p:spPr>
          <a:xfrm>
            <a:off x="428596" y="928670"/>
            <a:ext cx="8258204" cy="5572164"/>
          </a:xfrm>
        </p:spPr>
        <p:txBody>
          <a:bodyPr>
            <a:noAutofit/>
          </a:bodyPr>
          <a:lstStyle/>
          <a:p>
            <a:pPr fontAlgn="base"/>
            <a:r>
              <a:rPr lang="tr-TR" sz="2000" b="1" dirty="0" smtClean="0"/>
              <a:t>İstatistiksel Yöntemler</a:t>
            </a:r>
          </a:p>
          <a:p>
            <a:pPr fontAlgn="base"/>
            <a:r>
              <a:rPr lang="tr-TR" sz="2000" b="1" dirty="0" smtClean="0"/>
              <a:t>İlişkisel araştırmalar </a:t>
            </a:r>
            <a:r>
              <a:rPr lang="tr-TR" sz="2000" dirty="0" smtClean="0"/>
              <a:t>iki değişken arasında bir ilişki olup olmadığını belirmeyi amaçlayan çalışmalardır. İlişkisel araştırmalar ile iki veya daha fazla olay veya özellik arasındaki ilişkinin gücü tanımlanır</a:t>
            </a:r>
          </a:p>
          <a:p>
            <a:pPr fontAlgn="base"/>
            <a:r>
              <a:rPr lang="tr-TR" sz="2000" dirty="0" smtClean="0"/>
              <a:t>Örneğin, eğitim fakültelerinde eğitim gören öğrencilerin kentten veya köyden gelmiş olmaları ile öğrencilerin derslerdeki başarı düzeyleri arasında bir ilişki olup olmadığı istatistiksel bir araştırma ile belirlenebilir</a:t>
            </a:r>
          </a:p>
          <a:p>
            <a:pPr fontAlgn="base"/>
            <a:r>
              <a:rPr lang="tr-TR" sz="2000" b="1" dirty="0" smtClean="0"/>
              <a:t>Korelasyon</a:t>
            </a:r>
            <a:r>
              <a:rPr lang="tr-TR" sz="2000" dirty="0" smtClean="0"/>
              <a:t>, iki değişkenin bir biri ile ne derece ilişkili olduğunu ifade eden istatistiksel bir betimleme olup, +1 ile -1 arasında değişen değerler alır.</a:t>
            </a:r>
          </a:p>
          <a:p>
            <a:pPr fontAlgn="base"/>
            <a:r>
              <a:rPr lang="tr-TR" sz="2000" dirty="0" smtClean="0"/>
              <a:t>Bu sayının +1’e yakın olması, incelenen değişkenler arasında pozitif bir ilişki olduğunu, -1’e yakın olması ise negatif bir ilişki olduğunu ifade eder.</a:t>
            </a:r>
          </a:p>
          <a:p>
            <a:pPr fontAlgn="base"/>
            <a:endParaRPr lang="tr-TR"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Gelişimin Temelleri</a:t>
            </a:r>
            <a:endParaRPr lang="tr-TR" dirty="0"/>
          </a:p>
        </p:txBody>
      </p:sp>
      <p:sp>
        <p:nvSpPr>
          <p:cNvPr id="3" name="2 İçerik Yer Tutucusu"/>
          <p:cNvSpPr>
            <a:spLocks noGrp="1"/>
          </p:cNvSpPr>
          <p:nvPr>
            <p:ph sz="quarter" idx="1"/>
          </p:nvPr>
        </p:nvSpPr>
        <p:spPr>
          <a:xfrm>
            <a:off x="357158" y="1447800"/>
            <a:ext cx="8329642" cy="4981596"/>
          </a:xfrm>
        </p:spPr>
        <p:txBody>
          <a:bodyPr>
            <a:normAutofit fontScale="85000" lnSpcReduction="10000"/>
          </a:bodyPr>
          <a:lstStyle/>
          <a:p>
            <a:pPr algn="just" fontAlgn="base"/>
            <a:r>
              <a:rPr lang="tr-TR" dirty="0" smtClean="0"/>
              <a:t>Bir değişim süreci olarak gelişim, Fiziksel, Bilişsel ve </a:t>
            </a:r>
            <a:r>
              <a:rPr lang="tr-TR" dirty="0" err="1" smtClean="0"/>
              <a:t>Psikososyal</a:t>
            </a:r>
            <a:r>
              <a:rPr lang="tr-TR" dirty="0" smtClean="0"/>
              <a:t> gelişim alanlarında yaşam boyu devam eder.</a:t>
            </a:r>
          </a:p>
          <a:p>
            <a:pPr algn="just" fontAlgn="base"/>
            <a:r>
              <a:rPr lang="tr-TR" b="1" dirty="0" smtClean="0"/>
              <a:t>Gelişim:</a:t>
            </a:r>
            <a:r>
              <a:rPr lang="tr-TR" dirty="0" smtClean="0"/>
              <a:t> Bireylerde, yaşamın başlangıcından sonuna kadar ortaya çıkan sistematik ve ardışık özelliğe sahip niteliksel ve niceliksel değişmelerdir. Sonuçta gelişim, bir organizmada döllenmeden ölüme kadar olan süreçte ortaya çıkan sistemli ve birbirini izleyen değişmeler olarak tanımlanmaktadır</a:t>
            </a:r>
          </a:p>
          <a:p>
            <a:pPr algn="just"/>
            <a:r>
              <a:rPr lang="tr-TR" dirty="0" smtClean="0"/>
              <a:t>İnsanlardaki gelişimsel değişmeler, </a:t>
            </a:r>
            <a:r>
              <a:rPr lang="tr-TR" b="1" dirty="0" smtClean="0"/>
              <a:t>niceliksel</a:t>
            </a:r>
            <a:r>
              <a:rPr lang="tr-TR" dirty="0" smtClean="0"/>
              <a:t> ve </a:t>
            </a:r>
            <a:r>
              <a:rPr lang="tr-TR" b="1" dirty="0" smtClean="0"/>
              <a:t>niteliksel</a:t>
            </a:r>
            <a:r>
              <a:rPr lang="tr-TR" dirty="0" smtClean="0"/>
              <a:t> olmak üzere iki türlü gerçekleşmektedir. </a:t>
            </a:r>
            <a:r>
              <a:rPr lang="tr-TR" b="1" dirty="0" smtClean="0"/>
              <a:t>Niceliksel değişme</a:t>
            </a:r>
            <a:r>
              <a:rPr lang="tr-TR" dirty="0" smtClean="0"/>
              <a:t>; insan gelişiminde miktardaki, sıklıktaki, büyüklükteki ve süredeki kolaylıkla ölçülebilen ve gözlenebilen değişmelerdir. </a:t>
            </a:r>
          </a:p>
          <a:p>
            <a:pPr lvl="1" algn="just"/>
            <a:r>
              <a:rPr lang="tr-TR" dirty="0" smtClean="0"/>
              <a:t>Örneğin, ağırlık, boy uzunluğu, eğitim yılı, kelime hazinesi </a:t>
            </a:r>
            <a:r>
              <a:rPr lang="tr-TR" dirty="0" err="1" smtClean="0"/>
              <a:t>vg</a:t>
            </a:r>
            <a:r>
              <a:rPr lang="tr-TR" dirty="0" smtClean="0"/>
              <a:t>. </a:t>
            </a:r>
          </a:p>
          <a:p>
            <a:pPr algn="just"/>
            <a:r>
              <a:rPr lang="tr-TR" b="1" dirty="0" smtClean="0"/>
              <a:t>Niteliksel değişme </a:t>
            </a:r>
            <a:r>
              <a:rPr lang="tr-TR" dirty="0" smtClean="0"/>
              <a:t>ise yaşam boyunca insanların fonksiyonlarındaki değişmelere karşılık gelmektedir. </a:t>
            </a:r>
          </a:p>
          <a:p>
            <a:pPr lvl="1" algn="just"/>
            <a:r>
              <a:rPr lang="tr-TR" dirty="0" smtClean="0"/>
              <a:t>Örneğin okul öncesi dönemdeki çocuklarda gözlenen benmerkezci düşünce, ilkokul döneminde yerini </a:t>
            </a:r>
            <a:r>
              <a:rPr lang="tr-TR" dirty="0" err="1" smtClean="0"/>
              <a:t>empatik</a:t>
            </a:r>
            <a:r>
              <a:rPr lang="tr-TR" dirty="0" smtClean="0"/>
              <a:t> düşünceye bırakmaktadır.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GELİŞİM ALANLARI</a:t>
            </a:r>
            <a:endParaRPr lang="tr-TR" dirty="0"/>
          </a:p>
        </p:txBody>
      </p:sp>
      <p:sp>
        <p:nvSpPr>
          <p:cNvPr id="3" name="2 İçerik Yer Tutucusu"/>
          <p:cNvSpPr>
            <a:spLocks noGrp="1"/>
          </p:cNvSpPr>
          <p:nvPr>
            <p:ph sz="quarter" idx="1"/>
          </p:nvPr>
        </p:nvSpPr>
        <p:spPr/>
        <p:txBody>
          <a:bodyPr>
            <a:normAutofit fontScale="92500"/>
          </a:bodyPr>
          <a:lstStyle/>
          <a:p>
            <a:pPr fontAlgn="base"/>
            <a:r>
              <a:rPr lang="tr-TR" dirty="0" smtClean="0"/>
              <a:t>Gelişim; Fiziksel, Bilişsel ve </a:t>
            </a:r>
            <a:r>
              <a:rPr lang="tr-TR" dirty="0" err="1" smtClean="0"/>
              <a:t>Psikososyal</a:t>
            </a:r>
            <a:r>
              <a:rPr lang="tr-TR" dirty="0" smtClean="0"/>
              <a:t> gelişim alanlarında gerçekleşmektedir.</a:t>
            </a:r>
          </a:p>
          <a:p>
            <a:pPr fontAlgn="base"/>
            <a:r>
              <a:rPr lang="tr-TR" b="1" dirty="0" smtClean="0"/>
              <a:t>Bilişsel gelişim</a:t>
            </a:r>
            <a:r>
              <a:rPr lang="tr-TR" dirty="0" smtClean="0"/>
              <a:t>; zihinsel aktivitelerde ortaya çıkan değişmeleri kapsamaktadır. Algı, bellek, düşünme, problem çözme, akıl yürütme, dil gibi zihinsel aktivitelerdeki değişmelerdir.</a:t>
            </a:r>
          </a:p>
          <a:p>
            <a:pPr fontAlgn="base"/>
            <a:r>
              <a:rPr lang="tr-TR" b="1" dirty="0" err="1" smtClean="0"/>
              <a:t>Psikososyal</a:t>
            </a:r>
            <a:r>
              <a:rPr lang="tr-TR" b="1" dirty="0" smtClean="0"/>
              <a:t> gelişim</a:t>
            </a:r>
            <a:r>
              <a:rPr lang="tr-TR" dirty="0" smtClean="0"/>
              <a:t>; bir kişinin duygu, motivasyon, değer yargıları, kişilik ve diğer insanlarla ilişkileri ile ilgili olan değişmeleri kapsamaktadır.</a:t>
            </a:r>
          </a:p>
          <a:p>
            <a:pPr fontAlgn="base"/>
            <a:r>
              <a:rPr lang="tr-TR" dirty="0" smtClean="0"/>
              <a:t>Gelişim alanları sürekli olarak etkileşim halinde oldukları için bireyler, </a:t>
            </a:r>
            <a:r>
              <a:rPr lang="tr-TR" dirty="0" err="1" smtClean="0"/>
              <a:t>biyopsikososyal</a:t>
            </a:r>
            <a:r>
              <a:rPr lang="tr-TR" dirty="0" smtClean="0"/>
              <a:t> bir varlık olarak yaşam boyunca gelişmektedirler.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GELİŞİMİ BELİRLEYEN FAKTÖRLER</a:t>
            </a:r>
            <a:endParaRPr lang="tr-TR" dirty="0"/>
          </a:p>
        </p:txBody>
      </p:sp>
      <p:sp>
        <p:nvSpPr>
          <p:cNvPr id="3" name="2 İçerik Yer Tutucusu"/>
          <p:cNvSpPr>
            <a:spLocks noGrp="1"/>
          </p:cNvSpPr>
          <p:nvPr>
            <p:ph sz="quarter" idx="1"/>
          </p:nvPr>
        </p:nvSpPr>
        <p:spPr/>
        <p:txBody>
          <a:bodyPr>
            <a:normAutofit lnSpcReduction="10000"/>
          </a:bodyPr>
          <a:lstStyle/>
          <a:p>
            <a:pPr fontAlgn="base">
              <a:buNone/>
            </a:pPr>
            <a:r>
              <a:rPr lang="tr-TR" dirty="0" smtClean="0"/>
              <a:t>Günümüzde organizma, kalıtım ve çevre etkileşmesinin bir ürünü olarak kabul edilmektedir.</a:t>
            </a:r>
          </a:p>
          <a:p>
            <a:r>
              <a:rPr lang="tr-TR" b="1" dirty="0" smtClean="0"/>
              <a:t>Kalıtım ve Çevre Tartışmaları</a:t>
            </a:r>
          </a:p>
          <a:p>
            <a:pPr fontAlgn="base">
              <a:buNone/>
            </a:pPr>
            <a:r>
              <a:rPr lang="tr-TR" dirty="0" smtClean="0"/>
              <a:t>Geçmişten beri psikologlar, insan gelişimi örüntülerinin belirlenmesinde, kalıtım ve çevre tartışmaları üzerinde odaklaşmışlardır. Psikolojinin </a:t>
            </a:r>
            <a:r>
              <a:rPr lang="tr-TR" dirty="0" err="1" smtClean="0"/>
              <a:t>Darwin’in</a:t>
            </a:r>
            <a:r>
              <a:rPr lang="tr-TR" dirty="0" smtClean="0"/>
              <a:t> evrim teorisinin etkisi altında olduğu zamanlarda, gelişimde temel faktörün kalıtım olduğu inancı hakim olmuştur. Daha sonraları bu görüş, Watson’un öncülüğünde çevreciler tarafından reddedilmiş ve bir çocuğun uygun eğitim ile herhangi bir yetişkin tipine dönüştürülebileceğine inanılmıştır. Bu görüş gelişimde çevresel faktörlerin önemini vurgulamıştır.</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Kalıtım ve Çevre Tartışmaları</a:t>
            </a:r>
            <a:endParaRPr lang="tr-TR" dirty="0"/>
          </a:p>
        </p:txBody>
      </p:sp>
      <p:sp>
        <p:nvSpPr>
          <p:cNvPr id="3" name="2 İçerik Yer Tutucusu"/>
          <p:cNvSpPr>
            <a:spLocks noGrp="1"/>
          </p:cNvSpPr>
          <p:nvPr>
            <p:ph sz="quarter" idx="1"/>
          </p:nvPr>
        </p:nvSpPr>
        <p:spPr>
          <a:xfrm>
            <a:off x="357158" y="1447800"/>
            <a:ext cx="8329642" cy="4572000"/>
          </a:xfrm>
        </p:spPr>
        <p:txBody>
          <a:bodyPr/>
          <a:lstStyle/>
          <a:p>
            <a:pPr algn="just"/>
            <a:r>
              <a:rPr lang="tr-TR" dirty="0" smtClean="0"/>
              <a:t>Gelişimde kalıtım çevre tartışmaları, ilk başlarda “hangi” faktörün daha önemli olduğu üzerinde yoğunlaşmaktadır. Diğer bir deyişle, herhangi bir özelliğin (örn: zeka düzeyi) ortaya çıkmasından hangi faktörün (kalıtım veya çevre) sorumlu olduğuna cevap aranmıştır. Daha sonraları birçok bilim adamı bu sorusunun gereksiz olduğunu; bunun tuzun oluşumunda sodyumun mu yoksa klorun mu daha önemli olduğu tartışmasına benzediğini belirtmişlerdir. Halbuki hem sodyum hem de klor olmadan tuz meydana gelmemektedir.</a:t>
            </a:r>
          </a:p>
          <a:p>
            <a:pPr algn="just"/>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Kalıtım ve Çevre Tartışmaları</a:t>
            </a:r>
            <a:endParaRPr lang="tr-TR" dirty="0"/>
          </a:p>
        </p:txBody>
      </p:sp>
      <p:sp>
        <p:nvSpPr>
          <p:cNvPr id="3" name="2 İçerik Yer Tutucusu"/>
          <p:cNvSpPr>
            <a:spLocks noGrp="1"/>
          </p:cNvSpPr>
          <p:nvPr>
            <p:ph sz="quarter" idx="1"/>
          </p:nvPr>
        </p:nvSpPr>
        <p:spPr>
          <a:xfrm>
            <a:off x="357158" y="1447800"/>
            <a:ext cx="8329642" cy="4572000"/>
          </a:xfrm>
        </p:spPr>
        <p:txBody>
          <a:bodyPr>
            <a:normAutofit fontScale="92500" lnSpcReduction="10000"/>
          </a:bodyPr>
          <a:lstStyle/>
          <a:p>
            <a:pPr fontAlgn="base"/>
            <a:r>
              <a:rPr lang="tr-TR" dirty="0" smtClean="0"/>
              <a:t>Bazı bilim adamları “hangisi” sorusu gibi “ne kadar” sorusunun da uygun olmadığını savunurlar. Bu bilim adamlarına göre, davranışı oluşturmada kalıtım ve çevresel faktörlerin birlikte nasıl çalıştıkları, başka bir deyişle, nasıl etkileştikleri sorusuna cevap aranmalıdır. Zira, insan yaşamında ne çevre ne de kalıtım ayrı bir şekilde var olur. İkisi daima birbirine geçmiştir ve bu şekilde sürekli etkileşim halindedir.</a:t>
            </a:r>
          </a:p>
          <a:p>
            <a:pPr fontAlgn="base"/>
            <a:r>
              <a:rPr lang="tr-TR" dirty="0" smtClean="0"/>
              <a:t>Günümüzde kalıtım ve çevrenin insan gelişimini etkilemesi hakkında, “hangisi” ve “ne kadar” soruları yerine, her ikisinin “nasıl” etkileştikleri sorusuna cevap aranmaktadır.</a:t>
            </a:r>
          </a:p>
          <a:p>
            <a:pPr fontAlgn="base">
              <a:buNone/>
            </a:pPr>
            <a:r>
              <a:rPr lang="tr-TR" b="1" dirty="0" smtClean="0"/>
              <a:t>Kalıtımsal Faktörler</a:t>
            </a:r>
          </a:p>
          <a:p>
            <a:pPr fontAlgn="base"/>
            <a:r>
              <a:rPr lang="tr-TR" dirty="0" smtClean="0"/>
              <a:t>Türe özgü ve bireye özgü olan kalıtımsal özellikler, döllenmeden ölüme kadar gelişimin bazı alanlarında güçlü etkilere sahiptir.</a:t>
            </a:r>
          </a:p>
          <a:p>
            <a:pPr algn="just"/>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EĞİTİM PSİKOLOJİSİNİN UĞRAŞI ALANLARI</a:t>
            </a:r>
            <a:endParaRPr lang="tr-TR" dirty="0"/>
          </a:p>
        </p:txBody>
      </p:sp>
      <p:sp>
        <p:nvSpPr>
          <p:cNvPr id="3" name="2 İçerik Yer Tutucusu"/>
          <p:cNvSpPr>
            <a:spLocks noGrp="1"/>
          </p:cNvSpPr>
          <p:nvPr>
            <p:ph sz="quarter" idx="1"/>
          </p:nvPr>
        </p:nvSpPr>
        <p:spPr>
          <a:xfrm>
            <a:off x="357158" y="1447800"/>
            <a:ext cx="8329642" cy="5124472"/>
          </a:xfrm>
        </p:spPr>
        <p:txBody>
          <a:bodyPr>
            <a:normAutofit fontScale="92500" lnSpcReduction="20000"/>
          </a:bodyPr>
          <a:lstStyle/>
          <a:p>
            <a:pPr fontAlgn="base"/>
            <a:r>
              <a:rPr lang="tr-TR" dirty="0" smtClean="0"/>
              <a:t>Eğitim psikolojisi, gelişim ve öğrenme psikolojisinden beslenen karma bir alandır.</a:t>
            </a:r>
          </a:p>
          <a:p>
            <a:pPr fontAlgn="base"/>
            <a:r>
              <a:rPr lang="tr-TR" dirty="0" smtClean="0"/>
              <a:t>Eğitim psikolojisi genel olarak psikoloji biliminin eğitim alanına uygulanması olarak değerlendirilmektedir. Bu bağlamda eğitim ortamlarındaki psikolojik süreçleri konu edinmektedir.</a:t>
            </a:r>
          </a:p>
          <a:p>
            <a:pPr fontAlgn="base"/>
            <a:r>
              <a:rPr lang="tr-TR" dirty="0" smtClean="0"/>
              <a:t>Eğitim psikolojisinin ilgilendiği konular olarak </a:t>
            </a:r>
          </a:p>
          <a:p>
            <a:pPr lvl="1" fontAlgn="base"/>
            <a:r>
              <a:rPr lang="tr-TR" dirty="0" smtClean="0"/>
              <a:t>öğrenme süreci, </a:t>
            </a:r>
          </a:p>
          <a:p>
            <a:pPr lvl="1" fontAlgn="base"/>
            <a:r>
              <a:rPr lang="tr-TR" dirty="0" smtClean="0"/>
              <a:t>öğrenmeyi etkileyen faktörler, </a:t>
            </a:r>
          </a:p>
          <a:p>
            <a:pPr lvl="1" fontAlgn="base"/>
            <a:r>
              <a:rPr lang="tr-TR" dirty="0" smtClean="0"/>
              <a:t>öğrencinin gelişimsel ve bireysel özellikleri, </a:t>
            </a:r>
          </a:p>
          <a:p>
            <a:pPr lvl="1" fontAlgn="base"/>
            <a:r>
              <a:rPr lang="tr-TR" dirty="0" smtClean="0"/>
              <a:t>güdülenme, </a:t>
            </a:r>
          </a:p>
          <a:p>
            <a:pPr lvl="1" fontAlgn="base"/>
            <a:r>
              <a:rPr lang="tr-TR" dirty="0" smtClean="0"/>
              <a:t>sınıf yönetimi, </a:t>
            </a:r>
          </a:p>
          <a:p>
            <a:pPr lvl="1" fontAlgn="base"/>
            <a:r>
              <a:rPr lang="tr-TR" dirty="0" smtClean="0"/>
              <a:t>sınıf içi kişiler arası süreçler, </a:t>
            </a:r>
          </a:p>
          <a:p>
            <a:pPr lvl="1" fontAlgn="base"/>
            <a:r>
              <a:rPr lang="tr-TR" dirty="0" smtClean="0"/>
              <a:t>öğrenme ürünlerinin değerlendirilmesi, </a:t>
            </a:r>
          </a:p>
          <a:p>
            <a:pPr lvl="1" fontAlgn="base"/>
            <a:r>
              <a:rPr lang="tr-TR" dirty="0" smtClean="0"/>
              <a:t>aile-çocuk ilişkileri </a:t>
            </a:r>
          </a:p>
          <a:p>
            <a:pPr fontAlgn="base">
              <a:buNone/>
            </a:pPr>
            <a:r>
              <a:rPr lang="tr-TR" dirty="0" smtClean="0"/>
              <a:t>gibi pek çok farklı konu sıralanabilir.</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Kalıtım ve Çevre Tartışmaları</a:t>
            </a:r>
            <a:endParaRPr lang="tr-TR" dirty="0"/>
          </a:p>
        </p:txBody>
      </p:sp>
      <p:sp>
        <p:nvSpPr>
          <p:cNvPr id="3" name="2 İçerik Yer Tutucusu"/>
          <p:cNvSpPr>
            <a:spLocks noGrp="1"/>
          </p:cNvSpPr>
          <p:nvPr>
            <p:ph sz="quarter" idx="1"/>
          </p:nvPr>
        </p:nvSpPr>
        <p:spPr/>
        <p:txBody>
          <a:bodyPr>
            <a:normAutofit/>
          </a:bodyPr>
          <a:lstStyle/>
          <a:p>
            <a:pPr algn="just" fontAlgn="base"/>
            <a:r>
              <a:rPr lang="tr-TR" sz="2400" b="1" dirty="0" smtClean="0"/>
              <a:t>Çevresel Faktörler</a:t>
            </a:r>
          </a:p>
          <a:p>
            <a:pPr algn="just" fontAlgn="base"/>
            <a:r>
              <a:rPr lang="tr-TR" sz="2400" dirty="0" smtClean="0"/>
              <a:t>Doğum öncesi, doğum sırası ve doğum sonrasında etkili olan çevresel faktörler farklılık göstermektedir.</a:t>
            </a:r>
          </a:p>
          <a:p>
            <a:pPr algn="just"/>
            <a:r>
              <a:rPr lang="tr-TR" sz="2400" b="1" dirty="0" err="1" smtClean="0"/>
              <a:t>Androjen</a:t>
            </a:r>
            <a:r>
              <a:rPr lang="tr-TR" sz="2400" b="1" dirty="0" smtClean="0"/>
              <a:t> kimlik: </a:t>
            </a:r>
            <a:r>
              <a:rPr lang="tr-TR" sz="2400" dirty="0" smtClean="0"/>
              <a:t>Bireyin hem kadın hem de erkeklere özgü olan </a:t>
            </a:r>
          </a:p>
          <a:p>
            <a:pPr algn="just"/>
            <a:r>
              <a:rPr lang="tr-TR" sz="2400" dirty="0" smtClean="0"/>
              <a:t>Bebeklerde Fiziksel ve sosyal faktörler bir arada zihinsel gelişimi etkileyebilmektedir. Bu durum, doğum öncesi dönemde kötü ve yetersiz beslenmiş bir grup bebeğin izlenmesi yoluyla araştırmacılar tarafından ortaya konulmuştur. cinsiyet rollerini kendi cinsiyeti içerisinde barındırmasıdır.</a:t>
            </a:r>
            <a:endParaRPr lang="tr-TR"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GELİŞİM İLE İLGİLİ KAVRAMLAR</a:t>
            </a:r>
            <a:endParaRPr lang="tr-TR" dirty="0"/>
          </a:p>
        </p:txBody>
      </p:sp>
      <p:sp>
        <p:nvSpPr>
          <p:cNvPr id="3" name="2 İçerik Yer Tutucusu"/>
          <p:cNvSpPr>
            <a:spLocks noGrp="1"/>
          </p:cNvSpPr>
          <p:nvPr>
            <p:ph sz="quarter" idx="1"/>
          </p:nvPr>
        </p:nvSpPr>
        <p:spPr>
          <a:xfrm>
            <a:off x="357158" y="1447800"/>
            <a:ext cx="8329642" cy="4981596"/>
          </a:xfrm>
        </p:spPr>
        <p:txBody>
          <a:bodyPr>
            <a:normAutofit fontScale="85000" lnSpcReduction="10000"/>
          </a:bodyPr>
          <a:lstStyle/>
          <a:p>
            <a:pPr algn="just"/>
            <a:r>
              <a:rPr lang="tr-TR" b="1" dirty="0" smtClean="0"/>
              <a:t>Büyüme, olgunlaşma, öğrenme ve kritik dönem/duyarlı zaman</a:t>
            </a:r>
          </a:p>
          <a:p>
            <a:pPr algn="just" fontAlgn="base"/>
            <a:r>
              <a:rPr lang="tr-TR" b="1" dirty="0" smtClean="0"/>
              <a:t>Büyüme</a:t>
            </a:r>
          </a:p>
          <a:p>
            <a:pPr algn="just">
              <a:buNone/>
            </a:pPr>
            <a:r>
              <a:rPr lang="tr-TR" dirty="0" smtClean="0"/>
              <a:t>Büyüme kavramı, bireyin bedeninde meydana gelen Fiziksel ve Fizyolojik değişiklikleri ifade etmektedir. Niceliksel olan bu değişiklikler </a:t>
            </a:r>
            <a:r>
              <a:rPr lang="tr-TR" dirty="0" err="1" smtClean="0"/>
              <a:t>metabolik</a:t>
            </a:r>
            <a:r>
              <a:rPr lang="tr-TR" dirty="0" smtClean="0"/>
              <a:t> süreçler yoluyla gerçekleşmektedir.</a:t>
            </a:r>
          </a:p>
          <a:p>
            <a:pPr algn="just" fontAlgn="base"/>
            <a:r>
              <a:rPr lang="tr-TR" b="1" dirty="0" smtClean="0"/>
              <a:t>Olgunlaşma</a:t>
            </a:r>
          </a:p>
          <a:p>
            <a:pPr algn="just" fontAlgn="base">
              <a:buNone/>
            </a:pPr>
            <a:r>
              <a:rPr lang="tr-TR" dirty="0" smtClean="0"/>
              <a:t>Olgunlaşma; düzenli bir sıra içerisinde birbirini izleyen biyolojik temelli değişikliklere karşılık gelmektedir. Hem büyüme hem de olgunlaşma biyolojik değişmeyi gerektirmektedir. Ancak büyüme, bir bireyin hücre ve dokularındaki artışı kastederken olgunlaşma, bireyin organlarının, kol ve bacak gibi uzuvlarının gelişiminin fonksiyonel olmasını belirtmektedir. Diğer bir deyişle olgunlaşma; genetik olarak programlanmış olan ve zamanla kendiliğinden ortaya çıkan davranış örüntüleridir. Olgunlaşma, çevresel koşullar normal kaldığı sürece çevresel olaylardan oldukça bağımsızdır.</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GELİŞİM İLE İLGİLİ KAVRAMLAR</a:t>
            </a:r>
            <a:endParaRPr lang="tr-TR" dirty="0"/>
          </a:p>
        </p:txBody>
      </p:sp>
      <p:sp>
        <p:nvSpPr>
          <p:cNvPr id="3" name="2 İçerik Yer Tutucusu"/>
          <p:cNvSpPr>
            <a:spLocks noGrp="1"/>
          </p:cNvSpPr>
          <p:nvPr>
            <p:ph sz="quarter" idx="1"/>
          </p:nvPr>
        </p:nvSpPr>
        <p:spPr>
          <a:xfrm>
            <a:off x="357158" y="1447800"/>
            <a:ext cx="8329642" cy="4981596"/>
          </a:xfrm>
        </p:spPr>
        <p:txBody>
          <a:bodyPr>
            <a:normAutofit fontScale="92500" lnSpcReduction="20000"/>
          </a:bodyPr>
          <a:lstStyle/>
          <a:p>
            <a:pPr fontAlgn="base"/>
            <a:r>
              <a:rPr lang="tr-TR" b="1" dirty="0" smtClean="0"/>
              <a:t>Öğrenme</a:t>
            </a:r>
          </a:p>
          <a:p>
            <a:pPr fontAlgn="base">
              <a:buNone/>
            </a:pPr>
            <a:r>
              <a:rPr lang="tr-TR" dirty="0" smtClean="0"/>
              <a:t>Öğrenme; bireyin çevresi içerisindeki yaşantıları yoluyla meydana gelen, oldukça kalıcı olan davranış değişiklikleridir. Öğrenme tüm yaşam boyunca ailede, yaşıtlar arasında, okulda, iş yerinde ve diğer birçok alanda gerçekleşmektedir. </a:t>
            </a:r>
          </a:p>
          <a:p>
            <a:pPr fontAlgn="base">
              <a:buNone/>
            </a:pPr>
            <a:r>
              <a:rPr lang="tr-TR" dirty="0" smtClean="0"/>
              <a:t>Öğrenme; herhangi bir yaşantı veya uygulama olmaksızın oluşan olgunlaşmadan farklıdır. Bununla birlikte öğrenme, büyüme ve olgunlaşmaya bağlıdır. Zira büyüme ve olgunlaşma organizmanın bazı davranışları gerçekleştirebilmesi için Fiziksel ve zihinsel olarak hazır olmasını sağlamaktadır.</a:t>
            </a:r>
          </a:p>
          <a:p>
            <a:pPr fontAlgn="base"/>
            <a:r>
              <a:rPr lang="tr-TR" b="1" dirty="0" smtClean="0"/>
              <a:t>Kritik Dönem / Duyarlı Zaman Aralıkları</a:t>
            </a:r>
          </a:p>
          <a:p>
            <a:pPr>
              <a:buNone/>
            </a:pPr>
            <a:r>
              <a:rPr lang="tr-TR" dirty="0" smtClean="0"/>
              <a:t>“Yaşamın belli bir zaman diliminde önemli olan olaylar, daha sonraki zamanlarda o kadar önemli olmayabilir.” görüşü bazı gelişim psikologları tarafından daha kuvvetli bir iddia haline getirilerek genişletilmiştir.</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fontAlgn="base"/>
            <a:r>
              <a:rPr lang="tr-TR" dirty="0" smtClean="0"/>
              <a:t>Kritik Dönem / Duyarlı Zaman Aralıkları</a:t>
            </a:r>
            <a:endParaRPr lang="tr-TR" dirty="0"/>
          </a:p>
        </p:txBody>
      </p:sp>
      <p:sp>
        <p:nvSpPr>
          <p:cNvPr id="3" name="2 İçerik Yer Tutucusu"/>
          <p:cNvSpPr>
            <a:spLocks noGrp="1"/>
          </p:cNvSpPr>
          <p:nvPr>
            <p:ph sz="quarter" idx="1"/>
          </p:nvPr>
        </p:nvSpPr>
        <p:spPr/>
        <p:txBody>
          <a:bodyPr>
            <a:normAutofit fontScale="92500"/>
          </a:bodyPr>
          <a:lstStyle/>
          <a:p>
            <a:pPr fontAlgn="base"/>
            <a:r>
              <a:rPr lang="tr-TR" dirty="0" smtClean="0"/>
              <a:t>Kimi psikologlar, gelişimde bazı önemli olayların belirli zaman aralıklarında önemli bir etkiye sahip olduklarını, ancak bu zaman aralıklarından daha önceki veya daha sonraki zamanlarda aynı etkiye sahip olmadıklarını ya da çok az sahip olabildiklerini ileri sürerler. Böylece, bu psikologlar, gelişimde bazı özelliklerin ortaya çıkışında belirli kritik dönemlerin bulunduğunu belirtirler</a:t>
            </a:r>
          </a:p>
          <a:p>
            <a:pPr fontAlgn="base"/>
            <a:r>
              <a:rPr lang="tr-TR" dirty="0" smtClean="0"/>
              <a:t>Kritik dönem görüşü, embriyolojik gelişimden hareketle ortaya konulmuştur. Embriyonun geliştiği ilk 12 hafta içerisinde organ dokuları farklılaşmaktadır ve birçok organın temel yapıları ortaya çıkmaktadır. Bu nedenle bu zaman diliminde geçirilen hastalıklar, alınan ilaçlar ve kimyasal maddeler, organların uygun bir şekilde gelişmesini engeller ve organ bozuklukları kaçınılmaz olur.</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Kritik Dönem / Duyarlı Zaman Aralıkları</a:t>
            </a:r>
            <a:endParaRPr lang="tr-TR" dirty="0"/>
          </a:p>
        </p:txBody>
      </p:sp>
      <p:sp>
        <p:nvSpPr>
          <p:cNvPr id="3" name="2 İçerik Yer Tutucusu"/>
          <p:cNvSpPr>
            <a:spLocks noGrp="1"/>
          </p:cNvSpPr>
          <p:nvPr>
            <p:ph sz="quarter" idx="1"/>
          </p:nvPr>
        </p:nvSpPr>
        <p:spPr/>
        <p:txBody>
          <a:bodyPr>
            <a:normAutofit fontScale="85000" lnSpcReduction="10000"/>
          </a:bodyPr>
          <a:lstStyle/>
          <a:p>
            <a:pPr algn="just" fontAlgn="base"/>
            <a:r>
              <a:rPr lang="tr-TR" dirty="0" smtClean="0"/>
              <a:t>Birçok gelişim </a:t>
            </a:r>
            <a:r>
              <a:rPr lang="tr-TR" dirty="0" err="1" smtClean="0"/>
              <a:t>psikoloğu</a:t>
            </a:r>
            <a:r>
              <a:rPr lang="tr-TR" dirty="0" smtClean="0"/>
              <a:t> doğumdan sonraki gelişim sürecinde de kritik dönemler olduğuna inanırlar. Fakat bu gelişimsel kazanımların oluştuğu zaman dilimleri organizmanın bir embriyo olduğu kritik dönemler kadar katı bir sabitlik, değişmezlik göstermezler ve ya hep ya hiç anlayışı yoktur. Gelişim psikologlarının çoğunluğu kritik dönem geçirildiğinde, kazanılamayan birtakım gelişimsel özelliklerin asla kazanılamayacağı görüşünü kabul etmezler. Bu nedenle “kritik dönem” yerine “duyarlı zaman aralıkları” ifadesi kullanmayı tercih ederler</a:t>
            </a:r>
          </a:p>
          <a:p>
            <a:pPr algn="just" fontAlgn="base"/>
            <a:r>
              <a:rPr lang="tr-TR" dirty="0" smtClean="0"/>
              <a:t>Duyarlı zaman aralıkları insan yaşamında belirli bir yaşantının, diğer zamanlardakinden daha çok etkiye sahip olduğu zaman dilimleridir. Örneğin; yaşamın ilk üç ayında bir yetişkinin bebeğe ilgi, sevgi ve bakım göstermesi bağlılık ilişkisinin kolaylıkla kurulmasını sağlayacaktır. Böyle bir yaşantı ilk aylarda verilmeyip daha sonraki yıllarda sağlandığında sonuç aynı olabilir mi?</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Kritik Dönem / Duyarlı Zaman Aralıkları</a:t>
            </a:r>
            <a:endParaRPr lang="tr-TR" dirty="0"/>
          </a:p>
        </p:txBody>
      </p:sp>
      <p:sp>
        <p:nvSpPr>
          <p:cNvPr id="3" name="2 İçerik Yer Tutucusu"/>
          <p:cNvSpPr>
            <a:spLocks noGrp="1"/>
          </p:cNvSpPr>
          <p:nvPr>
            <p:ph sz="quarter" idx="1"/>
          </p:nvPr>
        </p:nvSpPr>
        <p:spPr/>
        <p:txBody>
          <a:bodyPr>
            <a:normAutofit fontScale="92500" lnSpcReduction="10000"/>
          </a:bodyPr>
          <a:lstStyle/>
          <a:p>
            <a:pPr algn="just" fontAlgn="base"/>
            <a:r>
              <a:rPr lang="tr-TR" dirty="0" smtClean="0"/>
              <a:t>Yaşamın ilk yıllarındaki yoksunlukların etkisinin silinip silinemeyeceği sorusunu cevaplandırmak için de çalışmalar yapılmıştır. Örneğin bir araştırmada; 19 ay kalabalık bir yetimhanede kaldıktan sonra oradan alınıp bireysel bakıma alınan bir çocuğun zeka puanının 28.5 puan arttığı gözlenmiştir</a:t>
            </a:r>
          </a:p>
          <a:p>
            <a:pPr algn="just" fontAlgn="base"/>
            <a:r>
              <a:rPr lang="tr-TR" dirty="0" smtClean="0"/>
              <a:t>Bu duyarlı zaman aralıklarındaki yaşantıların niteliği ve niceliği, gelişimsel kazanımları olumlu veya olumsuz yönde etkileyebilme potansiyeline sahiptir. Bu zaman dilimleri diğerlerine göre gelecekteki gelişim için oldukça önemlidir ancak değişmez değildirler. Dil gibi bazı alanlarda bu duyarlı zaman aralıkları gerçekten kritik olabilir. Bununla birlikte sosyal gelişim de dahil bir çok alanda duyarlı zaman dilimleri için sadece duyarlılık söz konusudur. Yani önemlidir ama değişmez değildir.</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pPr algn="ctr"/>
            <a:r>
              <a:rPr lang="tr-TR" dirty="0" smtClean="0"/>
              <a:t>Dinlediğiniz İçin Teşekkürler…!</a:t>
            </a:r>
            <a:endParaRPr lang="tr-TR" dirty="0"/>
          </a:p>
        </p:txBody>
      </p:sp>
      <p:sp>
        <p:nvSpPr>
          <p:cNvPr id="5" name="4 Metin Yer Tutucusu"/>
          <p:cNvSpPr>
            <a:spLocks noGrp="1"/>
          </p:cNvSpPr>
          <p:nvPr>
            <p:ph type="body" idx="1"/>
          </p:nvPr>
        </p:nvSpPr>
        <p:spPr/>
        <p:txBody>
          <a:bodyPr>
            <a:normAutofit/>
          </a:bodyPr>
          <a:lstStyle/>
          <a:p>
            <a:pPr algn="ctr"/>
            <a:r>
              <a:rPr lang="tr-TR" sz="4000" dirty="0" err="1" smtClean="0"/>
              <a:t>Hoşçakalın</a:t>
            </a:r>
            <a:r>
              <a:rPr lang="tr-TR" sz="4000" dirty="0" smtClean="0"/>
              <a:t>!</a:t>
            </a:r>
            <a:endParaRPr lang="tr-TR"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2">
              <a:lumMod val="20000"/>
              <a:lumOff val="80000"/>
            </a:schemeClr>
          </a:solidFill>
        </p:spPr>
        <p:txBody>
          <a:bodyPr>
            <a:normAutofit fontScale="90000"/>
          </a:bodyPr>
          <a:lstStyle/>
          <a:p>
            <a:pPr algn="ctr"/>
            <a:r>
              <a:rPr lang="tr-TR" dirty="0" smtClean="0"/>
              <a:t>EĞİTİM PSİKOLOJİSİNİN UĞRAŞI ALANLARI</a:t>
            </a:r>
            <a:endParaRPr lang="tr-TR" dirty="0"/>
          </a:p>
        </p:txBody>
      </p:sp>
      <p:sp>
        <p:nvSpPr>
          <p:cNvPr id="3" name="2 İçerik Yer Tutucusu"/>
          <p:cNvSpPr>
            <a:spLocks noGrp="1"/>
          </p:cNvSpPr>
          <p:nvPr>
            <p:ph sz="quarter" idx="1"/>
          </p:nvPr>
        </p:nvSpPr>
        <p:spPr/>
        <p:txBody>
          <a:bodyPr>
            <a:normAutofit fontScale="92500" lnSpcReduction="10000"/>
          </a:bodyPr>
          <a:lstStyle/>
          <a:p>
            <a:pPr algn="just" fontAlgn="base"/>
            <a:r>
              <a:rPr lang="tr-TR" dirty="0" smtClean="0"/>
              <a:t>Gelişim psikolojisi, bireylerin hayatları boyunca geçirdikleri her türlü değişimi ve bireyler arasındaki gelişimsel farklılıkları inceleyen bilim dalıdır. </a:t>
            </a:r>
          </a:p>
          <a:p>
            <a:pPr algn="just" fontAlgn="base"/>
            <a:r>
              <a:rPr lang="tr-TR" dirty="0" smtClean="0"/>
              <a:t>Gelişim psikolojisi, bireylerin hayatları boyunca geçirdikleri her türlü değişimi ve bireyler arasındaki gelişimsel farklılıkları inceler ve gelişimi, </a:t>
            </a:r>
            <a:r>
              <a:rPr lang="tr-TR" b="1" dirty="0" smtClean="0"/>
              <a:t>gelişmiş bebeklik</a:t>
            </a:r>
            <a:r>
              <a:rPr lang="tr-TR" dirty="0" smtClean="0"/>
              <a:t>, </a:t>
            </a:r>
            <a:r>
              <a:rPr lang="tr-TR" b="1" dirty="0" smtClean="0"/>
              <a:t>erken çocukluk</a:t>
            </a:r>
            <a:r>
              <a:rPr lang="tr-TR" dirty="0" smtClean="0"/>
              <a:t>, </a:t>
            </a:r>
            <a:r>
              <a:rPr lang="tr-TR" b="1" dirty="0" smtClean="0"/>
              <a:t>çocukluk</a:t>
            </a:r>
            <a:r>
              <a:rPr lang="tr-TR" dirty="0" smtClean="0"/>
              <a:t>, </a:t>
            </a:r>
            <a:r>
              <a:rPr lang="tr-TR" b="1" dirty="0" smtClean="0"/>
              <a:t>ergenlik</a:t>
            </a:r>
            <a:r>
              <a:rPr lang="tr-TR" dirty="0" smtClean="0"/>
              <a:t> ve </a:t>
            </a:r>
            <a:r>
              <a:rPr lang="tr-TR" b="1" dirty="0" smtClean="0"/>
              <a:t>yetişkinlik</a:t>
            </a:r>
            <a:r>
              <a:rPr lang="tr-TR" dirty="0" smtClean="0"/>
              <a:t> gibi belli dönemler ayırır.</a:t>
            </a:r>
          </a:p>
          <a:p>
            <a:pPr algn="just" fontAlgn="base"/>
            <a:r>
              <a:rPr lang="tr-TR" dirty="0" smtClean="0"/>
              <a:t>Eğitim psikolojisinin temellerinden bir diğeri olan öğrenme psikolojisi, </a:t>
            </a:r>
            <a:r>
              <a:rPr lang="tr-TR" b="1" dirty="0" smtClean="0"/>
              <a:t>öğrenmenin nasıl gerçekleştiğini</a:t>
            </a:r>
            <a:r>
              <a:rPr lang="tr-TR" dirty="0" smtClean="0"/>
              <a:t>, </a:t>
            </a:r>
            <a:r>
              <a:rPr lang="tr-TR" b="1" dirty="0" smtClean="0"/>
              <a:t>öğrenme sırasında organizmada ne gibi değişiklikler olduğunu </a:t>
            </a:r>
            <a:r>
              <a:rPr lang="tr-TR" dirty="0" smtClean="0"/>
              <a:t>ve </a:t>
            </a:r>
            <a:r>
              <a:rPr lang="tr-TR" b="1" dirty="0" smtClean="0"/>
              <a:t>öğrenme için geçerli olan ilkeleri belirlemeye çalışan</a:t>
            </a:r>
            <a:r>
              <a:rPr lang="tr-TR" dirty="0" smtClean="0"/>
              <a:t> psikoloji dalıdır.</a:t>
            </a:r>
          </a:p>
          <a:p>
            <a:pPr algn="just"/>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EĞİTİM PSİKOLOJİSİNİN BİLGİ TOPLAMA YÖNTEMLERİ</a:t>
            </a:r>
            <a:endParaRPr lang="tr-TR" dirty="0"/>
          </a:p>
        </p:txBody>
      </p:sp>
      <p:sp>
        <p:nvSpPr>
          <p:cNvPr id="3" name="2 İçerik Yer Tutucusu"/>
          <p:cNvSpPr>
            <a:spLocks noGrp="1"/>
          </p:cNvSpPr>
          <p:nvPr>
            <p:ph sz="quarter" idx="1"/>
          </p:nvPr>
        </p:nvSpPr>
        <p:spPr>
          <a:xfrm>
            <a:off x="285720" y="1447800"/>
            <a:ext cx="8401080" cy="4981596"/>
          </a:xfrm>
        </p:spPr>
        <p:txBody>
          <a:bodyPr>
            <a:normAutofit fontScale="85000" lnSpcReduction="10000"/>
          </a:bodyPr>
          <a:lstStyle/>
          <a:p>
            <a:pPr algn="just" fontAlgn="base">
              <a:buNone/>
            </a:pPr>
            <a:r>
              <a:rPr lang="tr-TR" dirty="0" smtClean="0"/>
              <a:t>Psikoloji biliminin temel amaçları; </a:t>
            </a:r>
            <a:r>
              <a:rPr lang="tr-TR" b="1" dirty="0" smtClean="0"/>
              <a:t>betimleme,</a:t>
            </a:r>
            <a:r>
              <a:rPr lang="tr-TR" dirty="0" smtClean="0"/>
              <a:t> </a:t>
            </a:r>
            <a:r>
              <a:rPr lang="tr-TR" b="1" dirty="0" smtClean="0"/>
              <a:t>açıklama,</a:t>
            </a:r>
            <a:r>
              <a:rPr lang="tr-TR" dirty="0" smtClean="0"/>
              <a:t> </a:t>
            </a:r>
            <a:r>
              <a:rPr lang="tr-TR" b="1" dirty="0" smtClean="0"/>
              <a:t>yordama </a:t>
            </a:r>
            <a:r>
              <a:rPr lang="tr-TR" dirty="0" smtClean="0"/>
              <a:t>ve </a:t>
            </a:r>
            <a:r>
              <a:rPr lang="tr-TR" b="1" dirty="0" smtClean="0"/>
              <a:t>kontroldür</a:t>
            </a:r>
            <a:r>
              <a:rPr lang="tr-TR" dirty="0" smtClean="0"/>
              <a:t>.</a:t>
            </a:r>
          </a:p>
          <a:p>
            <a:pPr algn="just" fontAlgn="base"/>
            <a:r>
              <a:rPr lang="tr-TR" b="1" dirty="0" smtClean="0"/>
              <a:t>Betimleme:</a:t>
            </a:r>
            <a:r>
              <a:rPr lang="tr-TR" dirty="0" smtClean="0"/>
              <a:t> Birbiriyle ilişkili davranışların ve bu davranışları belirleyen koşulların saptanmasına yönelik araştırmalar yapma ve ne olduğunu anlamaya çalışmayı ifade eder.</a:t>
            </a:r>
          </a:p>
          <a:p>
            <a:pPr algn="just" fontAlgn="base"/>
            <a:r>
              <a:rPr lang="tr-TR" b="1" dirty="0" smtClean="0"/>
              <a:t>Açıklama:</a:t>
            </a:r>
            <a:r>
              <a:rPr lang="tr-TR" dirty="0" smtClean="0"/>
              <a:t> Davranışları açıklayan genel ilkelerin ve kuramların oluşturulmasını içerir. Davranışları anlamak, betimleme ve açıklama amaçlarının gerçekleşmesi ile mümkün olur. Bu bağlamda açıklama nasıl ve neden sorularına yanıt bulmayı ifade eder.</a:t>
            </a:r>
          </a:p>
          <a:p>
            <a:pPr algn="just" fontAlgn="base"/>
            <a:r>
              <a:rPr lang="tr-TR" b="1" dirty="0" smtClean="0"/>
              <a:t>Yordama: </a:t>
            </a:r>
            <a:r>
              <a:rPr lang="tr-TR" dirty="0" smtClean="0"/>
              <a:t>Araştırmalardan elde edilen bulgulara veya temel ilke ve kuramlara dayanarak, davranışları önceden tahmin etmeye yöneliktir. </a:t>
            </a:r>
            <a:r>
              <a:rPr lang="tr-TR" dirty="0" err="1" smtClean="0"/>
              <a:t>Yordamada</a:t>
            </a:r>
            <a:r>
              <a:rPr lang="tr-TR" dirty="0" smtClean="0"/>
              <a:t> elde edilen verilerden yola çıkılarak geleceği kestirme işlevi gerçekleştirilir.</a:t>
            </a:r>
          </a:p>
          <a:p>
            <a:pPr algn="just" fontAlgn="base"/>
            <a:r>
              <a:rPr lang="tr-TR" b="1" dirty="0" smtClean="0"/>
              <a:t>Kontrol: </a:t>
            </a:r>
            <a:r>
              <a:rPr lang="tr-TR" dirty="0" smtClean="0"/>
              <a:t>Davranışların istenen bir düzeye veya biçime getirilmesini kapsar. Davranışların kontrolünde de araştırma bulgularına veya temel ilke ve kuramlara dayanılır.</a:t>
            </a:r>
          </a:p>
          <a:p>
            <a:pPr algn="just"/>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3086096" cy="654032"/>
          </a:xfrm>
        </p:spPr>
        <p:txBody>
          <a:bodyPr>
            <a:normAutofit fontScale="90000"/>
          </a:bodyPr>
          <a:lstStyle/>
          <a:p>
            <a:r>
              <a:rPr lang="tr-TR" sz="2000" dirty="0" smtClean="0"/>
              <a:t>EĞİTİM PSİKOLOJİSİNİN BİLGİ TOPLAMA YÖNTEMLE….</a:t>
            </a:r>
            <a:endParaRPr lang="tr-TR" sz="2000" dirty="0"/>
          </a:p>
        </p:txBody>
      </p:sp>
      <p:sp>
        <p:nvSpPr>
          <p:cNvPr id="3" name="2 İçerik Yer Tutucusu"/>
          <p:cNvSpPr>
            <a:spLocks noGrp="1"/>
          </p:cNvSpPr>
          <p:nvPr>
            <p:ph sz="quarter" idx="1"/>
          </p:nvPr>
        </p:nvSpPr>
        <p:spPr>
          <a:xfrm>
            <a:off x="428596" y="928670"/>
            <a:ext cx="8258204" cy="5572164"/>
          </a:xfrm>
        </p:spPr>
        <p:txBody>
          <a:bodyPr>
            <a:normAutofit fontScale="92500" lnSpcReduction="10000"/>
          </a:bodyPr>
          <a:lstStyle/>
          <a:p>
            <a:pPr algn="just" fontAlgn="base">
              <a:buNone/>
            </a:pPr>
            <a:r>
              <a:rPr lang="tr-TR" dirty="0" smtClean="0"/>
              <a:t>Eğitim psikolojisinde kullanılan </a:t>
            </a:r>
            <a:r>
              <a:rPr lang="tr-TR" b="1" dirty="0" smtClean="0"/>
              <a:t>betimsel</a:t>
            </a:r>
            <a:r>
              <a:rPr lang="tr-TR" dirty="0" smtClean="0"/>
              <a:t>, </a:t>
            </a:r>
            <a:r>
              <a:rPr lang="tr-TR" b="1" dirty="0" smtClean="0"/>
              <a:t>deneysel </a:t>
            </a:r>
            <a:r>
              <a:rPr lang="tr-TR" dirty="0" smtClean="0"/>
              <a:t>ve </a:t>
            </a:r>
            <a:r>
              <a:rPr lang="tr-TR" b="1" dirty="0" smtClean="0"/>
              <a:t>istatistiksel yöntemler</a:t>
            </a:r>
            <a:r>
              <a:rPr lang="tr-TR" dirty="0" smtClean="0"/>
              <a:t> olmak üzere üç çeşit bilgi toplama yönteminden yararlanılmaktadır.</a:t>
            </a:r>
          </a:p>
          <a:p>
            <a:pPr algn="just" fontAlgn="base"/>
            <a:r>
              <a:rPr lang="tr-TR" b="1" dirty="0" smtClean="0"/>
              <a:t>Betimsel Yöntemler: </a:t>
            </a:r>
            <a:r>
              <a:rPr lang="tr-TR" dirty="0" smtClean="0"/>
              <a:t>Betimsel yöntemler, araştırılmak istenen sorunun mevcut durumunu kendi koşulları içerisinde ve olduğu gibi ortaya koymaya yöneliktir. Bu yöntemler arasında </a:t>
            </a:r>
            <a:r>
              <a:rPr lang="tr-TR" b="1" dirty="0" smtClean="0"/>
              <a:t>gözlem</a:t>
            </a:r>
            <a:r>
              <a:rPr lang="tr-TR" dirty="0" smtClean="0"/>
              <a:t>, </a:t>
            </a:r>
            <a:r>
              <a:rPr lang="tr-TR" b="1" dirty="0" smtClean="0"/>
              <a:t>görüşme</a:t>
            </a:r>
            <a:r>
              <a:rPr lang="tr-TR" dirty="0" smtClean="0"/>
              <a:t>, </a:t>
            </a:r>
            <a:r>
              <a:rPr lang="tr-TR" b="1" dirty="0" smtClean="0"/>
              <a:t>testler, anket</a:t>
            </a:r>
            <a:r>
              <a:rPr lang="tr-TR" dirty="0" smtClean="0"/>
              <a:t>, </a:t>
            </a:r>
            <a:r>
              <a:rPr lang="tr-TR" b="1" dirty="0" err="1" smtClean="0"/>
              <a:t>etnografik</a:t>
            </a:r>
            <a:r>
              <a:rPr lang="tr-TR" b="1" dirty="0" smtClean="0"/>
              <a:t> çalışma</a:t>
            </a:r>
            <a:r>
              <a:rPr lang="tr-TR" dirty="0" smtClean="0"/>
              <a:t>, </a:t>
            </a:r>
            <a:r>
              <a:rPr lang="tr-TR" b="1" dirty="0" smtClean="0"/>
              <a:t>olay incelemesi </a:t>
            </a:r>
            <a:r>
              <a:rPr lang="tr-TR" dirty="0" smtClean="0"/>
              <a:t>ve </a:t>
            </a:r>
            <a:r>
              <a:rPr lang="tr-TR" b="1" dirty="0" smtClean="0"/>
              <a:t>klinik yöntem</a:t>
            </a:r>
            <a:r>
              <a:rPr lang="tr-TR" dirty="0" smtClean="0"/>
              <a:t> yer almaktadır.</a:t>
            </a:r>
          </a:p>
          <a:p>
            <a:pPr algn="just" fontAlgn="base"/>
            <a:r>
              <a:rPr lang="tr-TR" b="1" dirty="0" smtClean="0"/>
              <a:t>Gözlem</a:t>
            </a:r>
            <a:r>
              <a:rPr lang="tr-TR" dirty="0" smtClean="0"/>
              <a:t>, araştırmada ihtiyaç duyulan verilerin insan, toplum ya da doğa gibi belli hedeflere odaklanılarak çıplak gözle ya da bir araç kullanılarak izlenmesi ile toplandığı süreçtir.</a:t>
            </a:r>
          </a:p>
          <a:p>
            <a:pPr algn="just" fontAlgn="base"/>
            <a:r>
              <a:rPr lang="tr-TR" dirty="0" smtClean="0"/>
              <a:t>Sistematik bir süreç olan gözlem, neyin gözlemleneceğini, önyargılardan uzak bir biçimde gözlemlerin yürütülmesini, doğru bir biçimde kayıt edilmesini ve gözlenenlerin sınıflandırılarak etkili bir biçimde ifade edilmesini gerektirir.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3086096" cy="654032"/>
          </a:xfrm>
        </p:spPr>
        <p:txBody>
          <a:bodyPr>
            <a:normAutofit fontScale="90000"/>
          </a:bodyPr>
          <a:lstStyle/>
          <a:p>
            <a:r>
              <a:rPr lang="tr-TR" sz="2000" dirty="0" smtClean="0"/>
              <a:t>EĞİTİM PSİKOLOJİSİNİN BİLGİ TOPLAMA YÖNTEMLE….</a:t>
            </a:r>
            <a:endParaRPr lang="tr-TR" sz="2000" dirty="0"/>
          </a:p>
        </p:txBody>
      </p:sp>
      <p:sp>
        <p:nvSpPr>
          <p:cNvPr id="3" name="2 İçerik Yer Tutucusu"/>
          <p:cNvSpPr>
            <a:spLocks noGrp="1"/>
          </p:cNvSpPr>
          <p:nvPr>
            <p:ph sz="quarter" idx="1"/>
          </p:nvPr>
        </p:nvSpPr>
        <p:spPr>
          <a:xfrm>
            <a:off x="428596" y="928670"/>
            <a:ext cx="8258204" cy="5572164"/>
          </a:xfrm>
        </p:spPr>
        <p:txBody>
          <a:bodyPr>
            <a:normAutofit fontScale="85000" lnSpcReduction="10000"/>
          </a:bodyPr>
          <a:lstStyle/>
          <a:p>
            <a:pPr algn="just" fontAlgn="base"/>
            <a:r>
              <a:rPr lang="tr-TR" b="1" dirty="0" smtClean="0"/>
              <a:t>Doğal gözlem: </a:t>
            </a:r>
            <a:r>
              <a:rPr lang="tr-TR" dirty="0" smtClean="0"/>
              <a:t>Doğal gözlem, gözlemin gerçek yaşam koşullarında gerçekleştirildiği, koşullara müdahale edilmediği ve bireylerin var olan durum içinde gözlemlendiği gözlem türüdür.</a:t>
            </a:r>
          </a:p>
          <a:p>
            <a:pPr algn="just" fontAlgn="base"/>
            <a:r>
              <a:rPr lang="tr-TR" b="1" dirty="0" smtClean="0"/>
              <a:t>Sistematik (Kontrollü) gözlem: </a:t>
            </a:r>
            <a:r>
              <a:rPr lang="tr-TR" dirty="0" smtClean="0"/>
              <a:t>Sistematik gözlem, neyin, nasıl, nerede, ne zaman gözleneceğinin önceden planlandığı, amacın saptandığı ve belli kurallara uyularak yapılan gözlemdir</a:t>
            </a:r>
          </a:p>
          <a:p>
            <a:pPr algn="just" fontAlgn="base"/>
            <a:r>
              <a:rPr lang="tr-TR" b="1" dirty="0" smtClean="0"/>
              <a:t>Katılımcı gözlem: </a:t>
            </a:r>
            <a:r>
              <a:rPr lang="tr-TR" dirty="0" smtClean="0"/>
              <a:t>Katılımcı gözlem, incelenen olguyu ve gruptaki etkileşimi daha iyi anlamak için araştırmacının bir katılımcı olarak yer aldığı gözlem türüdür. Katılımcı gözlem katılımsız gözleme oranla gözlenen davranışların nedenleri hakkında daha derin ve detaylı bilgi verir. Çünkü belli bir davranışı anlayabilmenin en iyi yolu, onu yaşamak ve duymaktır.</a:t>
            </a:r>
          </a:p>
          <a:p>
            <a:pPr algn="just" fontAlgn="base"/>
            <a:r>
              <a:rPr lang="tr-TR" b="1" dirty="0" smtClean="0"/>
              <a:t>Katılımsız gözlem: </a:t>
            </a:r>
            <a:r>
              <a:rPr lang="tr-TR" dirty="0" smtClean="0"/>
              <a:t>Katılımsız gözlem, gözlemi yapan kişinin gözlemci kimliğini koruduğu ve olayın dışında kaldığı gözlem çeşididir.</a:t>
            </a:r>
          </a:p>
          <a:p>
            <a:pPr algn="just" fontAlgn="base"/>
            <a:r>
              <a:rPr lang="tr-TR" b="1" dirty="0" err="1" smtClean="0"/>
              <a:t>İçgözlem</a:t>
            </a:r>
            <a:r>
              <a:rPr lang="tr-TR" b="1" dirty="0" smtClean="0"/>
              <a:t>: </a:t>
            </a:r>
            <a:r>
              <a:rPr lang="tr-TR" dirty="0" err="1" smtClean="0"/>
              <a:t>İçgözlem</a:t>
            </a:r>
            <a:r>
              <a:rPr lang="tr-TR" dirty="0" smtClean="0"/>
              <a:t> kişinin kendi kendisini gözlemlediği gözlem türüdür.</a:t>
            </a:r>
          </a:p>
          <a:p>
            <a:pPr algn="just" fontAlgn="base"/>
            <a:r>
              <a:rPr lang="tr-TR" b="1" dirty="0" smtClean="0"/>
              <a:t>Dış gözlem: </a:t>
            </a:r>
            <a:r>
              <a:rPr lang="tr-TR" dirty="0" smtClean="0"/>
              <a:t>Dış gözlem, herhangi psikolojik bir olgu ya da olayı yaşayan bireyi, o anda bir plan doğrultusunda dıştan inceleyip sonuca varmaktır.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3086096" cy="654032"/>
          </a:xfrm>
        </p:spPr>
        <p:txBody>
          <a:bodyPr>
            <a:normAutofit fontScale="90000"/>
          </a:bodyPr>
          <a:lstStyle/>
          <a:p>
            <a:r>
              <a:rPr lang="tr-TR" sz="2000" dirty="0" smtClean="0"/>
              <a:t>EĞİTİM PSİKOLOJİSİNİN BİLGİ TOPLAMA YÖNTEMLE….</a:t>
            </a:r>
            <a:endParaRPr lang="tr-TR" sz="2000" dirty="0"/>
          </a:p>
        </p:txBody>
      </p:sp>
      <p:sp>
        <p:nvSpPr>
          <p:cNvPr id="3" name="2 İçerik Yer Tutucusu"/>
          <p:cNvSpPr>
            <a:spLocks noGrp="1"/>
          </p:cNvSpPr>
          <p:nvPr>
            <p:ph sz="quarter" idx="1"/>
          </p:nvPr>
        </p:nvSpPr>
        <p:spPr>
          <a:xfrm>
            <a:off x="428596" y="928670"/>
            <a:ext cx="8258204" cy="5572164"/>
          </a:xfrm>
        </p:spPr>
        <p:txBody>
          <a:bodyPr>
            <a:noAutofit/>
          </a:bodyPr>
          <a:lstStyle/>
          <a:p>
            <a:pPr algn="just" fontAlgn="base"/>
            <a:r>
              <a:rPr lang="tr-TR" sz="2200" b="1" dirty="0" smtClean="0"/>
              <a:t>Görüşme:</a:t>
            </a:r>
            <a:r>
              <a:rPr lang="tr-TR" sz="2200" dirty="0" smtClean="0"/>
              <a:t> iki veya daha fazla sayıda insan arasında belli bir amaç etrafında yapılan tartışmalardır. Görüşmenin amacı, diğer insanların bakış açısını anlamaktır. Görüşme yoluyla kişilerin deneyimleri, düşünceleri, niyetleri, algıları ve tepkileri gibi gözlemlenemeyen soyut olgular hakkında bilgi edinilir.</a:t>
            </a:r>
          </a:p>
          <a:p>
            <a:pPr algn="just" fontAlgn="base"/>
            <a:r>
              <a:rPr lang="tr-TR" sz="2200" dirty="0" err="1" smtClean="0"/>
              <a:t>Karasar’a</a:t>
            </a:r>
            <a:r>
              <a:rPr lang="tr-TR" sz="2200" dirty="0" smtClean="0"/>
              <a:t> (2011, s.166) göre, görüşme, bireylerin çeşitli konulardaki bilgi, düşünce, tutum ve davranışları ile bunların olası nedenlerini öğrenmede kullanılacak en kestirme yoldur. Görüşmede izlenen basamaklar şunlardır:</a:t>
            </a:r>
          </a:p>
          <a:p>
            <a:pPr lvl="1" algn="just" fontAlgn="base"/>
            <a:r>
              <a:rPr lang="tr-TR" sz="2200" dirty="0" smtClean="0"/>
              <a:t>Toplanması gereken bilgiler için plan yapılır.</a:t>
            </a:r>
          </a:p>
          <a:p>
            <a:pPr lvl="1" algn="just" fontAlgn="base"/>
            <a:r>
              <a:rPr lang="tr-TR" sz="2200" dirty="0" smtClean="0"/>
              <a:t>Görüşmeciye ilişkin belgelerden bilgi toplanır.</a:t>
            </a:r>
          </a:p>
          <a:p>
            <a:pPr lvl="1" algn="just" fontAlgn="base"/>
            <a:r>
              <a:rPr lang="tr-TR" sz="2200" dirty="0" smtClean="0"/>
              <a:t>Görüşülen kişiyle rahat bir hava içinde görüşebilmek için ortam hazırlanır.</a:t>
            </a:r>
          </a:p>
          <a:p>
            <a:pPr lvl="1" algn="just" fontAlgn="base"/>
            <a:r>
              <a:rPr lang="tr-TR" sz="2200" dirty="0" smtClean="0"/>
              <a:t>Görüşme, planına uygun olarak eksiksiz uygulanır.</a:t>
            </a:r>
          </a:p>
          <a:p>
            <a:pPr lvl="1" algn="just" fontAlgn="base"/>
            <a:r>
              <a:rPr lang="tr-TR" sz="2200" dirty="0" smtClean="0"/>
              <a:t>Elde edilen görüşler ya görüşme esnasında ya da sonrasında kaydedilir.</a:t>
            </a:r>
          </a:p>
          <a:p>
            <a:pPr lvl="1" algn="just" fontAlgn="base"/>
            <a:r>
              <a:rPr lang="tr-TR" sz="2200" dirty="0" smtClean="0"/>
              <a:t>Belgelerden elde edilen ile görüşmeden elde edilen veriler birleştirilir, yorumlanır ve değerlendirilir.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3086096" cy="654032"/>
          </a:xfrm>
        </p:spPr>
        <p:txBody>
          <a:bodyPr>
            <a:normAutofit fontScale="90000"/>
          </a:bodyPr>
          <a:lstStyle/>
          <a:p>
            <a:r>
              <a:rPr lang="tr-TR" sz="2000" dirty="0" smtClean="0"/>
              <a:t>EĞİTİM PSİKOLOJİSİNİN BİLGİ TOPLAMA YÖNTEMLE….</a:t>
            </a:r>
            <a:endParaRPr lang="tr-TR" sz="2000" dirty="0"/>
          </a:p>
        </p:txBody>
      </p:sp>
      <p:sp>
        <p:nvSpPr>
          <p:cNvPr id="3" name="2 İçerik Yer Tutucusu"/>
          <p:cNvSpPr>
            <a:spLocks noGrp="1"/>
          </p:cNvSpPr>
          <p:nvPr>
            <p:ph sz="quarter" idx="1"/>
          </p:nvPr>
        </p:nvSpPr>
        <p:spPr>
          <a:xfrm>
            <a:off x="428596" y="928670"/>
            <a:ext cx="8258204" cy="5572164"/>
          </a:xfrm>
        </p:spPr>
        <p:txBody>
          <a:bodyPr>
            <a:noAutofit/>
          </a:bodyPr>
          <a:lstStyle/>
          <a:p>
            <a:pPr algn="just" fontAlgn="base"/>
            <a:r>
              <a:rPr lang="tr-TR" sz="2100" dirty="0" smtClean="0"/>
              <a:t>Başarılı bir görüşme için görüşmede izlenen basamakların yanı sıra, görüşme saatinin her iki taraf için uygun olacak şekilde önceden belirlenmesine, görüşme sırasında sıcak ve ilgili bir tutum sergilenmesine ve görüşülen kişinin sadece söylediklerine değil beden diline de dikkat edilmesine özen gösterilmelidir.</a:t>
            </a:r>
          </a:p>
          <a:p>
            <a:pPr algn="just" fontAlgn="base"/>
            <a:r>
              <a:rPr lang="tr-TR" sz="2100" b="1" dirty="0" smtClean="0"/>
              <a:t>Yapılandırılmış görüşmeler </a:t>
            </a:r>
            <a:r>
              <a:rPr lang="tr-TR" sz="2100" dirty="0" smtClean="0"/>
              <a:t>daha önceden belirlenmiş, standart sorulara dayalı görüşmelerdir.</a:t>
            </a:r>
          </a:p>
          <a:p>
            <a:pPr algn="just" fontAlgn="base"/>
            <a:r>
              <a:rPr lang="tr-TR" sz="2100" b="1" dirty="0" smtClean="0"/>
              <a:t>Yapılandırılmamış görüşme</a:t>
            </a:r>
            <a:r>
              <a:rPr lang="tr-TR" sz="2100" dirty="0" smtClean="0"/>
              <a:t>, önceden belirlenmiş bir soru setinin bulunmadığı ve genel bir alandaki var olan bilgiyi açığa çıkarmayı amaçlayan görüşmelerdir.</a:t>
            </a:r>
          </a:p>
          <a:p>
            <a:pPr algn="just" fontAlgn="base"/>
            <a:r>
              <a:rPr lang="tr-TR" sz="2100" dirty="0" smtClean="0"/>
              <a:t>Görüşmenin </a:t>
            </a:r>
            <a:r>
              <a:rPr lang="tr-TR" sz="2100" b="1" dirty="0" smtClean="0"/>
              <a:t>güçlü yönleri </a:t>
            </a:r>
            <a:r>
              <a:rPr lang="tr-TR" sz="2100" dirty="0" smtClean="0"/>
              <a:t>olarak esneklik, yanıt oranı, sözel olmayan davranış, anlık tepki, ortam üzerindeki kontrol, soru sırası, veri kaynağının teyit edilmesi, tamlık ve derinlemesine bilgi sayılabilir.</a:t>
            </a:r>
          </a:p>
          <a:p>
            <a:pPr algn="just" fontAlgn="base"/>
            <a:r>
              <a:rPr lang="tr-TR" sz="2100" dirty="0" smtClean="0"/>
              <a:t>Görüşmenin </a:t>
            </a:r>
            <a:r>
              <a:rPr lang="tr-TR" sz="2100" b="1" dirty="0" smtClean="0"/>
              <a:t>zayıf yönleri </a:t>
            </a:r>
            <a:r>
              <a:rPr lang="tr-TR" sz="2100" dirty="0" smtClean="0"/>
              <a:t>olarak ise maliyet, zaman, olası yanlılık, kayıtlı ve gizli bilgileri kullanamama, zaman ayırma güçlüğü, gizliliğin ortadan kalkması, soru standardının olmayışı ve bireylere ulaşma güçlüğü gösterilmektedir.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3086096" cy="654032"/>
          </a:xfrm>
        </p:spPr>
        <p:txBody>
          <a:bodyPr>
            <a:normAutofit fontScale="90000"/>
          </a:bodyPr>
          <a:lstStyle/>
          <a:p>
            <a:r>
              <a:rPr lang="tr-TR" sz="2000" dirty="0" smtClean="0"/>
              <a:t>EĞİTİM PSİKOLOJİSİNİN BİLGİ TOPLAMA YÖNTEMLE….</a:t>
            </a:r>
            <a:endParaRPr lang="tr-TR" sz="2000" dirty="0"/>
          </a:p>
        </p:txBody>
      </p:sp>
      <p:sp>
        <p:nvSpPr>
          <p:cNvPr id="3" name="2 İçerik Yer Tutucusu"/>
          <p:cNvSpPr>
            <a:spLocks noGrp="1"/>
          </p:cNvSpPr>
          <p:nvPr>
            <p:ph sz="quarter" idx="1"/>
          </p:nvPr>
        </p:nvSpPr>
        <p:spPr>
          <a:xfrm>
            <a:off x="428596" y="928670"/>
            <a:ext cx="8258204" cy="5572164"/>
          </a:xfrm>
        </p:spPr>
        <p:txBody>
          <a:bodyPr>
            <a:noAutofit/>
          </a:bodyPr>
          <a:lstStyle/>
          <a:p>
            <a:pPr algn="just" fontAlgn="base"/>
            <a:r>
              <a:rPr lang="tr-TR" sz="2400" b="1" dirty="0" smtClean="0"/>
              <a:t>Testler: </a:t>
            </a:r>
            <a:r>
              <a:rPr lang="tr-TR" sz="2400" dirty="0" smtClean="0"/>
              <a:t>kişilik özellikleri, genel ve özel yetenekler, ilgi ve tutumlar, belli bir konudaki bilgi ya da belli davranış ve özellikleri ölçmek için kullanılan araçlardır.</a:t>
            </a:r>
          </a:p>
          <a:p>
            <a:pPr algn="just" fontAlgn="base"/>
            <a:r>
              <a:rPr lang="tr-TR" sz="2400" dirty="0" smtClean="0"/>
              <a:t>Testlerin en önemli özelliği, ölçülen özelliği belirli ölçütlere göre karşılaştırma olanağı vermesidir.</a:t>
            </a:r>
          </a:p>
          <a:p>
            <a:pPr algn="just" fontAlgn="base"/>
            <a:r>
              <a:rPr lang="tr-TR" sz="2400" b="1" dirty="0" smtClean="0"/>
              <a:t>Kâğıt kalem testleri </a:t>
            </a:r>
            <a:r>
              <a:rPr lang="tr-TR" sz="2400" dirty="0" smtClean="0"/>
              <a:t>soruların sözel ya da yazılı olarak denek tarafından yanıtlandığı testlerdir. </a:t>
            </a:r>
          </a:p>
          <a:p>
            <a:pPr algn="just" fontAlgn="base"/>
            <a:r>
              <a:rPr lang="tr-TR" sz="2400" b="1" dirty="0" err="1" smtClean="0"/>
              <a:t>Projektif</a:t>
            </a:r>
            <a:r>
              <a:rPr lang="tr-TR" sz="2400" b="1" dirty="0" smtClean="0"/>
              <a:t> testler </a:t>
            </a:r>
            <a:r>
              <a:rPr lang="tr-TR" sz="2400" dirty="0" smtClean="0"/>
              <a:t>ise önceden hazırlanmış resim ya da şekillerin birey tarafından anlamlandırılması esasına dayanır ve bu testlerle bireyin bilinçaltı süreçlerini anlayabilmek amaçlanır.</a:t>
            </a:r>
          </a:p>
          <a:p>
            <a:pPr algn="just" fontAlgn="base"/>
            <a:r>
              <a:rPr lang="tr-TR" sz="2400" b="1" dirty="0" smtClean="0"/>
              <a:t>Başarı testleri,</a:t>
            </a:r>
            <a:r>
              <a:rPr lang="tr-TR" sz="2400" dirty="0" smtClean="0"/>
              <a:t> </a:t>
            </a:r>
            <a:r>
              <a:rPr lang="tr-TR" sz="2400" b="1" dirty="0" smtClean="0"/>
              <a:t>genel ve özel yetenek testleri</a:t>
            </a:r>
            <a:r>
              <a:rPr lang="tr-TR" sz="2400" dirty="0" smtClean="0"/>
              <a:t>, </a:t>
            </a:r>
            <a:r>
              <a:rPr lang="tr-TR" sz="2400" b="1" dirty="0" smtClean="0"/>
              <a:t>ilgi</a:t>
            </a:r>
            <a:r>
              <a:rPr lang="tr-TR" sz="2400" dirty="0" smtClean="0"/>
              <a:t> ve </a:t>
            </a:r>
            <a:r>
              <a:rPr lang="tr-TR" sz="2400" b="1" dirty="0" smtClean="0"/>
              <a:t>tutum envanterleri</a:t>
            </a:r>
            <a:r>
              <a:rPr lang="tr-TR" sz="2400" dirty="0" smtClean="0"/>
              <a:t> eğitim psikolojisinde kullanılan testlerden bazılarıdır.</a:t>
            </a:r>
            <a:endParaRPr lang="tr-TR"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273</TotalTime>
  <Words>2717</Words>
  <Application>Microsoft Office PowerPoint</Application>
  <PresentationFormat>Ekran Gösterisi (4:3)</PresentationFormat>
  <Paragraphs>148</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Hisse Senedi</vt:lpstr>
      <vt:lpstr>EĞİTİM PSİKOLOJİSİ Eğitim ve Psikoloji İlişkisi: Eğitim Psikolojisi</vt:lpstr>
      <vt:lpstr>EĞİTİM PSİKOLOJİSİNİN UĞRAŞI ALANLARI</vt:lpstr>
      <vt:lpstr>EĞİTİM PSİKOLOJİSİNİN UĞRAŞI ALANLARI</vt:lpstr>
      <vt:lpstr>EĞİTİM PSİKOLOJİSİNİN BİLGİ TOPLAMA YÖNTEMLERİ</vt:lpstr>
      <vt:lpstr>EĞİTİM PSİKOLOJİSİNİN BİLGİ TOPLAMA YÖNTEMLE….</vt:lpstr>
      <vt:lpstr>EĞİTİM PSİKOLOJİSİNİN BİLGİ TOPLAMA YÖNTEMLE….</vt:lpstr>
      <vt:lpstr>EĞİTİM PSİKOLOJİSİNİN BİLGİ TOPLAMA YÖNTEMLE….</vt:lpstr>
      <vt:lpstr>EĞİTİM PSİKOLOJİSİNİN BİLGİ TOPLAMA YÖNTEMLE….</vt:lpstr>
      <vt:lpstr>EĞİTİM PSİKOLOJİSİNİN BİLGİ TOPLAMA YÖNTEMLE….</vt:lpstr>
      <vt:lpstr>EĞİTİM PSİKOLOJİSİNİN BİLGİ TOPLAMA YÖNTEMLE….</vt:lpstr>
      <vt:lpstr>EĞİTİM PSİKOLOJİSİNİN BİLGİ TOPLAMA YÖNTEMLE….</vt:lpstr>
      <vt:lpstr>EĞİTİM PSİKOLOJİSİNİN BİLGİ TOPLAMA YÖNTEMLE….</vt:lpstr>
      <vt:lpstr>EĞİTİM PSİKOLOJİSİNİN BİLGİ TOPLAMA YÖNTEMLE….</vt:lpstr>
      <vt:lpstr>EĞİTİM PSİKOLOJİSİNİN BİLGİ TOPLAMA YÖNTEMLE….</vt:lpstr>
      <vt:lpstr>Gelişimin Temelleri</vt:lpstr>
      <vt:lpstr>GELİŞİM ALANLARI</vt:lpstr>
      <vt:lpstr>GELİŞİMİ BELİRLEYEN FAKTÖRLER</vt:lpstr>
      <vt:lpstr>Kalıtım ve Çevre Tartışmaları</vt:lpstr>
      <vt:lpstr>Kalıtım ve Çevre Tartışmaları</vt:lpstr>
      <vt:lpstr>Kalıtım ve Çevre Tartışmaları</vt:lpstr>
      <vt:lpstr>GELİŞİM İLE İLGİLİ KAVRAMLAR</vt:lpstr>
      <vt:lpstr>GELİŞİM İLE İLGİLİ KAVRAMLAR</vt:lpstr>
      <vt:lpstr>Kritik Dönem / Duyarlı Zaman Aralıkları</vt:lpstr>
      <vt:lpstr>Kritik Dönem / Duyarlı Zaman Aralıkları</vt:lpstr>
      <vt:lpstr>Kritik Dönem / Duyarlı Zaman Aralıkları</vt:lpstr>
      <vt:lpstr>Dinlediğiniz İçin 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PSİKOLOJİSİ Eğitim ve Psikoloji İlişkisi: Eğitim Psikolojisi</dc:title>
  <dc:creator>ONUR</dc:creator>
  <cp:lastModifiedBy>ONUR</cp:lastModifiedBy>
  <cp:revision>23</cp:revision>
  <dcterms:created xsi:type="dcterms:W3CDTF">2023-10-29T13:03:09Z</dcterms:created>
  <dcterms:modified xsi:type="dcterms:W3CDTF">2023-11-01T14:28:56Z</dcterms:modified>
</cp:coreProperties>
</file>